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40"/>
  </p:notesMasterIdLst>
  <p:handoutMasterIdLst>
    <p:handoutMasterId r:id="rId14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93"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95" r:id="rId130"/>
    <p:sldId id="384" r:id="rId131"/>
    <p:sldId id="394" r:id="rId132"/>
    <p:sldId id="386" r:id="rId133"/>
    <p:sldId id="387" r:id="rId134"/>
    <p:sldId id="388" r:id="rId135"/>
    <p:sldId id="389" r:id="rId136"/>
    <p:sldId id="390" r:id="rId137"/>
    <p:sldId id="391" r:id="rId138"/>
    <p:sldId id="392" r:id="rId139"/>
  </p:sldIdLst>
  <p:sldSz cx="12192000" cy="6858000"/>
  <p:notesSz cx="6797675" cy="992822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3767" autoAdjust="0"/>
  </p:normalViewPr>
  <p:slideViewPr>
    <p:cSldViewPr snapToGrid="0">
      <p:cViewPr varScale="1">
        <p:scale>
          <a:sx n="62" d="100"/>
          <a:sy n="62" d="100"/>
        </p:scale>
        <p:origin x="67" y="163"/>
      </p:cViewPr>
      <p:guideLst>
        <p:guide orient="horz" pos="2159"/>
        <p:guide pos="3839"/>
      </p:guideLst>
    </p:cSldViewPr>
  </p:slideViewPr>
  <p:outlineViewPr>
    <p:cViewPr>
      <p:scale>
        <a:sx n="33" d="100"/>
        <a:sy n="33" d="100"/>
      </p:scale>
      <p:origin x="0" y="-894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411"/>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sz="quarter" idx="1"/>
          </p:nvPr>
        </p:nvSpPr>
        <p:spPr>
          <a:xfrm>
            <a:off x="3850443" y="0"/>
            <a:ext cx="2945659" cy="496411"/>
          </a:xfrm>
          <a:prstGeom prst="rect">
            <a:avLst/>
          </a:prstGeom>
        </p:spPr>
        <p:txBody>
          <a:bodyPr vert="horz" lIns="91440" tIns="45720" rIns="91440" bIns="45720"/>
          <a:lstStyle>
            <a:lvl1pPr algn="r">
              <a:defRPr sz="1200"/>
            </a:lvl1pPr>
          </a:lstStyle>
          <a:p>
            <a:pPr lvl="0">
              <a:defRPr/>
            </a:pPr>
            <a:fld id="{72309816-7FB1-4112-976C-4C11C0ED7BED}" type="datetime1">
              <a:rPr lang="ko-KR" altLang="en-US"/>
              <a:pPr lvl="0">
                <a:defRPr/>
              </a:pPr>
              <a:t>2020-11-12</a:t>
            </a:fld>
            <a:endParaRPr lang="ko-KR" altLang="en-US"/>
          </a:p>
        </p:txBody>
      </p:sp>
      <p:sp>
        <p:nvSpPr>
          <p:cNvPr id="4" name="바닥글 개체 틀 3"/>
          <p:cNvSpPr>
            <a:spLocks noGrp="1"/>
          </p:cNvSpPr>
          <p:nvPr>
            <p:ph type="ftr" sz="quarter" idx="2"/>
          </p:nvPr>
        </p:nvSpPr>
        <p:spPr>
          <a:xfrm>
            <a:off x="0" y="9430091"/>
            <a:ext cx="2945659" cy="496411"/>
          </a:xfrm>
          <a:prstGeom prst="rect">
            <a:avLst/>
          </a:prstGeom>
        </p:spPr>
        <p:txBody>
          <a:bodyPr vert="horz" lIns="91440" tIns="45720" rIns="91440" bIns="45720" anchor="b"/>
          <a:lstStyle>
            <a:lvl1pPr algn="l">
              <a:defRPr sz="1200"/>
            </a:lvl1pPr>
          </a:lstStyle>
          <a:p>
            <a:pPr lvl="0">
              <a:defRPr/>
            </a:pPr>
            <a:endParaRPr lang="ko-KR" altLang="en-US"/>
          </a:p>
        </p:txBody>
      </p:sp>
      <p:sp>
        <p:nvSpPr>
          <p:cNvPr id="5" name="슬라이드 번호 개체 틀 4"/>
          <p:cNvSpPr>
            <a:spLocks noGrp="1"/>
          </p:cNvSpPr>
          <p:nvPr>
            <p:ph type="sldNum" sz="quarter" idx="3"/>
          </p:nvPr>
        </p:nvSpPr>
        <p:spPr>
          <a:xfrm>
            <a:off x="3850443" y="9430091"/>
            <a:ext cx="2945659" cy="496411"/>
          </a:xfrm>
          <a:prstGeom prst="rect">
            <a:avLst/>
          </a:prstGeom>
        </p:spPr>
        <p:txBody>
          <a:bodyPr vert="horz" lIns="91440" tIns="45720" rIns="91440" bIns="45720" anchor="b"/>
          <a:lstStyle>
            <a:lvl1pPr algn="r">
              <a:defRPr sz="1200"/>
            </a:lvl1pPr>
          </a:lstStyle>
          <a:p>
            <a:pPr lvl="0">
              <a:defRPr/>
            </a:pPr>
            <a:fld id="{7B575395-D722-4A64-8341-7913DB12C676}" type="slidenum">
              <a:rPr lang="ko-KR" altLang="en-US"/>
              <a:pPr lvl="0">
                <a:defRPr/>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135"/>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8135"/>
          </a:xfrm>
          <a:prstGeom prst="rect">
            <a:avLst/>
          </a:prstGeom>
        </p:spPr>
        <p:txBody>
          <a:bodyPr vert="horz" lIns="91440" tIns="45720" rIns="91440" bIns="45720"/>
          <a:lstStyle>
            <a:lvl1pPr algn="r">
              <a:defRPr sz="1200"/>
            </a:lvl1pPr>
          </a:lstStyle>
          <a:p>
            <a:pPr lvl="0">
              <a:defRPr/>
            </a:pPr>
            <a:fld id="{C783695E-88AC-416D-980B-A0C9FE5C2642}" type="datetime1">
              <a:rPr lang="ko-KR" altLang="en-US"/>
              <a:pPr lvl="0">
                <a:defRPr/>
              </a:pPr>
              <a:t>2020-11-12</a:t>
            </a:fld>
            <a:endParaRPr lang="ko-KR" altLang="en-US"/>
          </a:p>
        </p:txBody>
      </p:sp>
      <p:sp>
        <p:nvSpPr>
          <p:cNvPr id="4" name="슬라이드 이미지 개체 틀 3"/>
          <p:cNvSpPr>
            <a:spLocks noGrp="1" noRot="1" noChangeAspect="1" noTextEdi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77958"/>
            <a:ext cx="5438140" cy="3909239"/>
          </a:xfrm>
          <a:prstGeom prst="rect">
            <a:avLst/>
          </a:prstGeom>
        </p:spPr>
        <p:txBody>
          <a:bodyPr vert="horz" lIns="91440" tIns="45720" rIns="91440" bIns="45720"/>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6" name="바닥글 개체 틀 5"/>
          <p:cNvSpPr>
            <a:spLocks noGrp="1"/>
          </p:cNvSpPr>
          <p:nvPr>
            <p:ph type="ftr" sz="quarter" idx="4"/>
          </p:nvPr>
        </p:nvSpPr>
        <p:spPr>
          <a:xfrm>
            <a:off x="0" y="9430091"/>
            <a:ext cx="2945659" cy="498134"/>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50443" y="9430091"/>
            <a:ext cx="2945659" cy="498134"/>
          </a:xfrm>
          <a:prstGeom prst="rect">
            <a:avLst/>
          </a:prstGeom>
        </p:spPr>
        <p:txBody>
          <a:bodyPr vert="horz" lIns="91440" tIns="45720" rIns="91440" bIns="45720" anchor="b"/>
          <a:lstStyle>
            <a:lvl1pPr algn="r">
              <a:defRPr sz="1200"/>
            </a:lvl1pPr>
          </a:lstStyle>
          <a:p>
            <a:pPr lvl="0">
              <a:defRPr/>
            </a:pPr>
            <a:fld id="{82228EDB-F0B2-4331-A6FC-55EBB7D7F416}"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82228EDB-F0B2-4331-A6FC-55EBB7D7F416}" type="slidenum">
              <a:rPr lang="en-US" altLang="en-US"/>
              <a:pPr lvl="0">
                <a:defRPr/>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r>
              <a:rPr lang="en-US" altLang="ko-KR"/>
              <a:t>dJANGO view.py</a:t>
            </a:r>
            <a:r>
              <a:rPr lang="ko-KR" altLang="en-US"/>
              <a:t>를 통한 </a:t>
            </a:r>
            <a:r>
              <a:rPr lang="en-US" altLang="ko-KR"/>
              <a:t>Raspberry pi GPIO </a:t>
            </a:r>
            <a:r>
              <a:rPr lang="ko-KR" altLang="en-US"/>
              <a:t>제어</a:t>
            </a:r>
          </a:p>
        </p:txBody>
      </p:sp>
      <p:sp>
        <p:nvSpPr>
          <p:cNvPr id="4" name="슬라이드 번호 개체 틀 3"/>
          <p:cNvSpPr>
            <a:spLocks noGrp="1"/>
          </p:cNvSpPr>
          <p:nvPr>
            <p:ph type="sldNum" sz="quarter" idx="5"/>
          </p:nvPr>
        </p:nvSpPr>
        <p:spPr/>
        <p:txBody>
          <a:bodyPr/>
          <a:lstStyle/>
          <a:p>
            <a:pPr lvl="0">
              <a:defRPr/>
            </a:pPr>
            <a:fld id="{82228EDB-F0B2-4331-A6FC-55EBB7D7F416}" type="slidenum">
              <a:rPr lang="en-US" altLang="en-US"/>
              <a:pPr lvl="0">
                <a:defRPr/>
              </a:pPr>
              <a:t>23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82228EDB-F0B2-4331-A6FC-55EBB7D7F416}" type="slidenum">
              <a:rPr lang="en-US" altLang="en-US"/>
              <a:pPr lvl="0">
                <a:defRPr/>
              </a:pPr>
              <a:t>114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2228EDB-F0B2-4331-A6FC-55EBB7D7F416}" type="slidenum">
              <a:rPr lang="ko-KR" altLang="en-US" smtClean="0"/>
              <a:t>134</a:t>
            </a:fld>
            <a:endParaRPr lang="ko-KR" altLang="en-US"/>
          </a:p>
        </p:txBody>
      </p:sp>
    </p:spTree>
    <p:extLst>
      <p:ext uri="{BB962C8B-B14F-4D97-AF65-F5344CB8AC3E}">
        <p14:creationId xmlns:p14="http://schemas.microsoft.com/office/powerpoint/2010/main" val="415319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2228EDB-F0B2-4331-A6FC-55EBB7D7F416}" type="slidenum">
              <a:rPr lang="ko-KR" altLang="en-US" smtClean="0"/>
              <a:t>135</a:t>
            </a:fld>
            <a:endParaRPr lang="ko-KR" altLang="en-US"/>
          </a:p>
        </p:txBody>
      </p:sp>
    </p:spTree>
    <p:extLst>
      <p:ext uri="{BB962C8B-B14F-4D97-AF65-F5344CB8AC3E}">
        <p14:creationId xmlns:p14="http://schemas.microsoft.com/office/powerpoint/2010/main" val="81928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2BFD85EE-51FF-49B2-AE4A-EF643293EA7A}" type="slidenum">
              <a:rPr lang="ko-KR" altLang="en-US" smtClean="0"/>
              <a:pPr/>
              <a:t>138</a:t>
            </a:fld>
            <a:endParaRPr lang="ko-KR" altLang="en-US"/>
          </a:p>
        </p:txBody>
      </p:sp>
    </p:spTree>
    <p:extLst>
      <p:ext uri="{BB962C8B-B14F-4D97-AF65-F5344CB8AC3E}">
        <p14:creationId xmlns:p14="http://schemas.microsoft.com/office/powerpoint/2010/main" val="387721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417F43-03DE-4106-97A0-D0B1B8162A2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B55D69A-B265-4CFB-8F10-374B6F4B8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729CDE1-8DA2-4D78-8A91-0FA8C2A50DF4}"/>
              </a:ext>
            </a:extLst>
          </p:cNvPr>
          <p:cNvSpPr>
            <a:spLocks noGrp="1"/>
          </p:cNvSpPr>
          <p:nvPr>
            <p:ph type="dt" sz="half" idx="10"/>
          </p:nvPr>
        </p:nvSpPr>
        <p:spPr/>
        <p:txBody>
          <a:bodyPr/>
          <a:lstStyle/>
          <a:p>
            <a:fld id="{29F95A97-BF94-4AF9-BBA1-3C2F6894E3C9}"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7AFB1514-FF08-46D6-8170-C91A57A1D43E}"/>
              </a:ext>
            </a:extLst>
          </p:cNvPr>
          <p:cNvSpPr>
            <a:spLocks noGrp="1"/>
          </p:cNvSpPr>
          <p:nvPr>
            <p:ph type="ftr" sz="quarter" idx="11"/>
          </p:nvPr>
        </p:nvSpPr>
        <p:spPr/>
        <p:txBody>
          <a:bodyPr/>
          <a:lstStyle/>
          <a:p>
            <a:r>
              <a:rPr lang="ko-KR" altLang="en-US"/>
              <a:t>한이음 ▶ 프로그램 설계서</a:t>
            </a:r>
          </a:p>
        </p:txBody>
      </p:sp>
      <p:sp>
        <p:nvSpPr>
          <p:cNvPr id="6" name="슬라이드 번호 개체 틀 5">
            <a:extLst>
              <a:ext uri="{FF2B5EF4-FFF2-40B4-BE49-F238E27FC236}">
                <a16:creationId xmlns:a16="http://schemas.microsoft.com/office/drawing/2014/main" id="{76448012-D627-455E-A67E-1ED54C2184B1}"/>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4273716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4D347A-381E-45AF-AF95-14714C617B2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CF7DB51-61BB-42B5-95FE-C535ADA6BF3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43B231C-3703-4E4E-A9A3-E5BB2DCB9986}"/>
              </a:ext>
            </a:extLst>
          </p:cNvPr>
          <p:cNvSpPr>
            <a:spLocks noGrp="1"/>
          </p:cNvSpPr>
          <p:nvPr>
            <p:ph type="dt" sz="half" idx="10"/>
          </p:nvPr>
        </p:nvSpPr>
        <p:spPr/>
        <p:txBody>
          <a:bodyPr/>
          <a:lstStyle/>
          <a:p>
            <a:fld id="{E49AA058-0376-4E40-A72E-320829F9B153}"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EF57FDD2-3A8F-4BEA-8CE3-03BD9E26CC2A}"/>
              </a:ext>
            </a:extLst>
          </p:cNvPr>
          <p:cNvSpPr>
            <a:spLocks noGrp="1"/>
          </p:cNvSpPr>
          <p:nvPr>
            <p:ph type="ftr" sz="quarter" idx="11"/>
          </p:nvPr>
        </p:nvSpPr>
        <p:spPr/>
        <p:txBody>
          <a:bodyPr/>
          <a:lstStyle/>
          <a:p>
            <a:r>
              <a:rPr lang="ko-KR" altLang="en-US"/>
              <a:t>한이음 ▶ 프로그램 설계서</a:t>
            </a:r>
          </a:p>
        </p:txBody>
      </p:sp>
      <p:sp>
        <p:nvSpPr>
          <p:cNvPr id="6" name="슬라이드 번호 개체 틀 5">
            <a:extLst>
              <a:ext uri="{FF2B5EF4-FFF2-40B4-BE49-F238E27FC236}">
                <a16:creationId xmlns:a16="http://schemas.microsoft.com/office/drawing/2014/main" id="{B5FE6F3F-A02E-426D-AC6D-B177A629BF1C}"/>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159546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05D0B9C-CB3D-4662-9E24-434144B74BF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310EE63-2FB7-467A-BFB8-B3325E06E9B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8B382BD-6504-4A5E-9F1C-A84D06D621F6}"/>
              </a:ext>
            </a:extLst>
          </p:cNvPr>
          <p:cNvSpPr>
            <a:spLocks noGrp="1"/>
          </p:cNvSpPr>
          <p:nvPr>
            <p:ph type="dt" sz="half" idx="10"/>
          </p:nvPr>
        </p:nvSpPr>
        <p:spPr/>
        <p:txBody>
          <a:bodyPr/>
          <a:lstStyle/>
          <a:p>
            <a:fld id="{2200FA63-6924-479F-BD3B-18B24E58E757}"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7312800C-3CC3-4268-82A8-F5110043284F}"/>
              </a:ext>
            </a:extLst>
          </p:cNvPr>
          <p:cNvSpPr>
            <a:spLocks noGrp="1"/>
          </p:cNvSpPr>
          <p:nvPr>
            <p:ph type="ftr" sz="quarter" idx="11"/>
          </p:nvPr>
        </p:nvSpPr>
        <p:spPr/>
        <p:txBody>
          <a:bodyPr/>
          <a:lstStyle/>
          <a:p>
            <a:r>
              <a:rPr lang="ko-KR" altLang="en-US"/>
              <a:t>한이음 ▶ 프로그램 설계서</a:t>
            </a:r>
          </a:p>
        </p:txBody>
      </p:sp>
      <p:sp>
        <p:nvSpPr>
          <p:cNvPr id="6" name="슬라이드 번호 개체 틀 5">
            <a:extLst>
              <a:ext uri="{FF2B5EF4-FFF2-40B4-BE49-F238E27FC236}">
                <a16:creationId xmlns:a16="http://schemas.microsoft.com/office/drawing/2014/main" id="{824FCCEE-CB30-4FF6-A793-981072F5CF88}"/>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272684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2CB9FB-EC0E-45E0-BB87-FCAAB9EB869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55436C0-E0F1-438B-92FE-9BC48475FE9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E5D2C35-42B3-4C08-967B-25142DA8011B}"/>
              </a:ext>
            </a:extLst>
          </p:cNvPr>
          <p:cNvSpPr>
            <a:spLocks noGrp="1"/>
          </p:cNvSpPr>
          <p:nvPr>
            <p:ph type="dt" sz="half" idx="10"/>
          </p:nvPr>
        </p:nvSpPr>
        <p:spPr/>
        <p:txBody>
          <a:bodyPr/>
          <a:lstStyle/>
          <a:p>
            <a:fld id="{D90ED3CE-ED8B-45AC-8D89-EED1EF2CC005}"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0D80AF8D-55C1-4718-B7A6-BA97CCD6F07A}"/>
              </a:ext>
            </a:extLst>
          </p:cNvPr>
          <p:cNvSpPr>
            <a:spLocks noGrp="1"/>
          </p:cNvSpPr>
          <p:nvPr>
            <p:ph type="ftr" sz="quarter" idx="11"/>
          </p:nvPr>
        </p:nvSpPr>
        <p:spPr/>
        <p:txBody>
          <a:bodyPr/>
          <a:lstStyle/>
          <a:p>
            <a:r>
              <a:rPr lang="ko-KR" altLang="en-US"/>
              <a:t>한이음 ▶ 프로그램 설계서</a:t>
            </a:r>
          </a:p>
        </p:txBody>
      </p:sp>
      <p:sp>
        <p:nvSpPr>
          <p:cNvPr id="6" name="슬라이드 번호 개체 틀 5">
            <a:extLst>
              <a:ext uri="{FF2B5EF4-FFF2-40B4-BE49-F238E27FC236}">
                <a16:creationId xmlns:a16="http://schemas.microsoft.com/office/drawing/2014/main" id="{2E885C36-5ADB-4A9A-B830-AEB97016AFFD}"/>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268339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DC4FFE-8D95-4ECE-9140-F1554FCC1CD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9243432-CDF6-4E10-B4DD-E53F712EE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CC25D13-3320-418C-93E7-E4C935434FE4}"/>
              </a:ext>
            </a:extLst>
          </p:cNvPr>
          <p:cNvSpPr>
            <a:spLocks noGrp="1"/>
          </p:cNvSpPr>
          <p:nvPr>
            <p:ph type="dt" sz="half" idx="10"/>
          </p:nvPr>
        </p:nvSpPr>
        <p:spPr/>
        <p:txBody>
          <a:bodyPr/>
          <a:lstStyle/>
          <a:p>
            <a:fld id="{A7F80684-6F6A-4B15-A8D9-7A3B9E33F8B8}"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17D54DD2-9BC8-4F05-B556-4C58509C5E42}"/>
              </a:ext>
            </a:extLst>
          </p:cNvPr>
          <p:cNvSpPr>
            <a:spLocks noGrp="1"/>
          </p:cNvSpPr>
          <p:nvPr>
            <p:ph type="ftr" sz="quarter" idx="11"/>
          </p:nvPr>
        </p:nvSpPr>
        <p:spPr/>
        <p:txBody>
          <a:bodyPr/>
          <a:lstStyle/>
          <a:p>
            <a:r>
              <a:rPr lang="ko-KR" altLang="en-US"/>
              <a:t>한이음 ▶ 프로그램 설계서</a:t>
            </a:r>
          </a:p>
        </p:txBody>
      </p:sp>
      <p:sp>
        <p:nvSpPr>
          <p:cNvPr id="6" name="슬라이드 번호 개체 틀 5">
            <a:extLst>
              <a:ext uri="{FF2B5EF4-FFF2-40B4-BE49-F238E27FC236}">
                <a16:creationId xmlns:a16="http://schemas.microsoft.com/office/drawing/2014/main" id="{39C00548-2334-4E52-AAD6-E09AB79F5CA9}"/>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397660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72D6B8-2865-4AB1-8EC9-37D6984C46B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E746707-49D8-406E-933C-22DCF486D48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7D2C615-5A73-4C70-AB90-DFD61AA1031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F762A56-F678-461A-9EBE-4E4155A51635}"/>
              </a:ext>
            </a:extLst>
          </p:cNvPr>
          <p:cNvSpPr>
            <a:spLocks noGrp="1"/>
          </p:cNvSpPr>
          <p:nvPr>
            <p:ph type="dt" sz="half" idx="10"/>
          </p:nvPr>
        </p:nvSpPr>
        <p:spPr/>
        <p:txBody>
          <a:bodyPr/>
          <a:lstStyle/>
          <a:p>
            <a:fld id="{50072306-C934-47FC-977F-F809EF53E810}" type="datetime1">
              <a:rPr lang="ko-KR" altLang="en-US" smtClean="0"/>
              <a:t>2020-11-12</a:t>
            </a:fld>
            <a:endParaRPr lang="ko-KR" altLang="en-US"/>
          </a:p>
        </p:txBody>
      </p:sp>
      <p:sp>
        <p:nvSpPr>
          <p:cNvPr id="6" name="바닥글 개체 틀 5">
            <a:extLst>
              <a:ext uri="{FF2B5EF4-FFF2-40B4-BE49-F238E27FC236}">
                <a16:creationId xmlns:a16="http://schemas.microsoft.com/office/drawing/2014/main" id="{DCE6BFA8-1E0E-4704-AC00-7985A1F2D8FC}"/>
              </a:ext>
            </a:extLst>
          </p:cNvPr>
          <p:cNvSpPr>
            <a:spLocks noGrp="1"/>
          </p:cNvSpPr>
          <p:nvPr>
            <p:ph type="ftr" sz="quarter" idx="11"/>
          </p:nvPr>
        </p:nvSpPr>
        <p:spPr/>
        <p:txBody>
          <a:bodyPr/>
          <a:lstStyle/>
          <a:p>
            <a:r>
              <a:rPr lang="ko-KR" altLang="en-US"/>
              <a:t>한이음 ▶ 프로그램 설계서</a:t>
            </a:r>
          </a:p>
        </p:txBody>
      </p:sp>
      <p:sp>
        <p:nvSpPr>
          <p:cNvPr id="7" name="슬라이드 번호 개체 틀 6">
            <a:extLst>
              <a:ext uri="{FF2B5EF4-FFF2-40B4-BE49-F238E27FC236}">
                <a16:creationId xmlns:a16="http://schemas.microsoft.com/office/drawing/2014/main" id="{D90D53FF-6578-48D4-9DEF-FB850E2EE1C7}"/>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354747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167DA4-F134-474A-85E3-0E8D4B1288FA}"/>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1E7A741-7041-4D8C-B2D2-9DACC701CB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6F4C1F6-55B6-4DD6-A588-B306BBBC136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BF01795-74E7-4BC3-9124-9E9B3F198D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1B72CAF-5220-4F26-8AAC-B198F23D8B6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1C7B967C-D6D5-4FD0-8DB3-D746B88D0CFF}"/>
              </a:ext>
            </a:extLst>
          </p:cNvPr>
          <p:cNvSpPr>
            <a:spLocks noGrp="1"/>
          </p:cNvSpPr>
          <p:nvPr>
            <p:ph type="dt" sz="half" idx="10"/>
          </p:nvPr>
        </p:nvSpPr>
        <p:spPr/>
        <p:txBody>
          <a:bodyPr/>
          <a:lstStyle/>
          <a:p>
            <a:fld id="{515E2F94-E8C9-49DF-8514-4CE67275ED55}" type="datetime1">
              <a:rPr lang="ko-KR" altLang="en-US" smtClean="0"/>
              <a:t>2020-11-12</a:t>
            </a:fld>
            <a:endParaRPr lang="ko-KR" altLang="en-US"/>
          </a:p>
        </p:txBody>
      </p:sp>
      <p:sp>
        <p:nvSpPr>
          <p:cNvPr id="8" name="바닥글 개체 틀 7">
            <a:extLst>
              <a:ext uri="{FF2B5EF4-FFF2-40B4-BE49-F238E27FC236}">
                <a16:creationId xmlns:a16="http://schemas.microsoft.com/office/drawing/2014/main" id="{EA7516A8-3F4A-4C8D-B0CB-956663474043}"/>
              </a:ext>
            </a:extLst>
          </p:cNvPr>
          <p:cNvSpPr>
            <a:spLocks noGrp="1"/>
          </p:cNvSpPr>
          <p:nvPr>
            <p:ph type="ftr" sz="quarter" idx="11"/>
          </p:nvPr>
        </p:nvSpPr>
        <p:spPr/>
        <p:txBody>
          <a:bodyPr/>
          <a:lstStyle/>
          <a:p>
            <a:r>
              <a:rPr lang="ko-KR" altLang="en-US"/>
              <a:t>한이음 ▶ 프로그램 설계서</a:t>
            </a:r>
          </a:p>
        </p:txBody>
      </p:sp>
      <p:sp>
        <p:nvSpPr>
          <p:cNvPr id="9" name="슬라이드 번호 개체 틀 8">
            <a:extLst>
              <a:ext uri="{FF2B5EF4-FFF2-40B4-BE49-F238E27FC236}">
                <a16:creationId xmlns:a16="http://schemas.microsoft.com/office/drawing/2014/main" id="{C348C684-CC6E-4069-9808-0352E2AFC236}"/>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421830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972D74-7A6D-448E-A0E4-4EB62DBC424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7FF9097-A54C-43EB-9A32-9A26CB60F872}"/>
              </a:ext>
            </a:extLst>
          </p:cNvPr>
          <p:cNvSpPr>
            <a:spLocks noGrp="1"/>
          </p:cNvSpPr>
          <p:nvPr>
            <p:ph type="dt" sz="half" idx="10"/>
          </p:nvPr>
        </p:nvSpPr>
        <p:spPr/>
        <p:txBody>
          <a:bodyPr/>
          <a:lstStyle/>
          <a:p>
            <a:fld id="{0104F2AA-41E4-481C-8BF4-4ACD9A5D88B1}" type="datetime1">
              <a:rPr lang="ko-KR" altLang="en-US" smtClean="0"/>
              <a:t>2020-11-12</a:t>
            </a:fld>
            <a:endParaRPr lang="ko-KR" altLang="en-US"/>
          </a:p>
        </p:txBody>
      </p:sp>
      <p:sp>
        <p:nvSpPr>
          <p:cNvPr id="4" name="바닥글 개체 틀 3">
            <a:extLst>
              <a:ext uri="{FF2B5EF4-FFF2-40B4-BE49-F238E27FC236}">
                <a16:creationId xmlns:a16="http://schemas.microsoft.com/office/drawing/2014/main" id="{50807750-A9DA-4BDF-B981-09E795C2DD3F}"/>
              </a:ext>
            </a:extLst>
          </p:cNvPr>
          <p:cNvSpPr>
            <a:spLocks noGrp="1"/>
          </p:cNvSpPr>
          <p:nvPr>
            <p:ph type="ftr" sz="quarter" idx="11"/>
          </p:nvPr>
        </p:nvSpPr>
        <p:spPr/>
        <p:txBody>
          <a:bodyPr/>
          <a:lstStyle/>
          <a:p>
            <a:r>
              <a:rPr lang="ko-KR" altLang="en-US"/>
              <a:t>한이음 ▶ 프로그램 설계서</a:t>
            </a:r>
          </a:p>
        </p:txBody>
      </p:sp>
      <p:sp>
        <p:nvSpPr>
          <p:cNvPr id="5" name="슬라이드 번호 개체 틀 4">
            <a:extLst>
              <a:ext uri="{FF2B5EF4-FFF2-40B4-BE49-F238E27FC236}">
                <a16:creationId xmlns:a16="http://schemas.microsoft.com/office/drawing/2014/main" id="{64206F5B-D2AE-4CCD-8052-A1ABD8D602A8}"/>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398801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5C9925C-D8C5-4951-9CBF-DE1EC59575D1}"/>
              </a:ext>
            </a:extLst>
          </p:cNvPr>
          <p:cNvSpPr>
            <a:spLocks noGrp="1"/>
          </p:cNvSpPr>
          <p:nvPr>
            <p:ph type="dt" sz="half" idx="10"/>
          </p:nvPr>
        </p:nvSpPr>
        <p:spPr/>
        <p:txBody>
          <a:bodyPr/>
          <a:lstStyle/>
          <a:p>
            <a:fld id="{2CA9F8FF-5CA4-496B-B07C-0AA5666E4EBE}" type="datetime1">
              <a:rPr lang="ko-KR" altLang="en-US" smtClean="0"/>
              <a:t>2020-11-12</a:t>
            </a:fld>
            <a:endParaRPr lang="ko-KR" altLang="en-US"/>
          </a:p>
        </p:txBody>
      </p:sp>
      <p:sp>
        <p:nvSpPr>
          <p:cNvPr id="3" name="바닥글 개체 틀 2">
            <a:extLst>
              <a:ext uri="{FF2B5EF4-FFF2-40B4-BE49-F238E27FC236}">
                <a16:creationId xmlns:a16="http://schemas.microsoft.com/office/drawing/2014/main" id="{82A17A7B-7549-4CAF-8EA7-178BA9E815AD}"/>
              </a:ext>
            </a:extLst>
          </p:cNvPr>
          <p:cNvSpPr>
            <a:spLocks noGrp="1"/>
          </p:cNvSpPr>
          <p:nvPr>
            <p:ph type="ftr" sz="quarter" idx="11"/>
          </p:nvPr>
        </p:nvSpPr>
        <p:spPr/>
        <p:txBody>
          <a:bodyPr/>
          <a:lstStyle/>
          <a:p>
            <a:r>
              <a:rPr lang="ko-KR" altLang="en-US"/>
              <a:t>한이음 ▶ 프로그램 설계서</a:t>
            </a:r>
          </a:p>
        </p:txBody>
      </p:sp>
      <p:sp>
        <p:nvSpPr>
          <p:cNvPr id="4" name="슬라이드 번호 개체 틀 3">
            <a:extLst>
              <a:ext uri="{FF2B5EF4-FFF2-40B4-BE49-F238E27FC236}">
                <a16:creationId xmlns:a16="http://schemas.microsoft.com/office/drawing/2014/main" id="{32D89378-3E88-4011-B7EA-9A67F4A4C6F2}"/>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277184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E50E94-D4D1-42E5-A2E5-A2A08B0122F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7D3FCA3-2184-438C-8FD5-278DA35A1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57AD737-BC12-4B54-B619-2BC72396B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C483F43-E630-4834-BE40-09AF34EF3C60}"/>
              </a:ext>
            </a:extLst>
          </p:cNvPr>
          <p:cNvSpPr>
            <a:spLocks noGrp="1"/>
          </p:cNvSpPr>
          <p:nvPr>
            <p:ph type="dt" sz="half" idx="10"/>
          </p:nvPr>
        </p:nvSpPr>
        <p:spPr/>
        <p:txBody>
          <a:bodyPr/>
          <a:lstStyle/>
          <a:p>
            <a:fld id="{E6F9CF98-96A1-4538-97E4-A418B8332485}" type="datetime1">
              <a:rPr lang="ko-KR" altLang="en-US" smtClean="0"/>
              <a:t>2020-11-12</a:t>
            </a:fld>
            <a:endParaRPr lang="ko-KR" altLang="en-US"/>
          </a:p>
        </p:txBody>
      </p:sp>
      <p:sp>
        <p:nvSpPr>
          <p:cNvPr id="6" name="바닥글 개체 틀 5">
            <a:extLst>
              <a:ext uri="{FF2B5EF4-FFF2-40B4-BE49-F238E27FC236}">
                <a16:creationId xmlns:a16="http://schemas.microsoft.com/office/drawing/2014/main" id="{8BC37012-9078-4AFB-A7AF-02E1DFF0054D}"/>
              </a:ext>
            </a:extLst>
          </p:cNvPr>
          <p:cNvSpPr>
            <a:spLocks noGrp="1"/>
          </p:cNvSpPr>
          <p:nvPr>
            <p:ph type="ftr" sz="quarter" idx="11"/>
          </p:nvPr>
        </p:nvSpPr>
        <p:spPr/>
        <p:txBody>
          <a:bodyPr/>
          <a:lstStyle/>
          <a:p>
            <a:r>
              <a:rPr lang="ko-KR" altLang="en-US"/>
              <a:t>한이음 ▶ 프로그램 설계서</a:t>
            </a:r>
          </a:p>
        </p:txBody>
      </p:sp>
      <p:sp>
        <p:nvSpPr>
          <p:cNvPr id="7" name="슬라이드 번호 개체 틀 6">
            <a:extLst>
              <a:ext uri="{FF2B5EF4-FFF2-40B4-BE49-F238E27FC236}">
                <a16:creationId xmlns:a16="http://schemas.microsoft.com/office/drawing/2014/main" id="{18DBCBCF-BE59-4497-B275-BA064D55CC49}"/>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209774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FF88F9-918F-4D45-976E-68BA4003367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F3E99B2-EBA9-4429-83DC-B37DFD61D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F489AD2-2782-4341-B44E-FDE186DD7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10315FA-F86D-440C-B6E4-115B5A6A84BE}"/>
              </a:ext>
            </a:extLst>
          </p:cNvPr>
          <p:cNvSpPr>
            <a:spLocks noGrp="1"/>
          </p:cNvSpPr>
          <p:nvPr>
            <p:ph type="dt" sz="half" idx="10"/>
          </p:nvPr>
        </p:nvSpPr>
        <p:spPr/>
        <p:txBody>
          <a:bodyPr/>
          <a:lstStyle/>
          <a:p>
            <a:fld id="{D87521D0-1CBB-44AA-8A86-41006514645E}" type="datetime1">
              <a:rPr lang="ko-KR" altLang="en-US" smtClean="0"/>
              <a:t>2020-11-12</a:t>
            </a:fld>
            <a:endParaRPr lang="ko-KR" altLang="en-US"/>
          </a:p>
        </p:txBody>
      </p:sp>
      <p:sp>
        <p:nvSpPr>
          <p:cNvPr id="6" name="바닥글 개체 틀 5">
            <a:extLst>
              <a:ext uri="{FF2B5EF4-FFF2-40B4-BE49-F238E27FC236}">
                <a16:creationId xmlns:a16="http://schemas.microsoft.com/office/drawing/2014/main" id="{7A64F3E9-AC8C-4043-B697-032CAC8947EC}"/>
              </a:ext>
            </a:extLst>
          </p:cNvPr>
          <p:cNvSpPr>
            <a:spLocks noGrp="1"/>
          </p:cNvSpPr>
          <p:nvPr>
            <p:ph type="ftr" sz="quarter" idx="11"/>
          </p:nvPr>
        </p:nvSpPr>
        <p:spPr/>
        <p:txBody>
          <a:bodyPr/>
          <a:lstStyle/>
          <a:p>
            <a:r>
              <a:rPr lang="ko-KR" altLang="en-US"/>
              <a:t>한이음 ▶ 프로그램 설계서</a:t>
            </a:r>
          </a:p>
        </p:txBody>
      </p:sp>
      <p:sp>
        <p:nvSpPr>
          <p:cNvPr id="7" name="슬라이드 번호 개체 틀 6">
            <a:extLst>
              <a:ext uri="{FF2B5EF4-FFF2-40B4-BE49-F238E27FC236}">
                <a16:creationId xmlns:a16="http://schemas.microsoft.com/office/drawing/2014/main" id="{BADA7C18-696E-40BD-BAAA-C7BC8F8B7B87}"/>
              </a:ext>
            </a:extLst>
          </p:cNvPr>
          <p:cNvSpPr>
            <a:spLocks noGrp="1"/>
          </p:cNvSpPr>
          <p:nvPr>
            <p:ph type="sldNum" sz="quarter" idx="12"/>
          </p:nvPr>
        </p:nvSpPr>
        <p:spPr/>
        <p:txBody>
          <a:body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343251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73A4A49-58AD-494B-AE9A-0E303F4A1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F6A87239-66E0-41DE-8AC8-D02C5BE1D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A721CBB-A209-4490-8597-16A1787682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D7C12-0EAF-4D75-97AF-07FF9C3E09B4}" type="datetime1">
              <a:rPr lang="ko-KR" altLang="en-US" smtClean="0"/>
              <a:t>2020-11-12</a:t>
            </a:fld>
            <a:endParaRPr lang="ko-KR" altLang="en-US"/>
          </a:p>
        </p:txBody>
      </p:sp>
      <p:sp>
        <p:nvSpPr>
          <p:cNvPr id="5" name="바닥글 개체 틀 4">
            <a:extLst>
              <a:ext uri="{FF2B5EF4-FFF2-40B4-BE49-F238E27FC236}">
                <a16:creationId xmlns:a16="http://schemas.microsoft.com/office/drawing/2014/main" id="{65EF85C7-BC9C-451F-941C-7DBCF0125B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a:t>한이음 ▶ 프로그램 설계서</a:t>
            </a:r>
          </a:p>
        </p:txBody>
      </p:sp>
      <p:sp>
        <p:nvSpPr>
          <p:cNvPr id="6" name="슬라이드 번호 개체 틀 5">
            <a:extLst>
              <a:ext uri="{FF2B5EF4-FFF2-40B4-BE49-F238E27FC236}">
                <a16:creationId xmlns:a16="http://schemas.microsoft.com/office/drawing/2014/main" id="{A609C94D-8CD2-4416-8E84-D1EC969C6A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1308B-619C-4750-878A-85E35834BA81}" type="slidenum">
              <a:rPr lang="ko-KR" altLang="en-US" smtClean="0"/>
              <a:t>‹#›</a:t>
            </a:fld>
            <a:endParaRPr lang="ko-KR" altLang="en-US"/>
          </a:p>
        </p:txBody>
      </p:sp>
    </p:spTree>
    <p:extLst>
      <p:ext uri="{BB962C8B-B14F-4D97-AF65-F5344CB8AC3E}">
        <p14:creationId xmlns:p14="http://schemas.microsoft.com/office/powerpoint/2010/main" val="2902699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3.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image" Target="../media/image150.jpeg"/></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7.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6.jpeg"/><Relationship Id="rId5" Type="http://schemas.openxmlformats.org/officeDocument/2006/relationships/image" Target="../media/image155.jpeg"/><Relationship Id="rId4" Type="http://schemas.openxmlformats.org/officeDocument/2006/relationships/image" Target="../media/image154.jpe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62.jpeg"/><Relationship Id="rId4" Type="http://schemas.openxmlformats.org/officeDocument/2006/relationships/image" Target="../media/image161.png"/></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9.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3.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72.jpeg"/><Relationship Id="rId5" Type="http://schemas.openxmlformats.org/officeDocument/2006/relationships/image" Target="../media/image171.jpeg"/><Relationship Id="rId4" Type="http://schemas.openxmlformats.org/officeDocument/2006/relationships/image" Target="../media/image170.jpeg"/></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76.jpeg"/><Relationship Id="rId5" Type="http://schemas.openxmlformats.org/officeDocument/2006/relationships/image" Target="../media/image175.jpeg"/><Relationship Id="rId4" Type="http://schemas.openxmlformats.org/officeDocument/2006/relationships/image" Target="../media/image1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2.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79.jpeg"/></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84.png"/><Relationship Id="rId4" Type="http://schemas.openxmlformats.org/officeDocument/2006/relationships/image" Target="../media/image183.jpeg"/></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86.jpeg"/><Relationship Id="rId4" Type="http://schemas.openxmlformats.org/officeDocument/2006/relationships/image" Target="../media/image185.jpeg"/></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88.png"/><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90.png"/><Relationship Id="rId4" Type="http://schemas.openxmlformats.org/officeDocument/2006/relationships/image" Target="../media/image189.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92.png"/><Relationship Id="rId4" Type="http://schemas.openxmlformats.org/officeDocument/2006/relationships/image" Target="../media/image191.jpe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193.pn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www.besuccess.com/mychango/"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4.png"/><Relationship Id="rId16"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5.png"/><Relationship Id="rId21" Type="http://schemas.openxmlformats.org/officeDocument/2006/relationships/image" Target="../media/image57.png"/><Relationship Id="rId7" Type="http://schemas.openxmlformats.org/officeDocument/2006/relationships/image" Target="../media/image23.sv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image" Target="../media/image4.png"/><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47.png"/><Relationship Id="rId24" Type="http://schemas.openxmlformats.org/officeDocument/2006/relationships/image" Target="../media/image60.svg"/><Relationship Id="rId5" Type="http://schemas.openxmlformats.org/officeDocument/2006/relationships/image" Target="../media/image45.sv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32.png"/><Relationship Id="rId19" Type="http://schemas.openxmlformats.org/officeDocument/2006/relationships/image" Target="../media/image55.png"/><Relationship Id="rId4" Type="http://schemas.openxmlformats.org/officeDocument/2006/relationships/image" Target="../media/image44.png"/><Relationship Id="rId9" Type="http://schemas.openxmlformats.org/officeDocument/2006/relationships/image" Target="../media/image25.png"/><Relationship Id="rId14" Type="http://schemas.openxmlformats.org/officeDocument/2006/relationships/image" Target="../media/image50.svg"/><Relationship Id="rId22" Type="http://schemas.openxmlformats.org/officeDocument/2006/relationships/image" Target="../media/image58.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5.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4.png"/><Relationship Id="rId7" Type="http://schemas.openxmlformats.org/officeDocument/2006/relationships/image" Target="../media/image69.sv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9.png"/><Relationship Id="rId16" Type="http://schemas.openxmlformats.org/officeDocument/2006/relationships/image" Target="../media/image88.sv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71.svg"/><Relationship Id="rId5" Type="http://schemas.openxmlformats.org/officeDocument/2006/relationships/image" Target="../media/image80.png"/><Relationship Id="rId15" Type="http://schemas.openxmlformats.org/officeDocument/2006/relationships/image" Target="../media/image87.png"/><Relationship Id="rId10" Type="http://schemas.openxmlformats.org/officeDocument/2006/relationships/image" Target="../media/image83.png"/><Relationship Id="rId19" Type="http://schemas.openxmlformats.org/officeDocument/2006/relationships/image" Target="../media/image78.svg"/><Relationship Id="rId4" Type="http://schemas.openxmlformats.org/officeDocument/2006/relationships/image" Target="../media/image5.png"/><Relationship Id="rId9" Type="http://schemas.openxmlformats.org/officeDocument/2006/relationships/image" Target="../media/image75.svg"/><Relationship Id="rId1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image" Target="../media/image5.png"/><Relationship Id="rId7" Type="http://schemas.openxmlformats.org/officeDocument/2006/relationships/image" Target="../media/image71.svg"/><Relationship Id="rId12" Type="http://schemas.openxmlformats.org/officeDocument/2006/relationships/image" Target="../media/image96.png"/><Relationship Id="rId17" Type="http://schemas.openxmlformats.org/officeDocument/2006/relationships/image" Target="../media/image78.svg"/><Relationship Id="rId2" Type="http://schemas.openxmlformats.org/officeDocument/2006/relationships/image" Target="../media/image4.png"/><Relationship Id="rId16"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75.svg"/><Relationship Id="rId5" Type="http://schemas.openxmlformats.org/officeDocument/2006/relationships/image" Target="../media/image92.png"/><Relationship Id="rId15" Type="http://schemas.openxmlformats.org/officeDocument/2006/relationships/image" Target="../media/image99.png"/><Relationship Id="rId10" Type="http://schemas.openxmlformats.org/officeDocument/2006/relationships/image" Target="../media/image95.png"/><Relationship Id="rId19" Type="http://schemas.openxmlformats.org/officeDocument/2006/relationships/image" Target="../media/image88.svg"/><Relationship Id="rId4" Type="http://schemas.openxmlformats.org/officeDocument/2006/relationships/image" Target="../media/image91.png"/><Relationship Id="rId9" Type="http://schemas.openxmlformats.org/officeDocument/2006/relationships/image" Target="../media/image69.svg"/><Relationship Id="rId1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8.svg"/><Relationship Id="rId3" Type="http://schemas.openxmlformats.org/officeDocument/2006/relationships/image" Target="../media/image4.png"/><Relationship Id="rId7" Type="http://schemas.openxmlformats.org/officeDocument/2006/relationships/image" Target="../media/image104.png"/><Relationship Id="rId12"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71.svg"/><Relationship Id="rId11" Type="http://schemas.openxmlformats.org/officeDocument/2006/relationships/image" Target="../media/image106.png"/><Relationship Id="rId5" Type="http://schemas.openxmlformats.org/officeDocument/2006/relationships/image" Target="../media/image103.png"/><Relationship Id="rId15" Type="http://schemas.openxmlformats.org/officeDocument/2006/relationships/image" Target="../media/image88.svg"/><Relationship Id="rId10" Type="http://schemas.openxmlformats.org/officeDocument/2006/relationships/image" Target="../media/image75.svg"/><Relationship Id="rId4" Type="http://schemas.openxmlformats.org/officeDocument/2006/relationships/image" Target="../media/image5.png"/><Relationship Id="rId9" Type="http://schemas.openxmlformats.org/officeDocument/2006/relationships/image" Target="../media/image105.png"/><Relationship Id="rId1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8.png"/><Relationship Id="rId7" Type="http://schemas.openxmlformats.org/officeDocument/2006/relationships/image" Target="../media/image71.sv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5.png"/><Relationship Id="rId10" Type="http://schemas.openxmlformats.org/officeDocument/2006/relationships/image" Target="../media/image69.svg"/><Relationship Id="rId4" Type="http://schemas.openxmlformats.org/officeDocument/2006/relationships/image" Target="../media/image4.png"/><Relationship Id="rId9" Type="http://schemas.openxmlformats.org/officeDocument/2006/relationships/image" Target="../media/image109.png"/></Relationships>
</file>

<file path=ppt/slides/_rels/slide5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101.png"/><Relationship Id="rId3" Type="http://schemas.openxmlformats.org/officeDocument/2006/relationships/image" Target="../media/image4.png"/><Relationship Id="rId7" Type="http://schemas.openxmlformats.org/officeDocument/2006/relationships/image" Target="../media/image98.png"/><Relationship Id="rId12" Type="http://schemas.openxmlformats.org/officeDocument/2006/relationships/image" Target="../media/image78.sv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71.svg"/><Relationship Id="rId11" Type="http://schemas.openxmlformats.org/officeDocument/2006/relationships/image" Target="../media/image100.png"/><Relationship Id="rId5" Type="http://schemas.openxmlformats.org/officeDocument/2006/relationships/image" Target="../media/image97.png"/><Relationship Id="rId15" Type="http://schemas.openxmlformats.org/officeDocument/2006/relationships/image" Target="../media/image111.png"/><Relationship Id="rId10" Type="http://schemas.openxmlformats.org/officeDocument/2006/relationships/image" Target="../media/image75.svg"/><Relationship Id="rId4" Type="http://schemas.openxmlformats.org/officeDocument/2006/relationships/image" Target="../media/image5.png"/><Relationship Id="rId9" Type="http://schemas.openxmlformats.org/officeDocument/2006/relationships/image" Target="../media/image99.png"/><Relationship Id="rId14" Type="http://schemas.openxmlformats.org/officeDocument/2006/relationships/image" Target="../media/image88.sv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3.png"/><Relationship Id="rId7" Type="http://schemas.openxmlformats.org/officeDocument/2006/relationships/image" Target="../media/image71.svg"/><Relationship Id="rId2" Type="http://schemas.openxmlformats.org/officeDocument/2006/relationships/image" Target="../media/image112.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4.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71.svg"/><Relationship Id="rId5" Type="http://schemas.openxmlformats.org/officeDocument/2006/relationships/image" Target="../media/image117.png"/><Relationship Id="rId10" Type="http://schemas.openxmlformats.org/officeDocument/2006/relationships/image" Target="../media/image75.svg"/><Relationship Id="rId4" Type="http://schemas.openxmlformats.org/officeDocument/2006/relationships/image" Target="../media/image5.png"/><Relationship Id="rId9" Type="http://schemas.openxmlformats.org/officeDocument/2006/relationships/image" Target="../media/image119.png"/></Relationships>
</file>

<file path=ppt/slides/_rels/slide5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78.svg"/><Relationship Id="rId3" Type="http://schemas.openxmlformats.org/officeDocument/2006/relationships/image" Target="../media/image121.png"/><Relationship Id="rId7" Type="http://schemas.openxmlformats.org/officeDocument/2006/relationships/image" Target="../media/image71.svg"/><Relationship Id="rId12" Type="http://schemas.openxmlformats.org/officeDocument/2006/relationships/image" Target="../media/image100.png"/><Relationship Id="rId2" Type="http://schemas.openxmlformats.org/officeDocument/2006/relationships/image" Target="../media/image120.png"/><Relationship Id="rId16"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75.svg"/><Relationship Id="rId5" Type="http://schemas.openxmlformats.org/officeDocument/2006/relationships/image" Target="../media/image5.png"/><Relationship Id="rId15" Type="http://schemas.openxmlformats.org/officeDocument/2006/relationships/image" Target="../media/image88.svg"/><Relationship Id="rId10" Type="http://schemas.openxmlformats.org/officeDocument/2006/relationships/image" Target="../media/image99.png"/><Relationship Id="rId4" Type="http://schemas.openxmlformats.org/officeDocument/2006/relationships/image" Target="../media/image4.png"/><Relationship Id="rId9" Type="http://schemas.openxmlformats.org/officeDocument/2006/relationships/image" Target="../media/image69.svg"/><Relationship Id="rId14" Type="http://schemas.openxmlformats.org/officeDocument/2006/relationships/image" Target="../media/image101.png"/></Relationships>
</file>

<file path=ppt/slides/_rels/slide5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71.sv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28.png"/><Relationship Id="rId5" Type="http://schemas.openxmlformats.org/officeDocument/2006/relationships/image" Target="../media/image5.png"/><Relationship Id="rId10" Type="http://schemas.openxmlformats.org/officeDocument/2006/relationships/image" Target="../media/image127.png"/><Relationship Id="rId4" Type="http://schemas.openxmlformats.org/officeDocument/2006/relationships/image" Target="../media/image4.png"/><Relationship Id="rId9" Type="http://schemas.openxmlformats.org/officeDocument/2006/relationships/image" Target="../media/image69.sv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4" Type="http://schemas.openxmlformats.org/officeDocument/2006/relationships/image" Target="../media/image144.jpe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0" y="4509120"/>
            <a:ext cx="12192000" cy="2348880"/>
          </a:xfrm>
          <a:prstGeom prst="rect">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639" y="236188"/>
            <a:ext cx="1321651"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21600000">
            <a:off x="1" y="764706"/>
            <a:ext cx="2841811" cy="2015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891373" y="1768602"/>
            <a:ext cx="7187806" cy="861774"/>
          </a:xfrm>
          <a:prstGeom prst="rect">
            <a:avLst/>
          </a:prstGeom>
          <a:noFill/>
        </p:spPr>
        <p:txBody>
          <a:bodyPr wrap="square" rtlCol="0">
            <a:spAutoFit/>
          </a:bodyPr>
          <a:lstStyle/>
          <a:p>
            <a:r>
              <a:rPr lang="en-US" altLang="ko-KR" sz="5000" b="1" spc="-150" dirty="0">
                <a:solidFill>
                  <a:schemeClr val="accent2">
                    <a:lumMod val="75000"/>
                  </a:schemeClr>
                </a:solidFill>
              </a:rPr>
              <a:t>SW</a:t>
            </a:r>
            <a:r>
              <a:rPr lang="ko-KR" altLang="en-US" sz="5000" b="1" spc="-150" dirty="0">
                <a:solidFill>
                  <a:schemeClr val="accent2">
                    <a:lumMod val="75000"/>
                  </a:schemeClr>
                </a:solidFill>
              </a:rPr>
              <a:t>개발</a:t>
            </a:r>
            <a:r>
              <a:rPr lang="en-US" altLang="ko-KR" sz="5000" b="1" spc="-150" dirty="0">
                <a:solidFill>
                  <a:schemeClr val="accent2">
                    <a:lumMod val="75000"/>
                  </a:schemeClr>
                </a:solidFill>
              </a:rPr>
              <a:t>/HW</a:t>
            </a:r>
            <a:r>
              <a:rPr lang="ko-KR" altLang="en-US" sz="5000" b="1" spc="-150" dirty="0">
                <a:solidFill>
                  <a:schemeClr val="accent2">
                    <a:lumMod val="75000"/>
                  </a:schemeClr>
                </a:solidFill>
              </a:rPr>
              <a:t>제작 설계서</a:t>
            </a:r>
          </a:p>
        </p:txBody>
      </p:sp>
      <p:sp>
        <p:nvSpPr>
          <p:cNvPr id="9" name="TextBox 8"/>
          <p:cNvSpPr txBox="1"/>
          <p:nvPr/>
        </p:nvSpPr>
        <p:spPr>
          <a:xfrm>
            <a:off x="1222777" y="3933057"/>
            <a:ext cx="10683260" cy="461665"/>
          </a:xfrm>
          <a:prstGeom prst="rect">
            <a:avLst/>
          </a:prstGeom>
          <a:noFill/>
        </p:spPr>
        <p:txBody>
          <a:bodyPr wrap="square" rtlCol="0">
            <a:spAutoFit/>
          </a:bodyPr>
          <a:lstStyle/>
          <a:p>
            <a:r>
              <a:rPr lang="ko-KR" altLang="en-US" sz="2400" b="1" spc="-150" dirty="0">
                <a:solidFill>
                  <a:srgbClr val="77787B"/>
                </a:solidFill>
              </a:rPr>
              <a:t>프로젝트 명 </a:t>
            </a:r>
            <a:r>
              <a:rPr lang="en-US" altLang="ko-KR" sz="2400" b="1" spc="-150" dirty="0">
                <a:solidFill>
                  <a:srgbClr val="77787B"/>
                </a:solidFill>
              </a:rPr>
              <a:t>: </a:t>
            </a:r>
            <a:r>
              <a:rPr lang="ko-KR" altLang="en-US" sz="2400" b="1" spc="-150" dirty="0">
                <a:solidFill>
                  <a:srgbClr val="77787B"/>
                </a:solidFill>
              </a:rPr>
              <a:t>소상공인을 위한 스마트창고</a:t>
            </a:r>
          </a:p>
        </p:txBody>
      </p:sp>
      <p:sp>
        <p:nvSpPr>
          <p:cNvPr id="12" name="바닥글 개체 틀 11"/>
          <p:cNvSpPr>
            <a:spLocks noGrp="1"/>
          </p:cNvSpPr>
          <p:nvPr>
            <p:ph type="ftr" sz="quarter" idx="11"/>
          </p:nvPr>
        </p:nvSpPr>
        <p:spPr>
          <a:xfrm>
            <a:off x="3352800" y="6356350"/>
            <a:ext cx="5486400" cy="365125"/>
          </a:xfrm>
        </p:spPr>
        <p:txBody>
          <a:bodyPr/>
          <a:lstStyle/>
          <a:p>
            <a:r>
              <a:rPr lang="ko-KR" altLang="en-US"/>
              <a:t>한이음 ▶ 프로그램 설계서</a:t>
            </a:r>
          </a:p>
        </p:txBody>
      </p:sp>
      <p:grpSp>
        <p:nvGrpSpPr>
          <p:cNvPr id="15" name="그룹 14"/>
          <p:cNvGrpSpPr/>
          <p:nvPr/>
        </p:nvGrpSpPr>
        <p:grpSpPr>
          <a:xfrm>
            <a:off x="891373" y="166948"/>
            <a:ext cx="2335924" cy="600145"/>
            <a:chOff x="75729" y="166947"/>
            <a:chExt cx="2192015" cy="600145"/>
          </a:xfrm>
        </p:grpSpPr>
        <p:grpSp>
          <p:nvGrpSpPr>
            <p:cNvPr id="16" name="그룹 6"/>
            <p:cNvGrpSpPr/>
            <p:nvPr/>
          </p:nvGrpSpPr>
          <p:grpSpPr>
            <a:xfrm>
              <a:off x="683568" y="199273"/>
              <a:ext cx="1584176" cy="461665"/>
              <a:chOff x="683568" y="199273"/>
              <a:chExt cx="1584176" cy="461665"/>
            </a:xfrm>
          </p:grpSpPr>
          <p:cxnSp>
            <p:nvCxnSpPr>
              <p:cNvPr id="23" name="직선 연결선 22"/>
              <p:cNvCxnSpPr/>
              <p:nvPr/>
            </p:nvCxnSpPr>
            <p:spPr>
              <a:xfrm>
                <a:off x="728966" y="206489"/>
                <a:ext cx="1538778" cy="0"/>
              </a:xfrm>
              <a:prstGeom prst="line">
                <a:avLst/>
              </a:prstGeom>
              <a:ln w="38100">
                <a:solidFill>
                  <a:srgbClr val="3B5AA8"/>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3568" y="199273"/>
                <a:ext cx="1452642" cy="461665"/>
              </a:xfrm>
              <a:prstGeom prst="rect">
                <a:avLst/>
              </a:prstGeom>
              <a:noFill/>
            </p:spPr>
            <p:txBody>
              <a:bodyPr wrap="none" rtlCol="0">
                <a:spAutoFit/>
              </a:bodyPr>
              <a:lstStyle/>
              <a:p>
                <a:r>
                  <a:rPr lang="ko-KR" altLang="en-US" sz="1200" b="1" dirty="0">
                    <a:solidFill>
                      <a:srgbClr val="3B5AA8"/>
                    </a:solidFill>
                    <a:latin typeface="+mn-ea"/>
                  </a:rPr>
                  <a:t>내가 기획한 </a:t>
                </a:r>
                <a:r>
                  <a:rPr lang="en-US" altLang="ko-KR" sz="1200" b="1" dirty="0">
                    <a:solidFill>
                      <a:srgbClr val="3B5AA8"/>
                    </a:solidFill>
                    <a:latin typeface="+mn-ea"/>
                  </a:rPr>
                  <a:t>ICT</a:t>
                </a:r>
                <a:r>
                  <a:rPr lang="ko-KR" altLang="en-US" sz="1200" b="1" dirty="0">
                    <a:solidFill>
                      <a:srgbClr val="3B5AA8"/>
                    </a:solidFill>
                    <a:latin typeface="+mn-ea"/>
                  </a:rPr>
                  <a:t>가</a:t>
                </a:r>
                <a:endParaRPr lang="en-US" altLang="ko-KR" sz="1200" b="1" dirty="0">
                  <a:solidFill>
                    <a:srgbClr val="3B5AA8"/>
                  </a:solidFill>
                  <a:latin typeface="+mn-ea"/>
                </a:endParaRPr>
              </a:p>
              <a:p>
                <a:r>
                  <a:rPr lang="ko-KR" altLang="en-US" sz="1200" b="1" dirty="0">
                    <a:solidFill>
                      <a:srgbClr val="3B5AA8"/>
                    </a:solidFill>
                    <a:latin typeface="+mn-ea"/>
                  </a:rPr>
                  <a:t>세상을 바꾼다면</a:t>
                </a:r>
                <a:r>
                  <a:rPr lang="en-US" altLang="ko-KR" sz="1200" b="1" dirty="0">
                    <a:solidFill>
                      <a:srgbClr val="3B5AA8"/>
                    </a:solidFill>
                    <a:latin typeface="+mn-ea"/>
                  </a:rPr>
                  <a:t>?</a:t>
                </a:r>
                <a:endParaRPr lang="ko-KR" altLang="en-US" sz="1200" b="1" dirty="0">
                  <a:solidFill>
                    <a:srgbClr val="3B5AA8"/>
                  </a:solidFill>
                  <a:latin typeface="+mn-ea"/>
                </a:endParaRPr>
              </a:p>
            </p:txBody>
          </p:sp>
        </p:grpSp>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9" y="166947"/>
              <a:ext cx="607839" cy="600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1</a:t>
            </a:fld>
            <a:endParaRPr lang="ko-KR" altLang="en-US"/>
          </a:p>
        </p:txBody>
      </p:sp>
    </p:spTree>
    <p:extLst>
      <p:ext uri="{BB962C8B-B14F-4D97-AF65-F5344CB8AC3E}">
        <p14:creationId xmlns:p14="http://schemas.microsoft.com/office/powerpoint/2010/main" val="33892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6146" name="Picture 2" descr="C:\Users\김항래\Desktop\제작설계서H_W\슬라이드9.PNG"/>
          <p:cNvPicPr>
            <a:picLocks noChangeAspect="1" noChangeArrowheads="1"/>
          </p:cNvPicPr>
          <p:nvPr/>
        </p:nvPicPr>
        <p:blipFill rotWithShape="1">
          <a:blip r:embed="rId4">
            <a:extLst>
              <a:ext uri="{28A0092B-C50C-407E-A947-70E740481C1C}">
                <a14:useLocalDpi xmlns:a14="http://schemas.microsoft.com/office/drawing/2010/main" val="0"/>
              </a:ext>
            </a:extLst>
          </a:blip>
          <a:srcRect t="9631"/>
          <a:stretch/>
        </p:blipFill>
        <p:spPr bwMode="auto">
          <a:xfrm>
            <a:off x="1611312" y="1419224"/>
            <a:ext cx="9142413" cy="464808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10</a:t>
            </a:fld>
            <a:endParaRPr lang="ko-KR" altLang="en-US"/>
          </a:p>
        </p:txBody>
      </p:sp>
    </p:spTree>
    <p:extLst>
      <p:ext uri="{BB962C8B-B14F-4D97-AF65-F5344CB8AC3E}">
        <p14:creationId xmlns:p14="http://schemas.microsoft.com/office/powerpoint/2010/main" val="24310222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702189" y="1367889"/>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100</a:t>
            </a:fld>
            <a:endParaRPr lang="ko-KR" altLang="en-US"/>
          </a:p>
        </p:txBody>
      </p:sp>
      <p:sp>
        <p:nvSpPr>
          <p:cNvPr id="31" name="TextBox 30">
            <a:extLst>
              <a:ext uri="{FF2B5EF4-FFF2-40B4-BE49-F238E27FC236}">
                <a16:creationId xmlns:a16="http://schemas.microsoft.com/office/drawing/2014/main" id="{540D206F-BC5A-40DA-8A25-126D199CDFF6}"/>
              </a:ext>
            </a:extLst>
          </p:cNvPr>
          <p:cNvSpPr txBox="1"/>
          <p:nvPr/>
        </p:nvSpPr>
        <p:spPr>
          <a:xfrm>
            <a:off x="2532465" y="5267330"/>
            <a:ext cx="6136104" cy="646331"/>
          </a:xfrm>
          <a:prstGeom prst="rect">
            <a:avLst/>
          </a:prstGeom>
          <a:noFill/>
        </p:spPr>
        <p:txBody>
          <a:bodyPr wrap="square">
            <a:spAutoFit/>
          </a:bodyPr>
          <a:lstStyle/>
          <a:p>
            <a:br>
              <a:rPr lang="en-US" altLang="ko-KR" sz="1800" kern="0" dirty="0">
                <a:solidFill>
                  <a:srgbClr val="0000FF"/>
                </a:solidFill>
                <a:effectLst/>
                <a:latin typeface="맑은 고딕" panose="020B0503020000020004" pitchFamily="50" charset="-127"/>
                <a:cs typeface="굴림체" panose="020B0609000101010101" pitchFamily="49" charset="-127"/>
              </a:rPr>
            </a:br>
            <a:endParaRPr lang="ko-KR" altLang="en-US" dirty="0"/>
          </a:p>
        </p:txBody>
      </p:sp>
      <p:sp>
        <p:nvSpPr>
          <p:cNvPr id="23" name="TextBox 22">
            <a:extLst>
              <a:ext uri="{FF2B5EF4-FFF2-40B4-BE49-F238E27FC236}">
                <a16:creationId xmlns:a16="http://schemas.microsoft.com/office/drawing/2014/main" id="{4860DA84-8E58-4FD7-BD1B-B5984276BE11}"/>
              </a:ext>
            </a:extLst>
          </p:cNvPr>
          <p:cNvSpPr txBox="1"/>
          <p:nvPr/>
        </p:nvSpPr>
        <p:spPr>
          <a:xfrm>
            <a:off x="247119" y="1274511"/>
            <a:ext cx="6099242" cy="3416320"/>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MainView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'main.html'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wiringpi.wiringPiSetupGpio</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wiringpi.pinMode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a:solidFill>
                  <a:srgbClr val="000000"/>
                </a:solidFill>
                <a:effectLst/>
                <a:latin typeface="맑은 고딕" panose="020B0503020000020004" pitchFamily="50" charset="-127"/>
                <a:cs typeface="굴림체" panose="020B0609000101010101" pitchFamily="49" charset="-127"/>
              </a:rPr>
              <a:t>face(request):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request.method</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person_list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Face.objects.all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person_list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person_list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'photo/face.html'</a:t>
            </a: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request.method</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"POST"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face = Face()</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face.fname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fname</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None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face.fimage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request.FILES.get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fimage</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None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face.save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'photo/face.html'</a:t>
            </a:r>
            <a:r>
              <a:rPr lang="en-US" altLang="ko-KR" sz="1200" kern="0" dirty="0">
                <a:solidFill>
                  <a:srgbClr val="000000"/>
                </a:solidFill>
                <a:effectLst/>
                <a:latin typeface="맑은 고딕" panose="020B0503020000020004" pitchFamily="50" charset="-127"/>
                <a:cs typeface="굴림체" panose="020B0609000101010101" pitchFamily="49" charset="-127"/>
              </a:rPr>
              <a:t>)</a:t>
            </a:r>
            <a:endParaRPr lang="ko-KR" altLang="en-US" sz="1200" dirty="0"/>
          </a:p>
        </p:txBody>
      </p:sp>
      <p:sp>
        <p:nvSpPr>
          <p:cNvPr id="27" name="TextBox 26">
            <a:extLst>
              <a:ext uri="{FF2B5EF4-FFF2-40B4-BE49-F238E27FC236}">
                <a16:creationId xmlns:a16="http://schemas.microsoft.com/office/drawing/2014/main" id="{B26BD96E-6A92-4321-A252-C298F549703E}"/>
              </a:ext>
            </a:extLst>
          </p:cNvPr>
          <p:cNvSpPr txBox="1"/>
          <p:nvPr/>
        </p:nvSpPr>
        <p:spPr>
          <a:xfrm>
            <a:off x="247118" y="4660159"/>
            <a:ext cx="6099242" cy="1846659"/>
          </a:xfrm>
          <a:prstGeom prst="rect">
            <a:avLst/>
          </a:prstGeom>
          <a:noFill/>
        </p:spPr>
        <p:txBody>
          <a:bodyPr wrap="square">
            <a:spAutoFit/>
          </a:bodyPr>
          <a:lstStyle/>
          <a:p>
            <a:r>
              <a:rPr lang="en-US" altLang="ko-KR" sz="1200" b="1" kern="0">
                <a:solidFill>
                  <a:srgbClr val="000080"/>
                </a:solidFill>
                <a:effectLst/>
                <a:latin typeface="맑은 고딕" panose="020B0503020000020004" pitchFamily="50" charset="-127"/>
                <a:cs typeface="굴림체" panose="020B0609000101010101" pitchFamily="49" charset="-127"/>
              </a:rPr>
              <a:t>class </a:t>
            </a:r>
            <a:r>
              <a:rPr lang="en-US" altLang="ko-KR" sz="1200" kern="0">
                <a:solidFill>
                  <a:srgbClr val="000000"/>
                </a:solidFill>
                <a:effectLst/>
                <a:latin typeface="맑은 고딕" panose="020B0503020000020004" pitchFamily="50" charset="-127"/>
                <a:cs typeface="굴림체" panose="020B0609000101010101" pitchFamily="49" charset="-127"/>
              </a:rPr>
              <a:t>ProductCV(CreateView):</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fields = (</a:t>
            </a:r>
            <a:r>
              <a:rPr lang="en-US" altLang="ko-KR" sz="1200" b="1" kern="0">
                <a:solidFill>
                  <a:srgbClr val="008080"/>
                </a:solidFill>
                <a:effectLst/>
                <a:latin typeface="맑은 고딕" panose="020B0503020000020004" pitchFamily="50" charset="-127"/>
                <a:cs typeface="굴림체" panose="020B0609000101010101" pitchFamily="49" charset="-127"/>
              </a:rPr>
              <a:t>'category'</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'pname'</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'pcost'</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'pcontent'</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'pimage'</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'psize'</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'pweight'</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'pship'</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'pstore'</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success_url = reverse_lazy(</a:t>
            </a:r>
            <a:r>
              <a:rPr lang="en-US" altLang="ko-KR" sz="1200" b="1" kern="0">
                <a:solidFill>
                  <a:srgbClr val="008080"/>
                </a:solidFill>
                <a:effectLst/>
                <a:latin typeface="맑은 고딕" panose="020B0503020000020004" pitchFamily="50" charset="-127"/>
                <a:cs typeface="굴림체" panose="020B0609000101010101" pitchFamily="49" charset="-127"/>
              </a:rPr>
              <a:t>'photo:product_change'</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0080"/>
                </a:solidFill>
                <a:effectLst/>
                <a:latin typeface="맑은 고딕" panose="020B0503020000020004" pitchFamily="50" charset="-127"/>
                <a:cs typeface="굴림체" panose="020B0609000101010101" pitchFamily="49" charset="-127"/>
              </a:rPr>
              <a:t>def </a:t>
            </a:r>
            <a:r>
              <a:rPr lang="en-US" altLang="ko-KR" sz="1200" kern="0">
                <a:solidFill>
                  <a:srgbClr val="000000"/>
                </a:solidFill>
                <a:effectLst/>
                <a:latin typeface="맑은 고딕" panose="020B0503020000020004" pitchFamily="50" charset="-127"/>
                <a:cs typeface="굴림체" panose="020B0609000101010101" pitchFamily="49" charset="-127"/>
              </a:rPr>
              <a:t>form_valid(</a:t>
            </a:r>
            <a:r>
              <a:rPr lang="en-US" altLang="ko-KR" sz="1200" kern="0">
                <a:solidFill>
                  <a:srgbClr val="94558D"/>
                </a:solidFill>
                <a:effectLst/>
                <a:latin typeface="맑은 고딕" panose="020B0503020000020004" pitchFamily="50" charset="-127"/>
                <a:cs typeface="굴림체" panose="020B0609000101010101" pitchFamily="49" charset="-127"/>
              </a:rPr>
              <a:t>self</a:t>
            </a:r>
            <a:r>
              <a:rPr lang="en-US" altLang="ko-KR" sz="1200" kern="0">
                <a:solidFill>
                  <a:srgbClr val="000000"/>
                </a:solidFill>
                <a:effectLst/>
                <a:latin typeface="맑은 고딕" panose="020B0503020000020004" pitchFamily="50" charset="-127"/>
                <a:cs typeface="굴림체" panose="020B0609000101010101" pitchFamily="49" charset="-127"/>
              </a:rPr>
              <a:t>, form):</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0080"/>
                </a:solidFill>
                <a:effectLst/>
                <a:latin typeface="맑은 고딕" panose="020B0503020000020004" pitchFamily="50" charset="-127"/>
                <a:cs typeface="굴림체" panose="020B0609000101010101" pitchFamily="49" charset="-127"/>
              </a:rPr>
              <a:t>return </a:t>
            </a:r>
            <a:r>
              <a:rPr lang="en-US" altLang="ko-KR" sz="1200" kern="0">
                <a:solidFill>
                  <a:srgbClr val="000080"/>
                </a:solidFill>
                <a:effectLst/>
                <a:latin typeface="맑은 고딕" panose="020B0503020000020004" pitchFamily="50" charset="-127"/>
                <a:cs typeface="굴림체" panose="020B0609000101010101" pitchFamily="49" charset="-127"/>
              </a:rPr>
              <a:t>super</a:t>
            </a:r>
            <a:r>
              <a:rPr lang="en-US" altLang="ko-KR" sz="1200" kern="0">
                <a:solidFill>
                  <a:srgbClr val="000000"/>
                </a:solidFill>
                <a:effectLst/>
                <a:latin typeface="맑은 고딕" panose="020B0503020000020004" pitchFamily="50" charset="-127"/>
                <a:cs typeface="굴림체" panose="020B0609000101010101" pitchFamily="49" charset="-127"/>
              </a:rPr>
              <a:t>().form_valid(form)</a:t>
            </a:r>
            <a:br>
              <a:rPr lang="en-US" altLang="ko-KR" sz="800" kern="0">
                <a:solidFill>
                  <a:srgbClr val="000000"/>
                </a:solidFill>
                <a:effectLst/>
                <a:latin typeface="맑은 고딕" panose="020B0503020000020004" pitchFamily="50" charset="-127"/>
                <a:cs typeface="굴림체" panose="020B0609000101010101" pitchFamily="49" charset="-127"/>
              </a:rPr>
            </a:br>
            <a:endParaRPr lang="ko-KR" altLang="en-US" dirty="0"/>
          </a:p>
        </p:txBody>
      </p:sp>
      <p:sp>
        <p:nvSpPr>
          <p:cNvPr id="28" name="TextBox 27">
            <a:extLst>
              <a:ext uri="{FF2B5EF4-FFF2-40B4-BE49-F238E27FC236}">
                <a16:creationId xmlns:a16="http://schemas.microsoft.com/office/drawing/2014/main" id="{FB609D6D-2A56-479E-87AA-01C0B079BC80}"/>
              </a:ext>
            </a:extLst>
          </p:cNvPr>
          <p:cNvSpPr txBox="1"/>
          <p:nvPr/>
        </p:nvSpPr>
        <p:spPr>
          <a:xfrm>
            <a:off x="6346360" y="1505345"/>
            <a:ext cx="6099242" cy="2123658"/>
          </a:xfrm>
          <a:prstGeom prst="rect">
            <a:avLst/>
          </a:prstGeom>
          <a:noFill/>
        </p:spPr>
        <p:txBody>
          <a:bodyPr wrap="square">
            <a:spAutoFit/>
          </a:bodyPr>
          <a:lstStyle/>
          <a:p>
            <a:r>
              <a:rPr lang="en-US" altLang="ko-KR" sz="1200" b="1" kern="0">
                <a:solidFill>
                  <a:srgbClr val="000080"/>
                </a:solidFill>
                <a:effectLst/>
                <a:latin typeface="맑은 고딕" panose="020B0503020000020004" pitchFamily="50" charset="-127"/>
                <a:cs typeface="굴림체" panose="020B0609000101010101" pitchFamily="49" charset="-127"/>
              </a:rPr>
              <a:t>class </a:t>
            </a:r>
            <a:r>
              <a:rPr lang="en-US" altLang="ko-KR" sz="1200" kern="0">
                <a:solidFill>
                  <a:srgbClr val="000000"/>
                </a:solidFill>
                <a:effectLst/>
                <a:latin typeface="맑은 고딕" panose="020B0503020000020004" pitchFamily="50" charset="-127"/>
                <a:cs typeface="굴림체" panose="020B0609000101010101" pitchFamily="49" charset="-127"/>
              </a:rPr>
              <a:t>OrderCV(CreateView):</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model = Order</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fields = (</a:t>
            </a:r>
            <a:r>
              <a:rPr lang="en-US" altLang="ko-KR" sz="1200" b="1" kern="0">
                <a:solidFill>
                  <a:srgbClr val="008080"/>
                </a:solidFill>
                <a:effectLst/>
                <a:latin typeface="맑은 고딕" panose="020B0503020000020004" pitchFamily="50" charset="-127"/>
                <a:cs typeface="굴림체" panose="020B0609000101010101" pitchFamily="49" charset="-127"/>
              </a:rPr>
              <a:t>'product'</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'oname'</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'ocall'</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'oaddress'</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'oemail'</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8080"/>
                </a:solidFill>
                <a:effectLst/>
                <a:latin typeface="맑은 고딕" panose="020B0503020000020004" pitchFamily="50" charset="-127"/>
                <a:cs typeface="굴림체" panose="020B0609000101010101" pitchFamily="49" charset="-127"/>
              </a:rPr>
              <a:t>'omemo'</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success_url = reverse_lazy(</a:t>
            </a:r>
            <a:r>
              <a:rPr lang="en-US" altLang="ko-KR" sz="1200" b="1" kern="0">
                <a:solidFill>
                  <a:srgbClr val="008080"/>
                </a:solidFill>
                <a:effectLst/>
                <a:latin typeface="맑은 고딕" panose="020B0503020000020004" pitchFamily="50" charset="-127"/>
                <a:cs typeface="굴림체" panose="020B0609000101010101" pitchFamily="49" charset="-127"/>
              </a:rPr>
              <a:t>'photo:index'</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0080"/>
                </a:solidFill>
                <a:effectLst/>
                <a:latin typeface="맑은 고딕" panose="020B0503020000020004" pitchFamily="50" charset="-127"/>
                <a:cs typeface="굴림체" panose="020B0609000101010101" pitchFamily="49" charset="-127"/>
              </a:rPr>
              <a:t>def </a:t>
            </a:r>
            <a:r>
              <a:rPr lang="en-US" altLang="ko-KR" sz="1200" kern="0">
                <a:solidFill>
                  <a:srgbClr val="000000"/>
                </a:solidFill>
                <a:effectLst/>
                <a:latin typeface="맑은 고딕" panose="020B0503020000020004" pitchFamily="50" charset="-127"/>
                <a:cs typeface="굴림체" panose="020B0609000101010101" pitchFamily="49" charset="-127"/>
              </a:rPr>
              <a:t>form_valid(</a:t>
            </a:r>
            <a:r>
              <a:rPr lang="en-US" altLang="ko-KR" sz="1200" kern="0">
                <a:solidFill>
                  <a:srgbClr val="94558D"/>
                </a:solidFill>
                <a:effectLst/>
                <a:latin typeface="맑은 고딕" panose="020B0503020000020004" pitchFamily="50" charset="-127"/>
                <a:cs typeface="굴림체" panose="020B0609000101010101" pitchFamily="49" charset="-127"/>
              </a:rPr>
              <a:t>self</a:t>
            </a:r>
            <a:r>
              <a:rPr lang="en-US" altLang="ko-KR" sz="1200" kern="0">
                <a:solidFill>
                  <a:srgbClr val="000000"/>
                </a:solidFill>
                <a:effectLst/>
                <a:latin typeface="맑은 고딕" panose="020B0503020000020004" pitchFamily="50" charset="-127"/>
                <a:cs typeface="굴림체" panose="020B0609000101010101" pitchFamily="49" charset="-127"/>
              </a:rPr>
              <a:t>, form):</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b="1" kern="0">
                <a:solidFill>
                  <a:srgbClr val="000080"/>
                </a:solidFill>
                <a:effectLst/>
                <a:latin typeface="맑은 고딕" panose="020B0503020000020004" pitchFamily="50" charset="-127"/>
                <a:cs typeface="굴림체" panose="020B0609000101010101" pitchFamily="49" charset="-127"/>
              </a:rPr>
              <a:t>return </a:t>
            </a:r>
            <a:r>
              <a:rPr lang="en-US" altLang="ko-KR" sz="1200" kern="0">
                <a:solidFill>
                  <a:srgbClr val="000080"/>
                </a:solidFill>
                <a:effectLst/>
                <a:latin typeface="맑은 고딕" panose="020B0503020000020004" pitchFamily="50" charset="-127"/>
                <a:cs typeface="굴림체" panose="020B0609000101010101" pitchFamily="49" charset="-127"/>
              </a:rPr>
              <a:t>super</a:t>
            </a:r>
            <a:r>
              <a:rPr lang="en-US" altLang="ko-KR" sz="1200" kern="0">
                <a:solidFill>
                  <a:srgbClr val="000000"/>
                </a:solidFill>
                <a:effectLst/>
                <a:latin typeface="맑은 고딕" panose="020B0503020000020004" pitchFamily="50" charset="-127"/>
                <a:cs typeface="굴림체" panose="020B0609000101010101" pitchFamily="49" charset="-127"/>
              </a:rPr>
              <a:t>().form_valid(form)</a:t>
            </a:r>
            <a:br>
              <a:rPr lang="en-US" altLang="ko-KR" sz="1200" kern="0">
                <a:solidFill>
                  <a:srgbClr val="000000"/>
                </a:solidFill>
                <a:effectLst/>
                <a:latin typeface="맑은 고딕" panose="020B0503020000020004" pitchFamily="50" charset="-127"/>
                <a:cs typeface="굴림체" panose="020B0609000101010101" pitchFamily="49" charset="-127"/>
              </a:rPr>
            </a:br>
            <a:br>
              <a:rPr lang="en-US" altLang="ko-KR" sz="1200" kern="0">
                <a:solidFill>
                  <a:srgbClr val="000000"/>
                </a:solidFill>
                <a:effectLst/>
                <a:latin typeface="맑은 고딕" panose="020B0503020000020004" pitchFamily="50" charset="-127"/>
                <a:cs typeface="굴림체" panose="020B0609000101010101" pitchFamily="49" charset="-127"/>
              </a:rPr>
            </a:br>
            <a:endParaRPr lang="ko-KR" altLang="en-US" sz="1200" dirty="0"/>
          </a:p>
        </p:txBody>
      </p:sp>
      <p:sp>
        <p:nvSpPr>
          <p:cNvPr id="29" name="TextBox 28">
            <a:extLst>
              <a:ext uri="{FF2B5EF4-FFF2-40B4-BE49-F238E27FC236}">
                <a16:creationId xmlns:a16="http://schemas.microsoft.com/office/drawing/2014/main" id="{22EAB5AF-2E00-47AA-A916-25C49F9206F2}"/>
              </a:ext>
            </a:extLst>
          </p:cNvPr>
          <p:cNvSpPr txBox="1"/>
          <p:nvPr/>
        </p:nvSpPr>
        <p:spPr>
          <a:xfrm>
            <a:off x="6283130" y="3277463"/>
            <a:ext cx="6225702" cy="3416320"/>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CategoryProductCV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CreateView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Category</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fields = (</a:t>
            </a:r>
            <a:r>
              <a:rPr lang="en-US" altLang="ko-KR" sz="1200" b="1" kern="0" dirty="0">
                <a:solidFill>
                  <a:srgbClr val="008080"/>
                </a:solidFill>
                <a:effectLst/>
                <a:latin typeface="맑은 고딕" panose="020B0503020000020004" pitchFamily="50" charset="-127"/>
                <a:cs typeface="굴림체" panose="020B0609000101010101" pitchFamily="49" charset="-127"/>
              </a:rPr>
              <a:t>'name'</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8080"/>
                </a:solidFill>
                <a:effectLst/>
                <a:latin typeface="맑은 고딕" panose="020B0503020000020004" pitchFamily="50" charset="-127"/>
                <a:cs typeface="굴림체" panose="020B0609000101010101" pitchFamily="49" charset="-127"/>
              </a:rPr>
              <a:t>'description'</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success_url</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reverse_lazy</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photo:product_add</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94558D"/>
                </a:solidFill>
                <a:effectLst/>
                <a:latin typeface="맑은 고딕" panose="020B0503020000020004" pitchFamily="50" charset="-127"/>
                <a:cs typeface="굴림체" panose="020B0609000101010101" pitchFamily="49" charset="-127"/>
              </a:rPr>
              <a:t>self</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kern="0" dirty="0">
                <a:solidFill>
                  <a:srgbClr val="000080"/>
                </a:solidFill>
                <a:effectLst/>
                <a:latin typeface="맑은 고딕" panose="020B0503020000020004" pitchFamily="50" charset="-127"/>
                <a:cs typeface="굴림체" panose="020B0609000101010101" pitchFamily="49" charset="-127"/>
              </a:rPr>
              <a:t>super</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err="1">
                <a:solidFill>
                  <a:srgbClr val="94558D"/>
                </a:solidFill>
                <a:effectLst/>
                <a:latin typeface="맑은 고딕" panose="020B0503020000020004" pitchFamily="50" charset="-127"/>
                <a:cs typeface="굴림체" panose="020B0609000101010101" pitchFamily="49" charset="-127"/>
              </a:rPr>
              <a:t>self</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formset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ProductInlineFormSet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94558D"/>
                </a:solidFill>
                <a:effectLst/>
                <a:latin typeface="맑은 고딕" panose="020B0503020000020004" pitchFamily="50" charset="-127"/>
                <a:cs typeface="굴림체" panose="020B0609000101010101" pitchFamily="49" charset="-127"/>
              </a:rPr>
              <a:t>self</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94558D"/>
                </a:solidFill>
                <a:effectLst/>
                <a:latin typeface="맑은 고딕" panose="020B0503020000020004" pitchFamily="50" charset="-127"/>
                <a:cs typeface="굴림체" panose="020B0609000101010101" pitchFamily="49" charset="-127"/>
              </a:rPr>
              <a:t>self</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.request.FILES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else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formset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ProductInlineFormSet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context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form_valid</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94558D"/>
                </a:solidFill>
                <a:effectLst/>
                <a:latin typeface="맑은 고딕" panose="020B0503020000020004" pitchFamily="50" charset="-127"/>
                <a:cs typeface="굴림체" panose="020B0609000101010101" pitchFamily="49" charset="-127"/>
              </a:rPr>
              <a:t>self</a:t>
            </a:r>
            <a:r>
              <a:rPr lang="en-US" altLang="ko-KR" sz="1200" kern="0" dirty="0">
                <a:solidFill>
                  <a:srgbClr val="000000"/>
                </a:solidFill>
                <a:effectLst/>
                <a:latin typeface="맑은 고딕" panose="020B0503020000020004" pitchFamily="50" charset="-127"/>
                <a:cs typeface="굴림체" panose="020B0609000101010101" pitchFamily="49" charset="-127"/>
              </a:rPr>
              <a:t>, form):</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80"/>
                </a:solidFill>
                <a:effectLst/>
                <a:latin typeface="맑은 고딕" panose="020B0503020000020004" pitchFamily="50" charset="-127"/>
                <a:cs typeface="굴림체" panose="020B0609000101010101" pitchFamily="49" charset="-127"/>
              </a:rPr>
              <a:t>super</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form_valid</a:t>
            </a:r>
            <a:r>
              <a:rPr lang="en-US" altLang="ko-KR" sz="1200" kern="0" dirty="0">
                <a:solidFill>
                  <a:srgbClr val="000000"/>
                </a:solidFill>
                <a:effectLst/>
                <a:latin typeface="맑은 고딕" panose="020B0503020000020004" pitchFamily="50" charset="-127"/>
                <a:cs typeface="굴림체" panose="020B0609000101010101" pitchFamily="49" charset="-127"/>
              </a:rPr>
              <a:t>(form)</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endParaRPr lang="ko-KR" altLang="en-US" sz="1200" dirty="0"/>
          </a:p>
        </p:txBody>
      </p:sp>
    </p:spTree>
    <p:extLst>
      <p:ext uri="{BB962C8B-B14F-4D97-AF65-F5344CB8AC3E}">
        <p14:creationId xmlns:p14="http://schemas.microsoft.com/office/powerpoint/2010/main" val="1954615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702189" y="1367889"/>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101</a:t>
            </a:fld>
            <a:endParaRPr lang="ko-KR" altLang="en-US"/>
          </a:p>
        </p:txBody>
      </p:sp>
      <p:sp>
        <p:nvSpPr>
          <p:cNvPr id="31" name="TextBox 30">
            <a:extLst>
              <a:ext uri="{FF2B5EF4-FFF2-40B4-BE49-F238E27FC236}">
                <a16:creationId xmlns:a16="http://schemas.microsoft.com/office/drawing/2014/main" id="{540D206F-BC5A-40DA-8A25-126D199CDFF6}"/>
              </a:ext>
            </a:extLst>
          </p:cNvPr>
          <p:cNvSpPr txBox="1"/>
          <p:nvPr/>
        </p:nvSpPr>
        <p:spPr>
          <a:xfrm>
            <a:off x="2532465" y="5267330"/>
            <a:ext cx="6136104" cy="646331"/>
          </a:xfrm>
          <a:prstGeom prst="rect">
            <a:avLst/>
          </a:prstGeom>
          <a:noFill/>
        </p:spPr>
        <p:txBody>
          <a:bodyPr wrap="square">
            <a:spAutoFit/>
          </a:bodyPr>
          <a:lstStyle/>
          <a:p>
            <a:br>
              <a:rPr lang="en-US" altLang="ko-KR" sz="1800" kern="0" dirty="0">
                <a:solidFill>
                  <a:srgbClr val="0000FF"/>
                </a:solidFill>
                <a:effectLst/>
                <a:latin typeface="맑은 고딕" panose="020B0503020000020004" pitchFamily="50" charset="-127"/>
                <a:cs typeface="굴림체" panose="020B0609000101010101" pitchFamily="49" charset="-127"/>
              </a:rPr>
            </a:br>
            <a:endParaRPr lang="ko-KR" altLang="en-US" dirty="0"/>
          </a:p>
        </p:txBody>
      </p:sp>
      <p:sp>
        <p:nvSpPr>
          <p:cNvPr id="23" name="TextBox 22">
            <a:extLst>
              <a:ext uri="{FF2B5EF4-FFF2-40B4-BE49-F238E27FC236}">
                <a16:creationId xmlns:a16="http://schemas.microsoft.com/office/drawing/2014/main" id="{02891586-5AD4-4F6B-9B72-2D5B67DA1F29}"/>
              </a:ext>
            </a:extLst>
          </p:cNvPr>
          <p:cNvSpPr txBox="1"/>
          <p:nvPr/>
        </p:nvSpPr>
        <p:spPr>
          <a:xfrm>
            <a:off x="323528" y="1258569"/>
            <a:ext cx="6099242" cy="5416868"/>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ProductChangeLV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ListView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'photo/product_change_list.html'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ProductControlLV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ListView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'photo/product_control.html'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ProductRealLV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ListView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'photo/product_real.html'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a:solidFill>
                  <a:srgbClr val="000000"/>
                </a:solidFill>
                <a:effectLst/>
                <a:latin typeface="맑은 고딕" panose="020B0503020000020004" pitchFamily="50" charset="-127"/>
                <a:cs typeface="굴림체" panose="020B0609000101010101" pitchFamily="49" charset="-127"/>
              </a:rPr>
              <a:t>out(request):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request.method</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'photo/out.html'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request.method</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"POST"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no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'no'</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None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out =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Order_Product.objects.filter</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order_id</a:t>
            </a:r>
            <a:r>
              <a:rPr lang="en-US" altLang="ko-KR" sz="1200" kern="0" dirty="0">
                <a:solidFill>
                  <a:srgbClr val="000000"/>
                </a:solidFill>
                <a:effectLst/>
                <a:latin typeface="맑은 고딕" panose="020B0503020000020004" pitchFamily="50" charset="-127"/>
                <a:cs typeface="굴림체" panose="020B0609000101010101" pitchFamily="49" charset="-127"/>
              </a:rPr>
              <a:t>=no)</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out.no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'no'</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None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for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in </a:t>
            </a:r>
            <a:r>
              <a:rPr lang="en-US" altLang="ko-KR" sz="1200" kern="0" dirty="0">
                <a:solidFill>
                  <a:srgbClr val="000000"/>
                </a:solidFill>
                <a:effectLst/>
                <a:latin typeface="맑은 고딕" panose="020B0503020000020004" pitchFamily="50" charset="-127"/>
                <a:cs typeface="굴림체" panose="020B0609000101010101" pitchFamily="49" charset="-127"/>
              </a:rPr>
              <a:t>out: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i.no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'no'</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None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'photo/out.html'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800" kern="0" dirty="0">
                <a:solidFill>
                  <a:srgbClr val="000000"/>
                </a:solidFill>
                <a:effectLst/>
                <a:latin typeface="맑은 고딕" panose="020B0503020000020004" pitchFamily="50" charset="-127"/>
                <a:cs typeface="굴림체" panose="020B0609000101010101" pitchFamily="49" charset="-127"/>
              </a:rPr>
            </a:br>
            <a:br>
              <a:rPr lang="en-US" altLang="ko-KR" sz="800" kern="0" dirty="0">
                <a:solidFill>
                  <a:srgbClr val="000000"/>
                </a:solidFill>
                <a:effectLst/>
                <a:latin typeface="맑은 고딕" panose="020B0503020000020004" pitchFamily="50" charset="-127"/>
                <a:cs typeface="굴림체" panose="020B0609000101010101" pitchFamily="49" charset="-127"/>
              </a:rPr>
            </a:br>
            <a:endParaRPr lang="ko-KR" altLang="en-US" dirty="0"/>
          </a:p>
        </p:txBody>
      </p:sp>
      <p:sp>
        <p:nvSpPr>
          <p:cNvPr id="27" name="TextBox 26">
            <a:extLst>
              <a:ext uri="{FF2B5EF4-FFF2-40B4-BE49-F238E27FC236}">
                <a16:creationId xmlns:a16="http://schemas.microsoft.com/office/drawing/2014/main" id="{EEB6C78D-8BE9-45C8-B4C6-35E463D52DF7}"/>
              </a:ext>
            </a:extLst>
          </p:cNvPr>
          <p:cNvSpPr txBox="1"/>
          <p:nvPr/>
        </p:nvSpPr>
        <p:spPr>
          <a:xfrm>
            <a:off x="6211471" y="1267558"/>
            <a:ext cx="6100232" cy="1569660"/>
          </a:xfrm>
          <a:prstGeom prst="rect">
            <a:avLst/>
          </a:prstGeom>
          <a:noFill/>
        </p:spPr>
        <p:txBody>
          <a:bodyPr wrap="square">
            <a:spAutoFit/>
          </a:bodyPr>
          <a:lstStyle/>
          <a:p>
            <a:br>
              <a:rPr lang="en-US" altLang="ko-KR" sz="1200" kern="0" dirty="0">
                <a:solidFill>
                  <a:srgbClr val="000000"/>
                </a:solidFill>
                <a:effectLst/>
                <a:latin typeface="굴림체" panose="020B0609000101010101" pitchFamily="49"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ProductDelV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DeleteView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success_url</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reverse_lazy</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photo:product_change</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OrderDelV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DeleteView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Order</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success_url</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reverse_lazy</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photo:order_list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endParaRPr lang="ko-KR" altLang="en-US" sz="1200" dirty="0"/>
          </a:p>
        </p:txBody>
      </p:sp>
    </p:spTree>
    <p:extLst>
      <p:ext uri="{BB962C8B-B14F-4D97-AF65-F5344CB8AC3E}">
        <p14:creationId xmlns:p14="http://schemas.microsoft.com/office/powerpoint/2010/main" val="3512456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a:extLst>
              <a:ext uri="{FF2B5EF4-FFF2-40B4-BE49-F238E27FC236}">
                <a16:creationId xmlns:a16="http://schemas.microsoft.com/office/drawing/2014/main" id="{9D82A6C5-2F1A-47D2-80A5-94967FCD1847}"/>
              </a:ext>
            </a:extLst>
          </p:cNvPr>
          <p:cNvPicPr>
            <a:picLocks noChangeAspect="1"/>
          </p:cNvPicPr>
          <p:nvPr/>
        </p:nvPicPr>
        <p:blipFill rotWithShape="1">
          <a:blip r:embed="rId4"/>
          <a:srcRect l="22361" t="10337" r="18604" b="19382"/>
          <a:stretch/>
        </p:blipFill>
        <p:spPr>
          <a:xfrm>
            <a:off x="294996" y="2050448"/>
            <a:ext cx="6030976" cy="4114855"/>
          </a:xfrm>
          <a:prstGeom prst="rect">
            <a:avLst/>
          </a:prstGeom>
        </p:spPr>
      </p:pic>
      <p:sp>
        <p:nvSpPr>
          <p:cNvPr id="27" name="TextBox 26">
            <a:extLst>
              <a:ext uri="{FF2B5EF4-FFF2-40B4-BE49-F238E27FC236}">
                <a16:creationId xmlns:a16="http://schemas.microsoft.com/office/drawing/2014/main" id="{10D8551E-460E-4D8E-972F-83CA17148419}"/>
              </a:ext>
            </a:extLst>
          </p:cNvPr>
          <p:cNvSpPr txBox="1"/>
          <p:nvPr/>
        </p:nvSpPr>
        <p:spPr>
          <a:xfrm>
            <a:off x="225740" y="1163760"/>
            <a:ext cx="6100232" cy="338554"/>
          </a:xfrm>
          <a:prstGeom prst="rect">
            <a:avLst/>
          </a:prstGeom>
          <a:noFill/>
        </p:spPr>
        <p:txBody>
          <a:bodyPr wrap="square">
            <a:spAutoFit/>
          </a:bodyPr>
          <a:lstStyle/>
          <a:p>
            <a:r>
              <a:rPr lang="en-US" altLang="ko-KR" sz="1400" dirty="0"/>
              <a:t>photo &gt;</a:t>
            </a:r>
            <a:r>
              <a:rPr lang="en-US" altLang="ko-KR" sz="1400" b="1" dirty="0"/>
              <a:t> </a:t>
            </a:r>
            <a:r>
              <a:rPr lang="en-US" altLang="ko-KR" sz="1600" b="1" dirty="0"/>
              <a:t>urls.py</a:t>
            </a:r>
            <a:r>
              <a:rPr lang="ko-KR" altLang="en-US" sz="1600" b="1" dirty="0"/>
              <a:t> </a:t>
            </a:r>
          </a:p>
        </p:txBody>
      </p:sp>
      <p:sp>
        <p:nvSpPr>
          <p:cNvPr id="7" name="TextBox 6">
            <a:extLst>
              <a:ext uri="{FF2B5EF4-FFF2-40B4-BE49-F238E27FC236}">
                <a16:creationId xmlns:a16="http://schemas.microsoft.com/office/drawing/2014/main" id="{8B5A07E1-23A6-42B7-8589-4E4A3D76C1C6}"/>
              </a:ext>
            </a:extLst>
          </p:cNvPr>
          <p:cNvSpPr txBox="1"/>
          <p:nvPr/>
        </p:nvSpPr>
        <p:spPr>
          <a:xfrm>
            <a:off x="294996" y="1565823"/>
            <a:ext cx="1516762" cy="584775"/>
          </a:xfrm>
          <a:prstGeom prst="rect">
            <a:avLst/>
          </a:prstGeom>
          <a:noFill/>
        </p:spPr>
        <p:txBody>
          <a:bodyPr wrap="none" rtlCol="0">
            <a:spAutoFit/>
          </a:bodyPr>
          <a:lstStyle/>
          <a:p>
            <a:r>
              <a:rPr lang="en-US" altLang="ko-KR" sz="1600" dirty="0"/>
              <a:t>URL </a:t>
            </a:r>
            <a:r>
              <a:rPr lang="ko-KR" altLang="en-US" sz="1600" dirty="0"/>
              <a:t>설계 코딩</a:t>
            </a:r>
            <a:endParaRPr lang="en-US" altLang="ko-KR" sz="1600" dirty="0"/>
          </a:p>
          <a:p>
            <a:endParaRPr lang="ko-KR" altLang="en-US" sz="1600" dirty="0"/>
          </a:p>
        </p:txBody>
      </p:sp>
      <p:sp>
        <p:nvSpPr>
          <p:cNvPr id="9" name="TextBox 8">
            <a:extLst>
              <a:ext uri="{FF2B5EF4-FFF2-40B4-BE49-F238E27FC236}">
                <a16:creationId xmlns:a16="http://schemas.microsoft.com/office/drawing/2014/main" id="{5C7EC78D-C6B2-4909-A5E2-806E758434E7}"/>
              </a:ext>
            </a:extLst>
          </p:cNvPr>
          <p:cNvSpPr txBox="1"/>
          <p:nvPr/>
        </p:nvSpPr>
        <p:spPr>
          <a:xfrm>
            <a:off x="6449164" y="2387090"/>
            <a:ext cx="5232169" cy="3170099"/>
          </a:xfrm>
          <a:prstGeom prst="rect">
            <a:avLst/>
          </a:prstGeom>
          <a:noFill/>
        </p:spPr>
        <p:txBody>
          <a:bodyPr wrap="square" rtlCol="0">
            <a:spAutoFit/>
          </a:bodyPr>
          <a:lstStyle/>
          <a:p>
            <a:r>
              <a:rPr lang="en-US" altLang="ko-KR" sz="1600" dirty="0"/>
              <a:t>* </a:t>
            </a:r>
            <a:r>
              <a:rPr lang="en-US" altLang="ko-KR" sz="1600" dirty="0" err="1"/>
              <a:t>urlpatterns</a:t>
            </a:r>
            <a:r>
              <a:rPr lang="ko-KR" altLang="en-US" sz="1600" dirty="0"/>
              <a:t> 정의</a:t>
            </a:r>
            <a:endParaRPr lang="en-US" altLang="ko-KR" sz="1600" dirty="0"/>
          </a:p>
          <a:p>
            <a:endParaRPr lang="en-US" altLang="ko-KR" sz="1400" dirty="0"/>
          </a:p>
          <a:p>
            <a:r>
              <a:rPr lang="en-US" altLang="ko-KR" sz="1400" b="1" dirty="0">
                <a:solidFill>
                  <a:srgbClr val="C00000"/>
                </a:solidFill>
              </a:rPr>
              <a:t>path(</a:t>
            </a:r>
            <a:r>
              <a:rPr lang="en-US" altLang="ko-KR" sz="1400" b="1" dirty="0" err="1">
                <a:solidFill>
                  <a:srgbClr val="C00000"/>
                </a:solidFill>
              </a:rPr>
              <a:t>url</a:t>
            </a:r>
            <a:r>
              <a:rPr lang="en-US" altLang="ko-KR" sz="1400" b="1" dirty="0">
                <a:solidFill>
                  <a:srgbClr val="C00000"/>
                </a:solidFill>
              </a:rPr>
              <a:t> </a:t>
            </a:r>
            <a:r>
              <a:rPr lang="ko-KR" altLang="en-US" sz="1400" b="1" dirty="0">
                <a:solidFill>
                  <a:srgbClr val="C00000"/>
                </a:solidFill>
              </a:rPr>
              <a:t>패턴</a:t>
            </a:r>
            <a:r>
              <a:rPr lang="en-US" altLang="ko-KR" sz="1400" b="1" dirty="0">
                <a:solidFill>
                  <a:srgbClr val="C00000"/>
                </a:solidFill>
              </a:rPr>
              <a:t>, </a:t>
            </a:r>
            <a:r>
              <a:rPr lang="ko-KR" altLang="en-US" sz="1400" b="1" dirty="0">
                <a:solidFill>
                  <a:srgbClr val="C00000"/>
                </a:solidFill>
              </a:rPr>
              <a:t>뷰 이름</a:t>
            </a:r>
            <a:r>
              <a:rPr lang="en-US" altLang="ko-KR" sz="1400" b="1" dirty="0">
                <a:solidFill>
                  <a:srgbClr val="C00000"/>
                </a:solidFill>
              </a:rPr>
              <a:t>, </a:t>
            </a:r>
            <a:r>
              <a:rPr lang="ko-KR" altLang="en-US" sz="1400" b="1" dirty="0">
                <a:solidFill>
                  <a:srgbClr val="C00000"/>
                </a:solidFill>
              </a:rPr>
              <a:t>템플릿 파일 이름</a:t>
            </a:r>
            <a:r>
              <a:rPr lang="en-US" altLang="ko-KR" sz="1400" b="1" dirty="0">
                <a:solidFill>
                  <a:srgbClr val="C00000"/>
                </a:solidFill>
              </a:rPr>
              <a:t>)</a:t>
            </a:r>
          </a:p>
          <a:p>
            <a:endParaRPr lang="en-US" altLang="ko-KR" sz="1400" dirty="0"/>
          </a:p>
          <a:p>
            <a:r>
              <a:rPr lang="en-US" altLang="ko-KR" sz="1400" dirty="0" err="1"/>
              <a:t>Ex1</a:t>
            </a:r>
            <a:r>
              <a:rPr lang="en-US" altLang="ko-KR" sz="1400" dirty="0"/>
              <a:t>)</a:t>
            </a:r>
            <a:r>
              <a:rPr lang="ko-KR" altLang="en-US" sz="1400" dirty="0"/>
              <a:t> </a:t>
            </a:r>
            <a:endParaRPr lang="en-US" altLang="ko-KR" sz="1400" dirty="0"/>
          </a:p>
          <a:p>
            <a:endParaRPr lang="en-US" altLang="ko-KR" sz="1200" dirty="0"/>
          </a:p>
          <a:p>
            <a:r>
              <a:rPr lang="en-US" altLang="ko-KR" sz="1200" dirty="0" err="1"/>
              <a:t>Url</a:t>
            </a:r>
            <a:r>
              <a:rPr lang="ko-KR" altLang="en-US" sz="1200" dirty="0"/>
              <a:t> </a:t>
            </a:r>
            <a:r>
              <a:rPr lang="en-US" altLang="ko-KR" sz="1200" dirty="0"/>
              <a:t>/category/ </a:t>
            </a:r>
            <a:r>
              <a:rPr lang="ko-KR" altLang="en-US" sz="1200" dirty="0"/>
              <a:t>요청을 처리할 뷰 클래스를 </a:t>
            </a:r>
            <a:r>
              <a:rPr lang="en-US" altLang="ko-KR" sz="1200" dirty="0" err="1"/>
              <a:t>CategoryLV</a:t>
            </a:r>
            <a:r>
              <a:rPr lang="ko-KR" altLang="en-US" sz="1200" dirty="0"/>
              <a:t>로 지정 패턴 이름은 </a:t>
            </a:r>
            <a:r>
              <a:rPr lang="en-US" altLang="ko-KR" sz="1200" dirty="0" err="1"/>
              <a:t>category_list</a:t>
            </a:r>
            <a:endParaRPr lang="en-US" altLang="ko-KR" sz="1200" dirty="0"/>
          </a:p>
          <a:p>
            <a:endParaRPr lang="en-US" altLang="ko-KR" sz="1200" dirty="0"/>
          </a:p>
          <a:p>
            <a:endParaRPr lang="en-US" altLang="ko-KR" sz="1200" dirty="0"/>
          </a:p>
          <a:p>
            <a:r>
              <a:rPr lang="en-US" altLang="ko-KR" sz="1200" dirty="0" err="1"/>
              <a:t>EX2</a:t>
            </a:r>
            <a:r>
              <a:rPr lang="en-US" altLang="ko-KR" sz="1200" dirty="0"/>
              <a:t>)</a:t>
            </a:r>
            <a:r>
              <a:rPr lang="ko-KR" altLang="en-US" sz="1200" dirty="0"/>
              <a:t> </a:t>
            </a:r>
            <a:endParaRPr lang="en-US" altLang="ko-KR" sz="1200" dirty="0"/>
          </a:p>
          <a:p>
            <a:endParaRPr lang="en-US" altLang="ko-KR" sz="1600" dirty="0"/>
          </a:p>
          <a:p>
            <a:r>
              <a:rPr lang="en-US" altLang="ko-KR" sz="1200" dirty="0" err="1"/>
              <a:t>Url</a:t>
            </a:r>
            <a:r>
              <a:rPr lang="en-US" altLang="ko-KR" sz="1200" dirty="0"/>
              <a:t> /category/99/ </a:t>
            </a:r>
            <a:r>
              <a:rPr lang="ko-KR" altLang="en-US" sz="1200" dirty="0"/>
              <a:t>요청을 처리할 뷰 클래스를 </a:t>
            </a:r>
            <a:r>
              <a:rPr lang="en-US" altLang="ko-KR" sz="1200" dirty="0" err="1"/>
              <a:t>CategoryDV</a:t>
            </a:r>
            <a:r>
              <a:rPr lang="ko-KR" altLang="en-US" sz="1200" dirty="0"/>
              <a:t>로 지정 패턴 이름은 </a:t>
            </a:r>
            <a:r>
              <a:rPr lang="en-US" altLang="ko-KR" sz="1200" dirty="0" err="1"/>
              <a:t>category_detail</a:t>
            </a:r>
            <a:r>
              <a:rPr lang="en-US" altLang="ko-KR" sz="1200" dirty="0"/>
              <a:t>. </a:t>
            </a:r>
            <a:r>
              <a:rPr lang="en-US" altLang="ko-KR" sz="1200" dirty="0" err="1"/>
              <a:t>CategoryDV</a:t>
            </a:r>
            <a:r>
              <a:rPr lang="en-US" altLang="ko-KR" sz="1200" dirty="0"/>
              <a:t> </a:t>
            </a:r>
            <a:r>
              <a:rPr lang="ko-KR" altLang="en-US" sz="1200" dirty="0"/>
              <a:t>뷰 클래스에 </a:t>
            </a:r>
            <a:r>
              <a:rPr lang="en-US" altLang="ko-KR" sz="1200" dirty="0"/>
              <a:t>pk=99 </a:t>
            </a:r>
            <a:r>
              <a:rPr lang="ko-KR" altLang="en-US" sz="1200" dirty="0"/>
              <a:t>인자가 전달됨</a:t>
            </a:r>
            <a:endParaRPr lang="en-US" altLang="ko-KR" sz="1200" dirty="0"/>
          </a:p>
          <a:p>
            <a:endParaRPr lang="ko-KR" altLang="en-US" sz="1600" dirty="0"/>
          </a:p>
        </p:txBody>
      </p:sp>
      <p:sp>
        <p:nvSpPr>
          <p:cNvPr id="10" name="Rectangle 1">
            <a:extLst>
              <a:ext uri="{FF2B5EF4-FFF2-40B4-BE49-F238E27FC236}">
                <a16:creationId xmlns:a16="http://schemas.microsoft.com/office/drawing/2014/main" id="{24D41929-BBAD-4548-B4D0-56DC8CE47D86}"/>
              </a:ext>
            </a:extLst>
          </p:cNvPr>
          <p:cNvSpPr>
            <a:spLocks noChangeArrowheads="1"/>
          </p:cNvSpPr>
          <p:nvPr/>
        </p:nvSpPr>
        <p:spPr bwMode="auto">
          <a:xfrm>
            <a:off x="6872255" y="3264823"/>
            <a:ext cx="5469468" cy="27699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ea typeface="굴림체" panose="020B0609000101010101" pitchFamily="49" charset="-127"/>
              </a:rPr>
              <a:t>path</a:t>
            </a:r>
            <a:r>
              <a:rPr kumimoji="0" lang="ko-KR" altLang="ko-KR" sz="1200" b="0" i="0" u="none" strike="noStrike" cap="none" normalizeH="0" baseline="0" dirty="0">
                <a:ln>
                  <a:noFill/>
                </a:ln>
                <a:solidFill>
                  <a:srgbClr val="000000"/>
                </a:solidFill>
                <a:effectLst/>
                <a:ea typeface="굴림체" panose="020B0609000101010101" pitchFamily="49" charset="-127"/>
              </a:rPr>
              <a:t>(</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1" i="0" u="none" strike="noStrike" cap="none" normalizeH="0" baseline="0" dirty="0" err="1">
                <a:ln>
                  <a:noFill/>
                </a:ln>
                <a:solidFill>
                  <a:srgbClr val="008080"/>
                </a:solidFill>
                <a:effectLst/>
                <a:ea typeface="굴림체" panose="020B0609000101010101" pitchFamily="49" charset="-127"/>
              </a:rPr>
              <a:t>category</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0" i="0" u="none" strike="noStrike" cap="none" normalizeH="0" baseline="0" dirty="0">
                <a:ln>
                  <a:noFill/>
                </a:ln>
                <a:solidFill>
                  <a:srgbClr val="000000"/>
                </a:solidFill>
                <a:effectLst/>
                <a:ea typeface="굴림체" panose="020B0609000101010101" pitchFamily="49" charset="-127"/>
              </a:rPr>
              <a:t>, </a:t>
            </a:r>
            <a:r>
              <a:rPr kumimoji="0" lang="ko-KR" altLang="ko-KR" sz="1200" b="0" i="0" u="none" strike="noStrike" cap="none" normalizeH="0" baseline="0" dirty="0" err="1">
                <a:ln>
                  <a:noFill/>
                </a:ln>
                <a:solidFill>
                  <a:srgbClr val="000000"/>
                </a:solidFill>
                <a:effectLst/>
                <a:ea typeface="굴림체" panose="020B0609000101010101" pitchFamily="49" charset="-127"/>
              </a:rPr>
              <a:t>views.CategoryLV.as_view</a:t>
            </a:r>
            <a:r>
              <a:rPr kumimoji="0" lang="ko-KR" altLang="ko-KR" sz="1200" b="0" i="0" u="none" strike="noStrike" cap="none" normalizeH="0" baseline="0" dirty="0">
                <a:ln>
                  <a:noFill/>
                </a:ln>
                <a:solidFill>
                  <a:srgbClr val="000000"/>
                </a:solidFill>
                <a:effectLst/>
                <a:ea typeface="굴림체" panose="020B0609000101010101" pitchFamily="49" charset="-127"/>
              </a:rPr>
              <a:t>(), </a:t>
            </a:r>
            <a:r>
              <a:rPr kumimoji="0" lang="ko-KR" altLang="ko-KR" sz="1200" b="0" i="0" u="none" strike="noStrike" cap="none" normalizeH="0" baseline="0" dirty="0" err="1">
                <a:ln>
                  <a:noFill/>
                </a:ln>
                <a:solidFill>
                  <a:srgbClr val="660099"/>
                </a:solidFill>
                <a:effectLst/>
                <a:ea typeface="굴림체" panose="020B0609000101010101" pitchFamily="49" charset="-127"/>
              </a:rPr>
              <a:t>name</a:t>
            </a:r>
            <a:r>
              <a:rPr kumimoji="0" lang="ko-KR" altLang="ko-KR" sz="1200" b="0" i="0" u="none" strike="noStrike" cap="none" normalizeH="0" baseline="0" dirty="0">
                <a:ln>
                  <a:noFill/>
                </a:ln>
                <a:solidFill>
                  <a:srgbClr val="000000"/>
                </a:solidFill>
                <a:effectLst/>
                <a:ea typeface="굴림체" panose="020B0609000101010101" pitchFamily="49" charset="-127"/>
              </a:rPr>
              <a:t>=</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1" i="0" u="none" strike="noStrike" cap="none" normalizeH="0" baseline="0" dirty="0" err="1">
                <a:ln>
                  <a:noFill/>
                </a:ln>
                <a:solidFill>
                  <a:srgbClr val="008080"/>
                </a:solidFill>
                <a:effectLst/>
                <a:ea typeface="굴림체" panose="020B0609000101010101" pitchFamily="49" charset="-127"/>
              </a:rPr>
              <a:t>category_list</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0" i="0" u="none" strike="noStrike" cap="none" normalizeH="0" baseline="0" dirty="0">
                <a:ln>
                  <a:noFill/>
                </a:ln>
                <a:solidFill>
                  <a:srgbClr val="000000"/>
                </a:solidFill>
                <a:effectLst/>
                <a:ea typeface="굴림체" panose="020B0609000101010101" pitchFamily="49" charset="-127"/>
              </a:rPr>
              <a:t>),</a:t>
            </a:r>
            <a:endParaRPr kumimoji="0" lang="ko-KR" altLang="ko-KR" sz="4400" b="0" i="0" u="none" strike="noStrike" cap="none" normalizeH="0" baseline="0" dirty="0">
              <a:ln>
                <a:noFill/>
              </a:ln>
              <a:solidFill>
                <a:schemeClr val="tx1"/>
              </a:solidFill>
              <a:effectLst/>
            </a:endParaRPr>
          </a:p>
        </p:txBody>
      </p:sp>
      <p:sp>
        <p:nvSpPr>
          <p:cNvPr id="11" name="Rectangle 2">
            <a:extLst>
              <a:ext uri="{FF2B5EF4-FFF2-40B4-BE49-F238E27FC236}">
                <a16:creationId xmlns:a16="http://schemas.microsoft.com/office/drawing/2014/main" id="{4DA6A1A0-2F19-489D-9234-F22C80664E20}"/>
              </a:ext>
            </a:extLst>
          </p:cNvPr>
          <p:cNvSpPr>
            <a:spLocks noChangeArrowheads="1"/>
          </p:cNvSpPr>
          <p:nvPr/>
        </p:nvSpPr>
        <p:spPr bwMode="auto">
          <a:xfrm>
            <a:off x="6872255" y="4332159"/>
            <a:ext cx="4385986"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000000"/>
                </a:solidFill>
                <a:effectLst/>
                <a:ea typeface="굴림체" panose="020B0609000101010101" pitchFamily="49" charset="-127"/>
              </a:rPr>
              <a:t>path</a:t>
            </a:r>
            <a:r>
              <a:rPr kumimoji="0" lang="ko-KR" altLang="ko-KR" sz="1200" b="0" i="0" u="none" strike="noStrike" cap="none" normalizeH="0" baseline="0" dirty="0">
                <a:ln>
                  <a:noFill/>
                </a:ln>
                <a:solidFill>
                  <a:srgbClr val="000000"/>
                </a:solidFill>
                <a:effectLst/>
                <a:ea typeface="굴림체" panose="020B0609000101010101" pitchFamily="49" charset="-127"/>
              </a:rPr>
              <a:t>(</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1" i="0" u="none" strike="noStrike" cap="none" normalizeH="0" baseline="0" dirty="0" err="1">
                <a:ln>
                  <a:noFill/>
                </a:ln>
                <a:solidFill>
                  <a:srgbClr val="008080"/>
                </a:solidFill>
                <a:effectLst/>
                <a:ea typeface="굴림체" panose="020B0609000101010101" pitchFamily="49" charset="-127"/>
              </a:rPr>
              <a:t>category</a:t>
            </a:r>
            <a:r>
              <a:rPr kumimoji="0" lang="ko-KR" altLang="ko-KR" sz="1200" b="1" i="0" u="none" strike="noStrike" cap="none" normalizeH="0" baseline="0" dirty="0">
                <a:ln>
                  <a:noFill/>
                </a:ln>
                <a:solidFill>
                  <a:srgbClr val="008080"/>
                </a:solidFill>
                <a:effectLst/>
                <a:ea typeface="굴림체" panose="020B0609000101010101" pitchFamily="49" charset="-127"/>
              </a:rPr>
              <a:t>/&lt;</a:t>
            </a:r>
            <a:r>
              <a:rPr kumimoji="0" lang="ko-KR" altLang="ko-KR" sz="1200" b="1" i="0" u="none" strike="noStrike" cap="none" normalizeH="0" baseline="0" dirty="0" err="1">
                <a:ln>
                  <a:noFill/>
                </a:ln>
                <a:solidFill>
                  <a:srgbClr val="008080"/>
                </a:solidFill>
                <a:effectLst/>
                <a:ea typeface="굴림체" panose="020B0609000101010101" pitchFamily="49" charset="-127"/>
              </a:rPr>
              <a:t>int:pk</a:t>
            </a:r>
            <a:r>
              <a:rPr kumimoji="0" lang="ko-KR" altLang="ko-KR" sz="1200" b="1" i="0" u="none" strike="noStrike" cap="none" normalizeH="0" baseline="0" dirty="0">
                <a:ln>
                  <a:noFill/>
                </a:ln>
                <a:solidFill>
                  <a:srgbClr val="008080"/>
                </a:solidFill>
                <a:effectLst/>
                <a:ea typeface="굴림체" panose="020B0609000101010101" pitchFamily="49" charset="-127"/>
              </a:rPr>
              <a:t>&gt;/'</a:t>
            </a:r>
            <a:r>
              <a:rPr kumimoji="0" lang="ko-KR" altLang="ko-KR" sz="1200" b="0" i="0" u="none" strike="noStrike" cap="none" normalizeH="0" baseline="0" dirty="0">
                <a:ln>
                  <a:noFill/>
                </a:ln>
                <a:solidFill>
                  <a:srgbClr val="000000"/>
                </a:solidFill>
                <a:effectLst/>
                <a:ea typeface="굴림체" panose="020B0609000101010101" pitchFamily="49" charset="-127"/>
              </a:rPr>
              <a:t>, </a:t>
            </a:r>
            <a:r>
              <a:rPr kumimoji="0" lang="ko-KR" altLang="ko-KR" sz="1200" b="0" i="0" u="none" strike="noStrike" cap="none" normalizeH="0" baseline="0" dirty="0" err="1">
                <a:ln>
                  <a:noFill/>
                </a:ln>
                <a:solidFill>
                  <a:srgbClr val="000000"/>
                </a:solidFill>
                <a:effectLst/>
                <a:ea typeface="굴림체" panose="020B0609000101010101" pitchFamily="49" charset="-127"/>
              </a:rPr>
              <a:t>views.CategoryDV.as_view</a:t>
            </a:r>
            <a:r>
              <a:rPr kumimoji="0" lang="ko-KR" altLang="ko-KR" sz="1200" b="0" i="0" u="none" strike="noStrike" cap="none" normalizeH="0" baseline="0" dirty="0">
                <a:ln>
                  <a:noFill/>
                </a:ln>
                <a:solidFill>
                  <a:srgbClr val="000000"/>
                </a:solidFill>
                <a:effectLst/>
                <a:ea typeface="굴림체" panose="020B0609000101010101" pitchFamily="49" charset="-127"/>
              </a:rPr>
              <a:t>(), </a:t>
            </a:r>
            <a:endParaRPr kumimoji="0" lang="en-US" altLang="ko-KR" sz="1200" b="0" i="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660099"/>
                </a:solidFill>
                <a:effectLst/>
                <a:ea typeface="굴림체" panose="020B0609000101010101" pitchFamily="49" charset="-127"/>
              </a:rPr>
              <a:t>name</a:t>
            </a:r>
            <a:r>
              <a:rPr kumimoji="0" lang="ko-KR" altLang="ko-KR" sz="1200" b="0" i="0" u="none" strike="noStrike" cap="none" normalizeH="0" baseline="0" dirty="0">
                <a:ln>
                  <a:noFill/>
                </a:ln>
                <a:solidFill>
                  <a:srgbClr val="000000"/>
                </a:solidFill>
                <a:effectLst/>
                <a:ea typeface="굴림체" panose="020B0609000101010101" pitchFamily="49" charset="-127"/>
              </a:rPr>
              <a:t>=</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1" i="0" u="none" strike="noStrike" cap="none" normalizeH="0" baseline="0" dirty="0" err="1">
                <a:ln>
                  <a:noFill/>
                </a:ln>
                <a:solidFill>
                  <a:srgbClr val="008080"/>
                </a:solidFill>
                <a:effectLst/>
                <a:ea typeface="굴림체" panose="020B0609000101010101" pitchFamily="49" charset="-127"/>
              </a:rPr>
              <a:t>category_detail</a:t>
            </a:r>
            <a:r>
              <a:rPr kumimoji="0" lang="ko-KR" altLang="ko-KR" sz="1200" b="1" i="0" u="none" strike="noStrike" cap="none" normalizeH="0" baseline="0" dirty="0">
                <a:ln>
                  <a:noFill/>
                </a:ln>
                <a:solidFill>
                  <a:srgbClr val="008080"/>
                </a:solidFill>
                <a:effectLst/>
                <a:ea typeface="굴림체" panose="020B0609000101010101" pitchFamily="49" charset="-127"/>
              </a:rPr>
              <a:t>'</a:t>
            </a:r>
            <a:r>
              <a:rPr kumimoji="0" lang="ko-KR" altLang="ko-KR" sz="1200" b="0" i="0" u="none" strike="noStrike" cap="none" normalizeH="0" baseline="0" dirty="0">
                <a:ln>
                  <a:noFill/>
                </a:ln>
                <a:solidFill>
                  <a:srgbClr val="000000"/>
                </a:solidFill>
                <a:effectLst/>
                <a:ea typeface="굴림체" panose="020B0609000101010101" pitchFamily="49" charset="-127"/>
              </a:rPr>
              <a:t>),</a:t>
            </a:r>
            <a:endParaRPr kumimoji="0" lang="ko-KR" altLang="ko-KR" sz="1200" b="0" i="0" u="none" strike="noStrike" cap="none" normalizeH="0" baseline="0" dirty="0">
              <a:ln>
                <a:noFill/>
              </a:ln>
              <a:solidFill>
                <a:schemeClr val="tx1"/>
              </a:solidFill>
              <a:effectLst/>
            </a:endParaRPr>
          </a:p>
        </p:txBody>
      </p:sp>
      <p:sp>
        <p:nvSpPr>
          <p:cNvPr id="5" name="슬라이드 번호 개체 틀 4"/>
          <p:cNvSpPr>
            <a:spLocks noGrp="1"/>
          </p:cNvSpPr>
          <p:nvPr>
            <p:ph type="sldNum" sz="quarter" idx="12"/>
          </p:nvPr>
        </p:nvSpPr>
        <p:spPr/>
        <p:txBody>
          <a:bodyPr/>
          <a:lstStyle/>
          <a:p>
            <a:fld id="{C8B1308B-619C-4750-878A-85E35834BA81}" type="slidenum">
              <a:rPr lang="ko-KR" altLang="en-US" smtClean="0"/>
              <a:t>102</a:t>
            </a:fld>
            <a:endParaRPr lang="ko-KR" altLang="en-US"/>
          </a:p>
        </p:txBody>
      </p:sp>
    </p:spTree>
    <p:extLst>
      <p:ext uri="{BB962C8B-B14F-4D97-AF65-F5344CB8AC3E}">
        <p14:creationId xmlns:p14="http://schemas.microsoft.com/office/powerpoint/2010/main" val="2822235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6217860" y="1449944"/>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E103F89-C640-45A0-9B26-C536F9AD1C24}"/>
              </a:ext>
            </a:extLst>
          </p:cNvPr>
          <p:cNvSpPr txBox="1"/>
          <p:nvPr/>
        </p:nvSpPr>
        <p:spPr>
          <a:xfrm>
            <a:off x="130824" y="1154135"/>
            <a:ext cx="5199146" cy="338554"/>
          </a:xfrm>
          <a:prstGeom prst="rect">
            <a:avLst/>
          </a:prstGeom>
          <a:noFill/>
        </p:spPr>
        <p:txBody>
          <a:bodyPr wrap="square" rtlCol="0">
            <a:spAutoFit/>
          </a:bodyPr>
          <a:lstStyle/>
          <a:p>
            <a:r>
              <a:rPr lang="en-US" altLang="ko-KR" sz="1400" dirty="0" err="1"/>
              <a:t>twsuser</a:t>
            </a:r>
            <a:r>
              <a:rPr lang="en-US" altLang="ko-KR" sz="1400" dirty="0"/>
              <a:t> &gt;</a:t>
            </a:r>
            <a:r>
              <a:rPr lang="en-US" altLang="ko-KR" sz="1400" b="1" dirty="0"/>
              <a:t> </a:t>
            </a:r>
            <a:r>
              <a:rPr lang="en-US" altLang="ko-KR" sz="1600" b="1" dirty="0"/>
              <a:t>views.py</a:t>
            </a:r>
            <a:r>
              <a:rPr lang="ko-KR" altLang="en-US" sz="1600" b="1" dirty="0"/>
              <a:t> </a:t>
            </a:r>
          </a:p>
        </p:txBody>
      </p:sp>
      <p:sp>
        <p:nvSpPr>
          <p:cNvPr id="5" name="Rectangle 1">
            <a:extLst>
              <a:ext uri="{FF2B5EF4-FFF2-40B4-BE49-F238E27FC236}">
                <a16:creationId xmlns:a16="http://schemas.microsoft.com/office/drawing/2014/main" id="{93746284-757B-4ABC-B247-AF848BED3F8B}"/>
              </a:ext>
            </a:extLst>
          </p:cNvPr>
          <p:cNvSpPr>
            <a:spLocks noChangeArrowheads="1"/>
          </p:cNvSpPr>
          <p:nvPr/>
        </p:nvSpPr>
        <p:spPr bwMode="auto">
          <a:xfrm>
            <a:off x="253633" y="1423611"/>
            <a:ext cx="7290167" cy="55092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django.shortcuts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redirect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django.http</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HttpResponse</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django.contrib.auth.hashers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make_password</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twsuser</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Create</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your</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views</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here</a:t>
            </a:r>
            <a:r>
              <a:rPr kumimoji="0" lang="ko-KR" altLang="ko-KR" sz="1100" b="0" i="1" u="none" strike="noStrike" cap="none" normalizeH="0" baseline="0" dirty="0">
                <a:ln>
                  <a:noFill/>
                </a:ln>
                <a:solidFill>
                  <a:srgbClr val="808080"/>
                </a:solidFill>
                <a:effectLst/>
                <a:ea typeface="굴림체" panose="020B0609000101010101" pitchFamily="49" charset="-127"/>
              </a:rPr>
              <a:t>.</a:t>
            </a:r>
            <a:br>
              <a:rPr kumimoji="0" lang="ko-KR" altLang="ko-KR" sz="1100" b="0" i="1" u="none" strike="noStrike" cap="none" normalizeH="0" baseline="0" dirty="0">
                <a:ln>
                  <a:noFill/>
                </a:ln>
                <a:solidFill>
                  <a:srgbClr val="80808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register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#회원가입 페이지를 보여주기 위한 함수</a:t>
            </a:r>
            <a:br>
              <a:rPr kumimoji="0" lang="ko-KR" altLang="ko-KR" sz="1100" b="0" i="1" u="none" strike="noStrike" cap="none" normalizeH="0" baseline="0" dirty="0">
                <a:ln>
                  <a:noFill/>
                </a:ln>
                <a:solidFill>
                  <a:srgbClr val="808080"/>
                </a:solidFill>
                <a:effectLst/>
                <a:ea typeface="굴림체" panose="020B0609000101010101" pitchFamily="49" charset="-127"/>
              </a:rPr>
            </a:b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request.method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GET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register.html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elif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request.method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"POST"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username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username</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company</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company</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address</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address</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call</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call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email</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email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id</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pw</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pw</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pwc</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pwc</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 =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not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username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pw</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pwc</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company</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address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call</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email</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 :</a:t>
            </a:r>
            <a:endParaRPr kumimoji="0" lang="en-US" altLang="ko-KR" sz="1100" b="0" i="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모든 값 입력</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error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"모든 값을 입력해야 합니다."</a:t>
            </a:r>
            <a:br>
              <a:rPr kumimoji="0" lang="ko-KR" altLang="ko-KR" sz="1100" b="1" i="0" u="none" strike="noStrike" cap="none" normalizeH="0" baseline="0" dirty="0">
                <a:ln>
                  <a:noFill/>
                </a:ln>
                <a:solidFill>
                  <a:srgbClr val="008080"/>
                </a:solidFill>
                <a:effectLst/>
                <a:ea typeface="굴림체" panose="020B0609000101010101" pitchFamily="49" charset="-127"/>
              </a:rPr>
            </a:b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pw</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pwc</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비밀번호와 비밀번호 확인의 일치여부 판단</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return</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HttpResponse</a:t>
            </a:r>
            <a:r>
              <a:rPr kumimoji="0" lang="ko-KR" altLang="ko-KR" sz="1100" b="0" i="1" u="none" strike="noStrike" cap="none" normalizeH="0" baseline="0" dirty="0">
                <a:ln>
                  <a:noFill/>
                </a:ln>
                <a:solidFill>
                  <a:srgbClr val="808080"/>
                </a:solidFill>
                <a:effectLst/>
                <a:ea typeface="굴림체" panose="020B0609000101010101" pitchFamily="49" charset="-127"/>
              </a:rPr>
              <a:t>('비밀번호가 다릅니다.')</a:t>
            </a:r>
            <a:br>
              <a:rPr kumimoji="0" lang="ko-KR" altLang="ko-KR" sz="1100" b="0" i="1" u="none" strike="noStrike" cap="none" normalizeH="0" baseline="0" dirty="0">
                <a:ln>
                  <a:noFill/>
                </a:ln>
                <a:solidFill>
                  <a:srgbClr val="808080"/>
                </a:solidFill>
                <a:effectLst/>
                <a:ea typeface="굴림체" panose="020B0609000101010101" pitchFamily="49" charset="-127"/>
              </a:rPr>
            </a:b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error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'비밀번호가 다릅니다.'</a:t>
            </a:r>
            <a:br>
              <a:rPr kumimoji="0" lang="ko-KR" altLang="ko-KR" sz="1100" b="1" i="0" u="none" strike="noStrike" cap="none" normalizeH="0" baseline="0" dirty="0">
                <a:ln>
                  <a:noFill/>
                </a:ln>
                <a:solidFill>
                  <a:srgbClr val="008080"/>
                </a:solidFill>
                <a:effectLst/>
                <a:ea typeface="굴림체" panose="020B0609000101010101" pitchFamily="49" charset="-127"/>
              </a:rPr>
            </a:b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else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en-US" sz="1100" b="0" i="1" u="none" strike="noStrike" cap="none" normalizeH="0" baseline="0" dirty="0">
                <a:ln>
                  <a:noFill/>
                </a:ln>
                <a:solidFill>
                  <a:srgbClr val="808080"/>
                </a:solidFill>
                <a:effectLst/>
                <a:ea typeface="굴림체" panose="020B0609000101010101" pitchFamily="49" charset="-127"/>
              </a:rPr>
              <a:t>위의 정보들로 인스턴스 생성</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user</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twsuser</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endParaRPr kumimoji="0" lang="ko-KR" altLang="ko-KR" sz="1100" b="0" i="0" u="none" strike="noStrike" cap="none" normalizeH="0" baseline="0" dirty="0">
              <a:ln>
                <a:noFill/>
              </a:ln>
              <a:solidFill>
                <a:schemeClr val="tx1"/>
              </a:solidFill>
              <a:effectLst/>
            </a:endParaRPr>
          </a:p>
        </p:txBody>
      </p:sp>
      <p:sp>
        <p:nvSpPr>
          <p:cNvPr id="27" name="TextBox 26">
            <a:extLst>
              <a:ext uri="{FF2B5EF4-FFF2-40B4-BE49-F238E27FC236}">
                <a16:creationId xmlns:a16="http://schemas.microsoft.com/office/drawing/2014/main" id="{79B2C5D3-BA68-464F-921D-FA31834756D1}"/>
              </a:ext>
            </a:extLst>
          </p:cNvPr>
          <p:cNvSpPr txBox="1"/>
          <p:nvPr/>
        </p:nvSpPr>
        <p:spPr>
          <a:xfrm>
            <a:off x="6510264" y="1179522"/>
            <a:ext cx="5199147" cy="5678478"/>
          </a:xfrm>
          <a:prstGeom prst="rect">
            <a:avLst/>
          </a:prstGeom>
          <a:noFill/>
        </p:spPr>
        <p:txBody>
          <a:bodyPr wrap="square">
            <a:spAutoFit/>
          </a:bodyPr>
          <a:lstStyle/>
          <a:p>
            <a:r>
              <a:rPr kumimoji="0" lang="ko-KR"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rgbClr val="000000"/>
                </a:solidFill>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username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username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company</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company</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address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address</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call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call</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email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email</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pw</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pw</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user.save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redirect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twsuser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login1</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register.html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a:ln>
                  <a:noFill/>
                </a:ln>
                <a:solidFill>
                  <a:srgbClr val="808080"/>
                </a:solidFill>
                <a:effectLst/>
                <a:ea typeface="굴림체" panose="020B0609000101010101" pitchFamily="49" charset="-127"/>
              </a:rPr>
              <a:t>register</a:t>
            </a:r>
            <a:r>
              <a:rPr kumimoji="0" lang="ko-KR" altLang="en-US" sz="1100" b="0" i="1" u="none" strike="noStrike" cap="none" normalizeH="0" baseline="0" dirty="0">
                <a:ln>
                  <a:noFill/>
                </a:ln>
                <a:solidFill>
                  <a:srgbClr val="808080"/>
                </a:solidFill>
                <a:effectLst/>
                <a:ea typeface="굴림체" panose="020B0609000101010101" pitchFamily="49" charset="-127"/>
              </a:rPr>
              <a:t>를 </a:t>
            </a:r>
            <a:r>
              <a:rPr kumimoji="0" lang="ko-KR" altLang="en-US" sz="1100" b="0" i="1" u="none" strike="noStrike" cap="none" normalizeH="0" baseline="0" dirty="0" err="1">
                <a:ln>
                  <a:noFill/>
                </a:ln>
                <a:solidFill>
                  <a:srgbClr val="808080"/>
                </a:solidFill>
                <a:effectLst/>
                <a:ea typeface="굴림체" panose="020B0609000101010101" pitchFamily="49" charset="-127"/>
              </a:rPr>
              <a:t>요청받으면</a:t>
            </a:r>
            <a:r>
              <a:rPr kumimoji="0" lang="ko-KR" altLang="en-US"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a:ln>
                  <a:noFill/>
                </a:ln>
                <a:solidFill>
                  <a:srgbClr val="808080"/>
                </a:solidFill>
                <a:effectLst/>
                <a:ea typeface="굴림체" panose="020B0609000101010101" pitchFamily="49" charset="-127"/>
              </a:rPr>
              <a:t>register.html </a:t>
            </a:r>
            <a:r>
              <a:rPr kumimoji="0" lang="ko-KR" altLang="en-US" sz="1100" b="0" i="1" u="none" strike="noStrike" cap="none" normalizeH="0" baseline="0" dirty="0">
                <a:ln>
                  <a:noFill/>
                </a:ln>
                <a:solidFill>
                  <a:srgbClr val="808080"/>
                </a:solidFill>
                <a:effectLst/>
                <a:ea typeface="굴림체" panose="020B0609000101010101" pitchFamily="49" charset="-127"/>
              </a:rPr>
              <a:t>로 응답</a:t>
            </a:r>
            <a:br>
              <a:rPr kumimoji="0" lang="ko-KR" altLang="ko-KR" sz="1100" b="0" i="0" u="none" strike="noStrike" cap="none" normalizeH="0" baseline="0" dirty="0">
                <a:ln>
                  <a:noFill/>
                </a:ln>
                <a:solidFill>
                  <a:srgbClr val="000000"/>
                </a:solidFill>
                <a:effectLst/>
                <a:ea typeface="굴림체" panose="020B0609000101010101" pitchFamily="49" charset="-127"/>
              </a:rPr>
            </a:br>
            <a:endParaRPr kumimoji="0" lang="en-US" altLang="ko-KR" sz="1100" b="1" i="0" u="none" strike="noStrike" cap="none" normalizeH="0" baseline="0" dirty="0">
              <a:ln>
                <a:noFill/>
              </a:ln>
              <a:solidFill>
                <a:srgbClr val="000080"/>
              </a:solidFill>
              <a:effectLst/>
              <a:ea typeface="굴림체" panose="020B0609000101010101" pitchFamily="49" charset="-127"/>
            </a:endParaRPr>
          </a:p>
          <a:p>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login1</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로그인 페이지를 보여주기 위한 함수</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response_data</a:t>
            </a:r>
            <a:r>
              <a:rPr kumimoji="0" lang="ko-KR" altLang="ko-KR" sz="1100" b="0" i="0" u="none" strike="noStrike" cap="none" normalizeH="0" baseline="0" dirty="0">
                <a:ln>
                  <a:noFill/>
                </a:ln>
                <a:solidFill>
                  <a:srgbClr val="000000"/>
                </a:solidFill>
                <a:effectLst/>
                <a:ea typeface="굴림체" panose="020B0609000101010101" pitchFamily="49" charset="-127"/>
              </a:rPr>
              <a:t> = {}</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request.method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GET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login1.html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elif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request.method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"POST"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login_id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id</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login_password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request.POST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pw</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not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login_id</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0080"/>
                </a:solidFill>
                <a:effectLst/>
                <a:ea typeface="굴림체" panose="020B0609000101010101" pitchFamily="49" charset="-127"/>
              </a:rPr>
              <a:t>and </a:t>
            </a:r>
            <a:r>
              <a:rPr kumimoji="0" lang="ko-KR" altLang="ko-KR" sz="1100" b="0" i="0" u="none" strike="noStrike" cap="none" normalizeH="0" baseline="0" dirty="0" err="1">
                <a:ln>
                  <a:noFill/>
                </a:ln>
                <a:solidFill>
                  <a:srgbClr val="000000"/>
                </a:solidFill>
                <a:effectLst/>
                <a:ea typeface="굴림체" panose="020B0609000101010101" pitchFamily="49" charset="-127"/>
              </a:rPr>
              <a:t>login_password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모든 값 입력</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response_data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error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"아이디와 비밀번호를 모두 입력해주세요."</a:t>
            </a:r>
            <a:br>
              <a:rPr kumimoji="0" lang="ko-KR" altLang="ko-KR" sz="1100" b="1" i="0" u="none" strike="noStrike" cap="none" normalizeH="0" baseline="0" dirty="0">
                <a:ln>
                  <a:noFill/>
                </a:ln>
                <a:solidFill>
                  <a:srgbClr val="008080"/>
                </a:solidFill>
                <a:effectLst/>
                <a:ea typeface="굴림체" panose="020B0609000101010101" pitchFamily="49" charset="-127"/>
              </a:rPr>
            </a:b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else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myuser</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twsuser.objects.get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660099"/>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login_id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a:ln>
                  <a:noFill/>
                </a:ln>
                <a:solidFill>
                  <a:srgbClr val="808080"/>
                </a:solidFill>
                <a:effectLst/>
                <a:ea typeface="굴림체" panose="020B0609000101010101" pitchFamily="49" charset="-127"/>
              </a:rPr>
              <a:t>post</a:t>
            </a:r>
            <a:r>
              <a:rPr kumimoji="0" lang="ko-KR" altLang="en-US" sz="1100" b="0" i="1" u="none" strike="noStrike" cap="none" normalizeH="0" baseline="0" dirty="0">
                <a:ln>
                  <a:noFill/>
                </a:ln>
                <a:solidFill>
                  <a:srgbClr val="808080"/>
                </a:solidFill>
                <a:effectLst/>
                <a:ea typeface="굴림체" panose="020B0609000101010101" pitchFamily="49" charset="-127"/>
              </a:rPr>
              <a:t>로 받아온 </a:t>
            </a:r>
            <a:r>
              <a:rPr kumimoji="0" lang="en-US" altLang="ko-KR" sz="1100" b="0" i="1" u="none" strike="noStrike" cap="none" normalizeH="0" baseline="0" dirty="0" err="1">
                <a:ln>
                  <a:noFill/>
                </a:ln>
                <a:solidFill>
                  <a:srgbClr val="808080"/>
                </a:solidFill>
                <a:effectLst/>
                <a:ea typeface="굴림체" panose="020B0609000101010101" pitchFamily="49" charset="-127"/>
              </a:rPr>
              <a:t>login_id</a:t>
            </a:r>
            <a:r>
              <a:rPr kumimoji="0" lang="ko-KR" altLang="en-US" sz="1100" b="0" i="1" u="none" strike="noStrike" cap="none" normalizeH="0" baseline="0" dirty="0">
                <a:ln>
                  <a:noFill/>
                </a:ln>
                <a:solidFill>
                  <a:srgbClr val="808080"/>
                </a:solidFill>
                <a:effectLst/>
                <a:ea typeface="굴림체" panose="020B0609000101010101" pitchFamily="49" charset="-127"/>
              </a:rPr>
              <a:t>와 일치하는 </a:t>
            </a:r>
            <a:r>
              <a:rPr kumimoji="0" lang="en-US" altLang="ko-KR" sz="1100" b="0" i="1" u="none" strike="noStrike" cap="none" normalizeH="0" baseline="0" dirty="0" err="1">
                <a:ln>
                  <a:noFill/>
                </a:ln>
                <a:solidFill>
                  <a:srgbClr val="808080"/>
                </a:solidFill>
                <a:effectLst/>
                <a:ea typeface="굴림체" panose="020B0609000101010101" pitchFamily="49" charset="-127"/>
              </a:rPr>
              <a:t>twsuser</a:t>
            </a:r>
            <a:r>
              <a:rPr kumimoji="0" lang="en-US" altLang="ko-KR" sz="1100" b="0" i="1" u="none" strike="noStrike" cap="none" normalizeH="0" baseline="0" dirty="0">
                <a:ln>
                  <a:noFill/>
                </a:ln>
                <a:solidFill>
                  <a:srgbClr val="808080"/>
                </a:solidFill>
                <a:effectLst/>
                <a:ea typeface="굴림체" panose="020B0609000101010101" pitchFamily="49" charset="-127"/>
              </a:rPr>
              <a:t> DB</a:t>
            </a:r>
            <a:r>
              <a:rPr kumimoji="0" lang="ko-KR" altLang="en-US" sz="1100" b="0" i="1" u="none" strike="noStrike" cap="none" normalizeH="0" baseline="0" dirty="0">
                <a:ln>
                  <a:noFill/>
                </a:ln>
                <a:solidFill>
                  <a:srgbClr val="808080"/>
                </a:solidFill>
                <a:effectLst/>
                <a:ea typeface="굴림체" panose="020B0609000101010101" pitchFamily="49" charset="-127"/>
              </a:rPr>
              <a:t>에 저장된 </a:t>
            </a:r>
            <a:r>
              <a:rPr kumimoji="0" lang="en-US" altLang="ko-KR" sz="1100" b="0" i="1" u="none" strike="noStrike" cap="none" normalizeH="0" baseline="0" dirty="0">
                <a:ln>
                  <a:noFill/>
                </a:ln>
                <a:solidFill>
                  <a:srgbClr val="808080"/>
                </a:solidFill>
                <a:effectLst/>
                <a:ea typeface="굴림체" panose="020B0609000101010101" pitchFamily="49" charset="-127"/>
              </a:rPr>
              <a:t>id </a:t>
            </a:r>
            <a:r>
              <a:rPr kumimoji="0" lang="ko-KR" altLang="en-US" sz="1100" b="0" i="1" u="none" strike="noStrike" cap="none" normalizeH="0" baseline="0" dirty="0">
                <a:ln>
                  <a:noFill/>
                </a:ln>
                <a:solidFill>
                  <a:srgbClr val="808080"/>
                </a:solidFill>
                <a:effectLst/>
                <a:ea typeface="굴림체" panose="020B0609000101010101" pitchFamily="49" charset="-127"/>
              </a:rPr>
              <a:t>꺼냄</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login_password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myuser.pw</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request.session</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twsuser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myuser.id</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#세션 </a:t>
            </a:r>
            <a:r>
              <a:rPr kumimoji="0" lang="ko-KR" altLang="ko-KR" sz="1100" b="0" i="1" u="none" strike="noStrike" cap="none" normalizeH="0" baseline="0" dirty="0" err="1">
                <a:ln>
                  <a:noFill/>
                </a:ln>
                <a:solidFill>
                  <a:srgbClr val="808080"/>
                </a:solidFill>
                <a:effectLst/>
                <a:ea typeface="굴림체" panose="020B0609000101010101" pitchFamily="49" charset="-127"/>
              </a:rPr>
              <a:t>user라는</a:t>
            </a: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1" u="none" strike="noStrike" cap="none" normalizeH="0" baseline="0" dirty="0" err="1">
                <a:ln>
                  <a:noFill/>
                </a:ln>
                <a:solidFill>
                  <a:srgbClr val="808080"/>
                </a:solidFill>
                <a:effectLst/>
                <a:ea typeface="굴림체" panose="020B0609000101010101" pitchFamily="49" charset="-127"/>
              </a:rPr>
              <a:t>key에</a:t>
            </a:r>
            <a:r>
              <a:rPr kumimoji="0" lang="ko-KR" altLang="ko-KR" sz="1100" b="0" i="1" u="none" strike="noStrike" cap="none" normalizeH="0" baseline="0" dirty="0">
                <a:ln>
                  <a:noFill/>
                </a:ln>
                <a:solidFill>
                  <a:srgbClr val="808080"/>
                </a:solidFill>
                <a:effectLst/>
                <a:ea typeface="굴림체" panose="020B0609000101010101" pitchFamily="49" charset="-127"/>
              </a:rPr>
              <a:t> 방금 로그인한 </a:t>
            </a:r>
            <a:r>
              <a:rPr kumimoji="0" lang="ko-KR" altLang="ko-KR" sz="1100" b="0" i="1" u="none" strike="noStrike" cap="none" normalizeH="0" baseline="0" dirty="0" err="1">
                <a:ln>
                  <a:noFill/>
                </a:ln>
                <a:solidFill>
                  <a:srgbClr val="808080"/>
                </a:solidFill>
                <a:effectLst/>
                <a:ea typeface="굴림체" panose="020B0609000101010101" pitchFamily="49" charset="-127"/>
              </a:rPr>
              <a:t>id를</a:t>
            </a:r>
            <a:r>
              <a:rPr kumimoji="0" lang="ko-KR" altLang="ko-KR" sz="1100" b="0" i="1" u="none" strike="noStrike" cap="none" normalizeH="0" baseline="0" dirty="0">
                <a:ln>
                  <a:noFill/>
                </a:ln>
                <a:solidFill>
                  <a:srgbClr val="808080"/>
                </a:solidFill>
                <a:effectLst/>
                <a:ea typeface="굴림체" panose="020B0609000101010101" pitchFamily="49" charset="-127"/>
              </a:rPr>
              <a:t> 저장</a:t>
            </a:r>
            <a:br>
              <a:rPr kumimoji="0" lang="ko-KR" altLang="ko-KR" sz="1100" b="0" i="1" u="none" strike="noStrike" cap="none" normalizeH="0" baseline="0" dirty="0">
                <a:ln>
                  <a:noFill/>
                </a:ln>
                <a:solidFill>
                  <a:srgbClr val="808080"/>
                </a:solidFill>
                <a:effectLst/>
                <a:ea typeface="굴림체" panose="020B0609000101010101" pitchFamily="49" charset="-127"/>
              </a:rPr>
            </a:br>
            <a:endParaRPr lang="ko-KR" altLang="en-US" sz="1100" dirty="0"/>
          </a:p>
        </p:txBody>
      </p:sp>
      <p:sp>
        <p:nvSpPr>
          <p:cNvPr id="6" name="슬라이드 번호 개체 틀 5"/>
          <p:cNvSpPr>
            <a:spLocks noGrp="1"/>
          </p:cNvSpPr>
          <p:nvPr>
            <p:ph type="sldNum" sz="quarter" idx="12"/>
          </p:nvPr>
        </p:nvSpPr>
        <p:spPr/>
        <p:txBody>
          <a:bodyPr/>
          <a:lstStyle/>
          <a:p>
            <a:fld id="{C8B1308B-619C-4750-878A-85E35834BA81}" type="slidenum">
              <a:rPr lang="ko-KR" altLang="en-US" smtClean="0"/>
              <a:t>103</a:t>
            </a:fld>
            <a:endParaRPr lang="ko-KR" altLang="en-US"/>
          </a:p>
        </p:txBody>
      </p:sp>
    </p:spTree>
    <p:extLst>
      <p:ext uri="{BB962C8B-B14F-4D97-AF65-F5344CB8AC3E}">
        <p14:creationId xmlns:p14="http://schemas.microsoft.com/office/powerpoint/2010/main" val="39052555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1D9AC0A0-8AC2-4FD8-B989-05060B5FC398}"/>
              </a:ext>
            </a:extLst>
          </p:cNvPr>
          <p:cNvSpPr txBox="1"/>
          <p:nvPr/>
        </p:nvSpPr>
        <p:spPr>
          <a:xfrm>
            <a:off x="211844" y="1348989"/>
            <a:ext cx="6925376" cy="3985706"/>
          </a:xfrm>
          <a:prstGeom prst="rect">
            <a:avLst/>
          </a:prstGeom>
          <a:noFill/>
        </p:spPr>
        <p:txBody>
          <a:bodyPr wrap="square">
            <a:spAutoFit/>
          </a:bodyPr>
          <a:lstStyle/>
          <a:p>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redirect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photo</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main</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else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response_data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error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"비밀번호를 틀렸습니다."</a:t>
            </a:r>
            <a:br>
              <a:rPr kumimoji="0" lang="ko-KR" altLang="ko-KR" sz="1100" b="1" i="0" u="none" strike="noStrike" cap="none" normalizeH="0" baseline="0" dirty="0">
                <a:ln>
                  <a:noFill/>
                </a:ln>
                <a:solidFill>
                  <a:srgbClr val="008080"/>
                </a:solidFill>
                <a:effectLst/>
                <a:ea typeface="굴림체" panose="020B0609000101010101" pitchFamily="49" charset="-127"/>
              </a:rPr>
            </a:br>
            <a:br>
              <a:rPr kumimoji="0" lang="ko-KR" altLang="ko-KR" sz="1100" b="1" i="0" u="none" strike="noStrike" cap="none" normalizeH="0" baseline="0" dirty="0">
                <a:ln>
                  <a:noFill/>
                </a:ln>
                <a:solidFill>
                  <a:srgbClr val="008080"/>
                </a:solidFill>
                <a:effectLst/>
                <a:ea typeface="굴림체" panose="020B0609000101010101" pitchFamily="49" charset="-127"/>
              </a:rPr>
            </a:b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login1.html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response_data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1" u="none" strike="noStrike" cap="none" normalizeH="0" baseline="0" dirty="0">
                <a:ln>
                  <a:noFill/>
                </a:ln>
                <a:solidFill>
                  <a:srgbClr val="808080"/>
                </a:solidFill>
                <a:effectLst/>
                <a:ea typeface="굴림체" panose="020B0609000101010101" pitchFamily="49" charset="-127"/>
              </a:rPr>
              <a:t>#</a:t>
            </a:r>
            <a:r>
              <a:rPr kumimoji="0" lang="ko-KR" altLang="en-US"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err="1">
                <a:ln>
                  <a:noFill/>
                </a:ln>
                <a:solidFill>
                  <a:srgbClr val="808080"/>
                </a:solidFill>
                <a:effectLst/>
                <a:ea typeface="굴림체" panose="020B0609000101010101" pitchFamily="49" charset="-127"/>
              </a:rPr>
              <a:t>login1</a:t>
            </a:r>
            <a:r>
              <a:rPr kumimoji="0" lang="en-US" altLang="ko-KR" sz="1100" b="0" i="1" u="none" strike="noStrike" cap="none" normalizeH="0" baseline="0" dirty="0">
                <a:ln>
                  <a:noFill/>
                </a:ln>
                <a:solidFill>
                  <a:srgbClr val="808080"/>
                </a:solidFill>
                <a:effectLst/>
                <a:ea typeface="굴림체" panose="020B0609000101010101" pitchFamily="49" charset="-127"/>
              </a:rPr>
              <a:t> </a:t>
            </a:r>
            <a:r>
              <a:rPr kumimoji="0" lang="ko-KR" altLang="en-US" sz="1100" b="0" i="1" u="none" strike="noStrike" cap="none" normalizeH="0" baseline="0" dirty="0" err="1">
                <a:ln>
                  <a:noFill/>
                </a:ln>
                <a:solidFill>
                  <a:srgbClr val="808080"/>
                </a:solidFill>
                <a:effectLst/>
                <a:ea typeface="굴림체" panose="020B0609000101010101" pitchFamily="49" charset="-127"/>
              </a:rPr>
              <a:t>요청받으면</a:t>
            </a:r>
            <a:r>
              <a:rPr kumimoji="0" lang="ko-KR" altLang="en-US" sz="1100" b="0" i="1" u="none" strike="noStrike" cap="none" normalizeH="0" baseline="0" dirty="0">
                <a:ln>
                  <a:noFill/>
                </a:ln>
                <a:solidFill>
                  <a:srgbClr val="808080"/>
                </a:solidFill>
                <a:effectLst/>
                <a:ea typeface="굴림체" panose="020B0609000101010101" pitchFamily="49" charset="-127"/>
              </a:rPr>
              <a:t> </a:t>
            </a:r>
            <a:r>
              <a:rPr kumimoji="0" lang="en-US" altLang="ko-KR" sz="1100" b="0" i="1" u="none" strike="noStrike" cap="none" normalizeH="0" baseline="0" dirty="0">
                <a:ln>
                  <a:noFill/>
                </a:ln>
                <a:solidFill>
                  <a:srgbClr val="808080"/>
                </a:solidFill>
                <a:effectLst/>
                <a:ea typeface="굴림체" panose="020B0609000101010101" pitchFamily="49" charset="-127"/>
              </a:rPr>
              <a:t>login1.html</a:t>
            </a:r>
            <a:r>
              <a:rPr kumimoji="0" lang="ko-KR" altLang="en-US" sz="1100" b="0" i="1" u="none" strike="noStrike" cap="none" normalizeH="0" baseline="0" dirty="0">
                <a:ln>
                  <a:noFill/>
                </a:ln>
                <a:solidFill>
                  <a:srgbClr val="808080"/>
                </a:solidFill>
                <a:effectLst/>
                <a:ea typeface="굴림체" panose="020B0609000101010101" pitchFamily="49" charset="-127"/>
              </a:rPr>
              <a:t>로 응답</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main</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808080"/>
                </a:solidFill>
                <a:effectLst/>
                <a:ea typeface="굴림체" panose="020B0609000101010101" pitchFamily="49" charset="-127"/>
              </a:rPr>
              <a:t>user_id</a:t>
            </a:r>
            <a:r>
              <a:rPr kumimoji="0" lang="ko-KR" altLang="ko-KR" sz="1100" b="0" i="0" u="none" strike="noStrike" cap="none" normalizeH="0" baseline="0" dirty="0">
                <a:ln>
                  <a:noFill/>
                </a:ln>
                <a:solidFill>
                  <a:srgbClr val="808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request.session.get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twsuser</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request.method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GET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main.html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shopping</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 =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user</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twsuser.objects.get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company</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user.company</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address</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user.address</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call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user.call</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email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user.email</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render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request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shopping.html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res_data</a:t>
            </a:r>
            <a:r>
              <a:rPr kumimoji="0" lang="ko-KR" altLang="ko-KR" sz="1100" b="0" i="0" u="none" strike="noStrike" cap="none" normalizeH="0" baseline="0" dirty="0">
                <a:ln>
                  <a:noFill/>
                </a:ln>
                <a:solidFill>
                  <a:srgbClr val="000000"/>
                </a:solidFill>
                <a:effectLst/>
                <a:ea typeface="굴림체" panose="020B0609000101010101" pitchFamily="49" charset="-127"/>
              </a:rPr>
              <a:t>)</a:t>
            </a:r>
            <a:endParaRPr lang="ko-KR" altLang="en-US" sz="1100"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104</a:t>
            </a:fld>
            <a:endParaRPr lang="ko-KR" altLang="en-US"/>
          </a:p>
        </p:txBody>
      </p:sp>
    </p:spTree>
    <p:extLst>
      <p:ext uri="{BB962C8B-B14F-4D97-AF65-F5344CB8AC3E}">
        <p14:creationId xmlns:p14="http://schemas.microsoft.com/office/powerpoint/2010/main" val="7974064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2001368"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TextBox 22">
            <a:extLst>
              <a:ext uri="{FF2B5EF4-FFF2-40B4-BE49-F238E27FC236}">
                <a16:creationId xmlns:a16="http://schemas.microsoft.com/office/drawing/2014/main" id="{1D9AC0A0-8AC2-4FD8-B989-05060B5FC398}"/>
              </a:ext>
            </a:extLst>
          </p:cNvPr>
          <p:cNvSpPr txBox="1"/>
          <p:nvPr/>
        </p:nvSpPr>
        <p:spPr>
          <a:xfrm>
            <a:off x="101949" y="999313"/>
            <a:ext cx="6925376" cy="276999"/>
          </a:xfrm>
          <a:prstGeom prst="rect">
            <a:avLst/>
          </a:prstGeom>
          <a:noFill/>
        </p:spPr>
        <p:txBody>
          <a:bodyPr wrap="square">
            <a:spAutoFit/>
          </a:bodyPr>
          <a:lstStyle/>
          <a:p>
            <a:r>
              <a:rPr lang="ko-KR" altLang="en-US" sz="1200" b="1" dirty="0">
                <a:highlight>
                  <a:srgbClr val="E2E6EB"/>
                </a:highlight>
              </a:rPr>
              <a:t>주문처리 </a:t>
            </a:r>
            <a:r>
              <a:rPr lang="en-US" altLang="ko-KR" sz="1200" b="1" dirty="0">
                <a:highlight>
                  <a:srgbClr val="E2E6EB"/>
                </a:highlight>
              </a:rPr>
              <a:t>Order_product.html (</a:t>
            </a:r>
            <a:r>
              <a:rPr lang="en-US" altLang="ko-KR" sz="1200" b="1" dirty="0">
                <a:solidFill>
                  <a:srgbClr val="FF0000"/>
                </a:solidFill>
                <a:highlight>
                  <a:srgbClr val="E2E6EB"/>
                </a:highlight>
              </a:rPr>
              <a:t>ajax </a:t>
            </a:r>
            <a:r>
              <a:rPr lang="ko-KR" altLang="en-US" sz="1200" b="1" dirty="0">
                <a:highlight>
                  <a:srgbClr val="E2E6EB"/>
                </a:highlight>
              </a:rPr>
              <a:t>를 통한 </a:t>
            </a:r>
            <a:r>
              <a:rPr lang="en-US" altLang="ko-KR" sz="1200" b="1" dirty="0">
                <a:highlight>
                  <a:srgbClr val="E2E6EB"/>
                </a:highlight>
              </a:rPr>
              <a:t>View.py</a:t>
            </a:r>
            <a:r>
              <a:rPr lang="ko-KR" altLang="en-US" sz="1200" b="1" dirty="0">
                <a:highlight>
                  <a:srgbClr val="E2E6EB"/>
                </a:highlight>
              </a:rPr>
              <a:t>로의 보관장소 </a:t>
            </a:r>
            <a:r>
              <a:rPr lang="en-US" altLang="ko-KR" sz="1200" b="1" dirty="0">
                <a:highlight>
                  <a:srgbClr val="E2E6EB"/>
                </a:highlight>
              </a:rPr>
              <a:t>DATA </a:t>
            </a:r>
            <a:r>
              <a:rPr lang="ko-KR" altLang="en-US" sz="1200" b="1" dirty="0">
                <a:highlight>
                  <a:srgbClr val="E2E6EB"/>
                </a:highlight>
              </a:rPr>
              <a:t>전달 </a:t>
            </a:r>
            <a:r>
              <a:rPr lang="en-US" altLang="ko-KR" sz="1200" b="1" dirty="0" err="1">
                <a:solidFill>
                  <a:srgbClr val="FF0000"/>
                </a:solidFill>
                <a:highlight>
                  <a:srgbClr val="E2E6EB"/>
                </a:highlight>
              </a:rPr>
              <a:t>jquery</a:t>
            </a:r>
            <a:r>
              <a:rPr lang="en-US" altLang="ko-KR" sz="1200" b="1" dirty="0">
                <a:solidFill>
                  <a:srgbClr val="FF0000"/>
                </a:solidFill>
                <a:highlight>
                  <a:srgbClr val="E2E6EB"/>
                </a:highlight>
              </a:rPr>
              <a:t> </a:t>
            </a:r>
            <a:r>
              <a:rPr lang="ko-KR" altLang="en-US" sz="1200" b="1" dirty="0">
                <a:solidFill>
                  <a:srgbClr val="FF0000"/>
                </a:solidFill>
                <a:highlight>
                  <a:srgbClr val="E2E6EB"/>
                </a:highlight>
              </a:rPr>
              <a:t>부분</a:t>
            </a:r>
            <a:r>
              <a:rPr lang="en-US" altLang="ko-KR" sz="1200" b="1" dirty="0">
                <a:highlight>
                  <a:srgbClr val="E2E6EB"/>
                </a:highlight>
              </a:rPr>
              <a:t>)</a:t>
            </a:r>
            <a:r>
              <a:rPr lang="ko-KR" altLang="en-US" sz="1200" b="1" dirty="0">
                <a:solidFill>
                  <a:srgbClr val="FF0000"/>
                </a:solidFill>
                <a:highlight>
                  <a:srgbClr val="E2E6EB"/>
                </a:highlight>
              </a:rPr>
              <a:t> </a:t>
            </a:r>
            <a:endParaRPr lang="ko-KR" altLang="en-US" sz="1200" b="1" dirty="0">
              <a:highlight>
                <a:srgbClr val="E2E6EB"/>
              </a:highlight>
            </a:endParaRP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105</a:t>
            </a:fld>
            <a:endParaRPr lang="ko-KR" altLang="en-US"/>
          </a:p>
        </p:txBody>
      </p:sp>
      <p:sp>
        <p:nvSpPr>
          <p:cNvPr id="20" name="TextBox 19">
            <a:extLst>
              <a:ext uri="{FF2B5EF4-FFF2-40B4-BE49-F238E27FC236}">
                <a16:creationId xmlns:a16="http://schemas.microsoft.com/office/drawing/2014/main" id="{FA0E91D6-6A72-4D46-B2E6-CDC59746C38D}"/>
              </a:ext>
            </a:extLst>
          </p:cNvPr>
          <p:cNvSpPr txBox="1"/>
          <p:nvPr/>
        </p:nvSpPr>
        <p:spPr>
          <a:xfrm>
            <a:off x="73075" y="1432467"/>
            <a:ext cx="6022926" cy="517064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&lt;</a:t>
            </a:r>
            <a:r>
              <a:rPr kumimoji="0" lang="en-US" altLang="ko-KR" sz="1100" b="1" i="0" u="none" strike="noStrike" cap="none" normalizeH="0" baseline="0" dirty="0">
                <a:ln>
                  <a:noFill/>
                </a:ln>
                <a:solidFill>
                  <a:srgbClr val="000080"/>
                </a:solidFill>
                <a:effectLst/>
                <a:latin typeface="Arial Unicode MS"/>
                <a:cs typeface="굴림체" panose="020B0609000101010101" pitchFamily="49" charset="-127"/>
              </a:rPr>
              <a:t>script </a:t>
            </a:r>
            <a:r>
              <a:rPr kumimoji="0" lang="en-US" altLang="ko-KR" sz="1100" b="1" i="0" u="none" strike="noStrike" cap="none" normalizeH="0" baseline="0" dirty="0" err="1">
                <a:ln>
                  <a:noFill/>
                </a:ln>
                <a:solidFill>
                  <a:srgbClr val="0000FF"/>
                </a:solidFill>
                <a:effectLst/>
                <a:latin typeface="Arial Unicode MS"/>
                <a:cs typeface="굴림체" panose="020B0609000101010101" pitchFamily="49" charset="-127"/>
              </a:rPr>
              <a:t>src</a:t>
            </a:r>
            <a:r>
              <a:rPr kumimoji="0" lang="en-US" altLang="ko-KR" sz="1100" b="1" i="0" u="none" strike="noStrike" cap="none" normalizeH="0" baseline="0" dirty="0">
                <a:ln>
                  <a:noFill/>
                </a:ln>
                <a:solidFill>
                  <a:srgbClr val="0000FF"/>
                </a:solidFill>
                <a:effectLst/>
                <a:latin typeface="Arial Unicode MS"/>
                <a:cs typeface="굴림체" panose="020B0609000101010101" pitchFamily="49" charset="-127"/>
              </a:rPr>
              <a:t>=</a:t>
            </a:r>
            <a:r>
              <a:rPr kumimoji="0" lang="en-US" altLang="ko-KR" sz="1100" b="1" i="0" u="none" strike="noStrike" cap="none" normalizeH="0" baseline="0" dirty="0">
                <a:ln>
                  <a:noFill/>
                </a:ln>
                <a:solidFill>
                  <a:srgbClr val="008000"/>
                </a:solidFill>
                <a:effectLst/>
                <a:latin typeface="Arial Unicode MS"/>
                <a:cs typeface="굴림체" panose="020B0609000101010101" pitchFamily="49" charset="-127"/>
              </a:rPr>
              <a:t>"//code.jquery.com/jquery-3.3.1.min.js"</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&gt;&lt;/</a:t>
            </a:r>
            <a:r>
              <a:rPr kumimoji="0" lang="en-US" altLang="ko-KR" sz="1100" b="1" i="0" u="none" strike="noStrike" cap="none" normalizeH="0" baseline="0" dirty="0">
                <a:ln>
                  <a:noFill/>
                </a:ln>
                <a:solidFill>
                  <a:srgbClr val="000080"/>
                </a:solidFill>
                <a:effectLst/>
                <a:latin typeface="Arial Unicode MS"/>
                <a:cs typeface="굴림체" panose="020B0609000101010101" pitchFamily="49" charset="-127"/>
              </a:rPr>
              <a:t>script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&gt;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&lt;</a:t>
            </a:r>
            <a:r>
              <a:rPr kumimoji="0" lang="en-US" altLang="ko-KR" sz="1100" b="1" i="0" u="none" strike="noStrike" cap="none" normalizeH="0" baseline="0" dirty="0">
                <a:ln>
                  <a:noFill/>
                </a:ln>
                <a:solidFill>
                  <a:srgbClr val="000080"/>
                </a:solidFill>
                <a:effectLst/>
                <a:latin typeface="Arial Unicode MS"/>
                <a:cs typeface="굴림체" panose="020B0609000101010101" pitchFamily="49" charset="-127"/>
              </a:rPr>
              <a:t>script </a:t>
            </a:r>
            <a:r>
              <a:rPr kumimoji="0" lang="en-US" altLang="ko-KR" sz="1100" b="1" i="0" u="none" strike="noStrike" cap="none" normalizeH="0" baseline="0" dirty="0">
                <a:ln>
                  <a:noFill/>
                </a:ln>
                <a:solidFill>
                  <a:srgbClr val="0000FF"/>
                </a:solidFill>
                <a:effectLst/>
                <a:latin typeface="Arial Unicode MS"/>
                <a:cs typeface="굴림체" panose="020B0609000101010101" pitchFamily="49" charset="-127"/>
              </a:rPr>
              <a:t>type=</a:t>
            </a:r>
            <a:r>
              <a:rPr kumimoji="0" lang="en-US" altLang="ko-KR" sz="1100" b="1" i="0" u="none" strike="noStrike" cap="none" normalizeH="0" baseline="0" dirty="0">
                <a:ln>
                  <a:noFill/>
                </a:ln>
                <a:solidFill>
                  <a:srgbClr val="008000"/>
                </a:solidFill>
                <a:effectLst/>
                <a:latin typeface="Arial Unicode MS"/>
                <a:cs typeface="굴림체" panose="020B0609000101010101" pitchFamily="49" charset="-127"/>
              </a:rPr>
              <a:t>"text/</a:t>
            </a:r>
            <a:r>
              <a:rPr kumimoji="0" lang="en-US" altLang="ko-KR" sz="1100" b="1" i="0" u="none" strike="noStrike" cap="none" normalizeH="0" baseline="0" dirty="0" err="1">
                <a:ln>
                  <a:noFill/>
                </a:ln>
                <a:solidFill>
                  <a:srgbClr val="008000"/>
                </a:solidFill>
                <a:effectLst/>
                <a:latin typeface="Arial Unicode MS"/>
                <a:cs typeface="굴림체" panose="020B0609000101010101" pitchFamily="49" charset="-127"/>
              </a:rPr>
              <a:t>javascript</a:t>
            </a:r>
            <a:r>
              <a:rPr kumimoji="0" lang="en-US" altLang="ko-KR" sz="1100" b="1" i="0" u="none" strike="noStrike" cap="none" normalizeH="0" baseline="0" dirty="0">
                <a:ln>
                  <a:noFill/>
                </a:ln>
                <a:solidFill>
                  <a:srgbClr val="008000"/>
                </a:solidFill>
                <a:effectLst/>
                <a:latin typeface="Arial Unicode MS"/>
                <a:cs typeface="굴림체" panose="020B0609000101010101" pitchFamily="49" charset="-127"/>
              </a:rPr>
              <a: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&gt;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$(document).ready(function(){</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var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var stores =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Array.prototype.slice.call</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document.getElementById</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("able").</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getElementsByTagName</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("span"));</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stores.forEach</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(function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logArrayElements</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(element, index, array)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if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&amp;&amp;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 "undefined")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storeResult.unshift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storeResult.reverse</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var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dataJSON</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JSON.stringify</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$.ajax({</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type: 'POST',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beforeSend</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function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xhr.setRequestHeader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('X-Requested-With',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XMLHttpRequest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xhr.setRequestHeader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('X-</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CSRFToken</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csrf_token</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data: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storeResult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endParaRPr kumimoji="0" lang="en-US" altLang="ko-KR" sz="1100" b="0" i="0" u="none" strike="noStrike" cap="none" normalizeH="0" baseline="0" dirty="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B533FA10-7F98-4D87-AA72-DB8800145E07}"/>
              </a:ext>
            </a:extLst>
          </p:cNvPr>
          <p:cNvSpPr txBox="1"/>
          <p:nvPr/>
        </p:nvSpPr>
        <p:spPr>
          <a:xfrm>
            <a:off x="6124875" y="1073974"/>
            <a:ext cx="6097604" cy="5170646"/>
          </a:xfrm>
          <a:prstGeom prst="rect">
            <a:avLst/>
          </a:prstGeom>
          <a:noFill/>
        </p:spPr>
        <p:txBody>
          <a:bodyPr wrap="square">
            <a:spAutoFit/>
          </a:bodyPr>
          <a:lstStyle/>
          <a:p>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var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var orders =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Array.prototype.slice.call</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document.getElementById</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("able").</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getElementsByTagName</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h5</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orders.forEach</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(function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logArrayElements</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(element, index, array)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if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&amp;&amp;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 "undefined")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orderResult.unshift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element.innerText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orderResult.reverse</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$.ajax({</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type: 'POST',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beforeSend</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function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xhr.setRequestHeader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('X-Requested-With',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XMLHttpRequest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xhr.setRequestHeader</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('X-</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CSRFToken</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csrf_token</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data: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r>
              <a:rPr kumimoji="0" lang="en-US" altLang="ko-KR" sz="1100" b="0" i="0" u="none" strike="noStrike" cap="none" normalizeH="0" baseline="0" dirty="0" err="1">
                <a:ln>
                  <a:noFill/>
                </a:ln>
                <a:solidFill>
                  <a:srgbClr val="000000"/>
                </a:solidFill>
                <a:effectLst/>
                <a:latin typeface="Arial Unicode MS"/>
                <a:cs typeface="굴림체" panose="020B0609000101010101" pitchFamily="49" charset="-127"/>
              </a:rPr>
              <a:t>orderResult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    });</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a:t>
            </a: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b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b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&lt;/</a:t>
            </a:r>
            <a:r>
              <a:rPr kumimoji="0" lang="en-US" altLang="ko-KR" sz="1100" b="1" i="0" u="none" strike="noStrike" cap="none" normalizeH="0" baseline="0" dirty="0">
                <a:ln>
                  <a:noFill/>
                </a:ln>
                <a:solidFill>
                  <a:srgbClr val="000080"/>
                </a:solidFill>
                <a:effectLst/>
                <a:latin typeface="Arial Unicode MS"/>
                <a:cs typeface="굴림체" panose="020B0609000101010101" pitchFamily="49" charset="-127"/>
              </a:rPr>
              <a:t>script</a:t>
            </a:r>
            <a:r>
              <a:rPr kumimoji="0" lang="en-US" altLang="ko-KR" sz="1100" b="0" i="0" u="none" strike="noStrike" cap="none" normalizeH="0" baseline="0" dirty="0">
                <a:ln>
                  <a:noFill/>
                </a:ln>
                <a:solidFill>
                  <a:srgbClr val="000000"/>
                </a:solidFill>
                <a:effectLst/>
                <a:latin typeface="Arial Unicode MS"/>
                <a:cs typeface="굴림체" panose="020B0609000101010101" pitchFamily="49" charset="-127"/>
              </a:rPr>
              <a:t>&gt;</a:t>
            </a:r>
            <a:r>
              <a:rPr kumimoji="0" lang="en-US" altLang="ko-KR" sz="1100" b="0" i="0" u="none" strike="noStrike" cap="none" normalizeH="0" baseline="0" dirty="0">
                <a:ln>
                  <a:noFill/>
                </a:ln>
                <a:solidFill>
                  <a:schemeClr val="tx1"/>
                </a:solidFill>
                <a:effectLst/>
              </a:rPr>
              <a:t> </a:t>
            </a:r>
            <a:endParaRPr lang="ko-KR" altLang="en-US" sz="1100" dirty="0"/>
          </a:p>
        </p:txBody>
      </p:sp>
    </p:spTree>
    <p:extLst>
      <p:ext uri="{BB962C8B-B14F-4D97-AF65-F5344CB8AC3E}">
        <p14:creationId xmlns:p14="http://schemas.microsoft.com/office/powerpoint/2010/main" val="95738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39" name="TextBox 98838"/>
          <p:cNvSpPr txBox="1"/>
          <p:nvPr/>
        </p:nvSpPr>
        <p:spPr>
          <a:xfrm>
            <a:off x="104295" y="1056922"/>
            <a:ext cx="11645377" cy="5382204"/>
          </a:xfrm>
          <a:prstGeom prst="rect">
            <a:avLst/>
          </a:prstGeom>
          <a:no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dirty="0">
              <a:solidFill>
                <a:schemeClr val="tx1"/>
              </a:solidFill>
              <a:latin typeface="Arial"/>
            </a:endParaRPr>
          </a:p>
        </p:txBody>
      </p:sp>
      <p:sp>
        <p:nvSpPr>
          <p:cNvPr id="98820" name="TextBox 98819"/>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JetBrains Mono"/>
              </a:rPr>
              <a:t>한이음 ▶ 프로그램 설계서</a:t>
            </a:r>
            <a:endParaRPr kumimoji="1" lang="ko-KR" altLang="en-US" sz="1200" b="0" i="0">
              <a:solidFill>
                <a:srgbClr val="8C8C8C">
                  <a:alpha val="100000"/>
                </a:srgbClr>
              </a:solidFill>
              <a:latin typeface="JetBrains Mono"/>
            </a:endParaRPr>
          </a:p>
        </p:txBody>
      </p:sp>
      <p:sp>
        <p:nvSpPr>
          <p:cNvPr id="98821" name="TextBox 98820"/>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유즈케이스</a:t>
            </a:r>
            <a:endParaRPr kumimoji="0" lang="ko-KR" altLang="en-US" sz="1700" b="1" i="0">
              <a:solidFill>
                <a:srgbClr val="FFFFFF">
                  <a:alpha val="100000"/>
                </a:srgbClr>
              </a:solidFill>
              <a:latin typeface="JetBrains Mono"/>
            </a:endParaRPr>
          </a:p>
        </p:txBody>
      </p:sp>
      <p:grpSp>
        <p:nvGrpSpPr>
          <p:cNvPr id="98054" name="Group 1"/>
          <p:cNvGrpSpPr/>
          <p:nvPr/>
        </p:nvGrpSpPr>
        <p:grpSpPr>
          <a:xfrm>
            <a:off x="-576566" y="-506413"/>
            <a:ext cx="12765858" cy="1499816"/>
            <a:chOff x="-579274" y="-507827"/>
            <a:chExt cx="12765858" cy="1499816"/>
          </a:xfrm>
        </p:grpSpPr>
        <p:grpSp>
          <p:nvGrpSpPr>
            <p:cNvPr id="98055" name="Group 1"/>
            <p:cNvGrpSpPr/>
            <p:nvPr/>
          </p:nvGrpSpPr>
          <p:grpSpPr>
            <a:xfrm>
              <a:off x="3181" y="-4688"/>
              <a:ext cx="12183402" cy="996677"/>
              <a:chOff x="3181" y="-4688"/>
              <a:chExt cx="12183402" cy="996677"/>
            </a:xfrm>
          </p:grpSpPr>
          <p:cxnSp>
            <p:nvCxnSpPr>
              <p:cNvPr id="98824" name="직선 연결선 98823"/>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98057" name="Group 1"/>
              <p:cNvGrpSpPr/>
              <p:nvPr/>
            </p:nvGrpSpPr>
            <p:grpSpPr>
              <a:xfrm>
                <a:off x="3181" y="-4688"/>
                <a:ext cx="4180676" cy="996677"/>
                <a:chOff x="3181" y="-4688"/>
                <a:chExt cx="4180676" cy="996677"/>
              </a:xfrm>
            </p:grpSpPr>
            <p:sp>
              <p:nvSpPr>
                <p:cNvPr id="98826" name="TextBox 98825"/>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98827" name="직선 연결선 98826"/>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98828" name="TextBox 98827"/>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98829" name="그림 98828"/>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98830" name="그림 98829"/>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98831" name="자유형: 도형 98830"/>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98832" name="TextBox 98831"/>
          <p:cNvSpPr txBox="1"/>
          <p:nvPr/>
        </p:nvSpPr>
        <p:spPr>
          <a:xfrm>
            <a:off x="442382" y="517278"/>
            <a:ext cx="3233118" cy="142837"/>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핵심 소스코드</a:t>
            </a:r>
            <a:endParaRPr kumimoji="0" lang="ko-KR" altLang="en-US" sz="1700" b="1" i="0">
              <a:solidFill>
                <a:srgbClr val="FFFFFF">
                  <a:alpha val="100000"/>
                </a:srgbClr>
              </a:solidFill>
              <a:latin typeface="JetBrains Mono"/>
            </a:endParaRPr>
          </a:p>
        </p:txBody>
      </p:sp>
      <p:sp>
        <p:nvSpPr>
          <p:cNvPr id="98836" name="TextBox 98835"/>
          <p:cNvSpPr txBox="1"/>
          <p:nvPr/>
        </p:nvSpPr>
        <p:spPr>
          <a:xfrm>
            <a:off x="263533" y="1007788"/>
            <a:ext cx="5198118" cy="338554"/>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en-US" altLang="ko-KR" sz="1400" b="1" i="0" baseline="0" dirty="0">
                <a:solidFill>
                  <a:srgbClr val="000000">
                    <a:alpha val="100000"/>
                  </a:srgbClr>
                </a:solidFill>
                <a:highlight>
                  <a:srgbClr val="FFFF00"/>
                </a:highlight>
                <a:latin typeface="JetBrains Mono"/>
              </a:rPr>
              <a:t>Sys1.py (</a:t>
            </a:r>
            <a:r>
              <a:rPr kumimoji="1" lang="ko-KR" altLang="en-US" sz="1400" b="1" i="0" baseline="0" dirty="0">
                <a:solidFill>
                  <a:srgbClr val="000000">
                    <a:alpha val="100000"/>
                  </a:srgbClr>
                </a:solidFill>
                <a:highlight>
                  <a:srgbClr val="FFFF00"/>
                </a:highlight>
                <a:latin typeface="JetBrains Mono"/>
              </a:rPr>
              <a:t>입고 </a:t>
            </a:r>
            <a:r>
              <a:rPr kumimoji="1" lang="ko-KR" altLang="en-US" sz="1400" b="1" i="0" baseline="0" dirty="0" err="1">
                <a:solidFill>
                  <a:srgbClr val="000000">
                    <a:alpha val="100000"/>
                  </a:srgbClr>
                </a:solidFill>
                <a:highlight>
                  <a:srgbClr val="FFFF00"/>
                </a:highlight>
                <a:latin typeface="JetBrains Mono"/>
              </a:rPr>
              <a:t>라즈베리파이</a:t>
            </a:r>
            <a:r>
              <a:rPr kumimoji="1" lang="en-US" altLang="ko-KR" sz="1400" b="1" i="0" baseline="0" dirty="0">
                <a:solidFill>
                  <a:srgbClr val="000000">
                    <a:alpha val="100000"/>
                  </a:srgbClr>
                </a:solidFill>
                <a:highlight>
                  <a:srgbClr val="FFFF00"/>
                </a:highlight>
                <a:latin typeface="JetBrains Mono"/>
              </a:rPr>
              <a:t>)</a:t>
            </a:r>
            <a:r>
              <a:rPr kumimoji="0" lang="ko-KR" altLang="en-US" sz="1600" b="1" i="0" baseline="0" dirty="0">
                <a:solidFill>
                  <a:srgbClr val="000000">
                    <a:alpha val="100000"/>
                  </a:srgbClr>
                </a:solidFill>
                <a:highlight>
                  <a:srgbClr val="FFFF00"/>
                </a:highlight>
                <a:latin typeface="JetBrains Mono"/>
              </a:rPr>
              <a:t> </a:t>
            </a:r>
          </a:p>
        </p:txBody>
      </p:sp>
      <p:sp>
        <p:nvSpPr>
          <p:cNvPr id="98837" name="TextBox 98836"/>
          <p:cNvSpPr txBox="1"/>
          <p:nvPr/>
        </p:nvSpPr>
        <p:spPr>
          <a:xfrm>
            <a:off x="2708" y="44280"/>
            <a:ext cx="184142" cy="369791"/>
          </a:xfrm>
          <a:prstGeom prst="rect">
            <a:avLst/>
          </a:prstGeom>
          <a:solidFill>
            <a:srgbClr val="FFFFFF"/>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98838" name="TextBox 98837"/>
          <p:cNvSpPr txBox="1"/>
          <p:nvPr/>
        </p:nvSpPr>
        <p:spPr>
          <a:xfrm>
            <a:off x="973562" y="1327681"/>
            <a:ext cx="5402025" cy="5130164"/>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3057B9"/>
                </a:solidFill>
                <a:latin typeface="Arial" panose="020B0604020202020204" pitchFamily="34" charset="0"/>
                <a:cs typeface="Arial" panose="020B0604020202020204" pitchFamily="34" charset="0"/>
              </a:rPr>
              <a:t>import</a:t>
            </a:r>
            <a:r>
              <a:rPr kumimoji="0" lang="en-US" altLang="en-US" sz="1000" i="0" baseline="0" dirty="0">
                <a:solidFill>
                  <a:schemeClr val="dk1"/>
                </a:solidFill>
                <a:latin typeface="Arial" panose="020B0604020202020204" pitchFamily="34" charset="0"/>
                <a:cs typeface="Arial" panose="020B0604020202020204" pitchFamily="34" charset="0"/>
              </a:rPr>
              <a:t> time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3057B9"/>
                </a:solidFill>
                <a:latin typeface="Arial" panose="020B0604020202020204" pitchFamily="34" charset="0"/>
                <a:cs typeface="Arial" panose="020B0604020202020204" pitchFamily="34" charset="0"/>
              </a:rPr>
              <a:t>import</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RPi.GPIO</a:t>
            </a:r>
            <a:r>
              <a:rPr kumimoji="0" lang="en-US" altLang="en-US" sz="1000" i="0" baseline="0" dirty="0">
                <a:solidFill>
                  <a:schemeClr val="dk1"/>
                </a:solidFill>
                <a:latin typeface="Arial" panose="020B0604020202020204" pitchFamily="34" charset="0"/>
                <a:cs typeface="Arial" panose="020B0604020202020204" pitchFamily="34" charset="0"/>
              </a:rPr>
              <a:t> as GPIO</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3057B9"/>
                </a:solidFill>
                <a:latin typeface="Arial" panose="020B0604020202020204" pitchFamily="34" charset="0"/>
                <a:cs typeface="Arial" panose="020B0604020202020204" pitchFamily="34" charset="0"/>
              </a:rPr>
              <a:t>from</a:t>
            </a:r>
            <a:r>
              <a:rPr kumimoji="0" lang="en-US" altLang="en-US" sz="1000" i="0" baseline="0" dirty="0">
                <a:solidFill>
                  <a:schemeClr val="dk1"/>
                </a:solidFill>
                <a:latin typeface="Arial" panose="020B0604020202020204" pitchFamily="34" charset="0"/>
                <a:cs typeface="Arial" panose="020B0604020202020204" pitchFamily="34" charset="0"/>
              </a:rPr>
              <a:t> mfrc522 </a:t>
            </a:r>
            <a:r>
              <a:rPr kumimoji="0" lang="en-US" altLang="en-US" sz="1000" i="0" baseline="0" dirty="0">
                <a:solidFill>
                  <a:srgbClr val="3057B9"/>
                </a:solidFill>
                <a:latin typeface="Arial" panose="020B0604020202020204" pitchFamily="34" charset="0"/>
                <a:cs typeface="Arial" panose="020B0604020202020204" pitchFamily="34" charset="0"/>
              </a:rPr>
              <a:t>import</a:t>
            </a:r>
            <a:r>
              <a:rPr kumimoji="0" lang="en-US" altLang="en-US" sz="1000" i="0" baseline="0" dirty="0">
                <a:solidFill>
                  <a:schemeClr val="dk1"/>
                </a:solidFill>
                <a:latin typeface="Arial" panose="020B0604020202020204" pitchFamily="34" charset="0"/>
                <a:cs typeface="Arial" panose="020B0604020202020204" pitchFamily="34" charset="0"/>
              </a:rPr>
              <a:t> SimpleMFRC522</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rgbClr val="000080">
                  <a:alpha val="100000"/>
                </a:srgbClr>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create 'SimpleMFRC522' object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reader = SimpleMFRC522()</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rgbClr val="000080">
                  <a:alpha val="100000"/>
                </a:srgbClr>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GPIO pin Mode setting</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BCM : GPIO number, BOARD : physical number</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GPIO.setmode</a:t>
            </a:r>
            <a:r>
              <a:rPr kumimoji="0" lang="en-US" altLang="en-US" sz="1000" i="0" baseline="0" dirty="0">
                <a:solidFill>
                  <a:schemeClr val="dk1"/>
                </a:solidFill>
                <a:latin typeface="Arial" panose="020B0604020202020204" pitchFamily="34" charset="0"/>
                <a:cs typeface="Arial" panose="020B0604020202020204" pitchFamily="34" charset="0"/>
              </a:rPr>
              <a:t>(GPIO.BOARD)</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rgbClr val="000080">
                  <a:alpha val="100000"/>
                </a:srgbClr>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pin number</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A1 = 29</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A2 = 31</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A3 = 32</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B1 = 33</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B2 = 35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B3 = 36</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C1 = 37</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C2 = 38</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C3 = 40</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(A1,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(A2,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(A3,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(B1,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(B2,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(B3,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(C1,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(C2, GPIO.OUT)</a:t>
            </a: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panose="020B0604020202020204" pitchFamily="34" charset="0"/>
                <a:cs typeface="Arial" panose="020B0604020202020204" pitchFamily="34" charset="0"/>
              </a:rPr>
              <a:t>GPIO.setup</a:t>
            </a:r>
            <a:r>
              <a:rPr kumimoji="0" lang="en-US" altLang="en-US" sz="1000" i="0" baseline="0" dirty="0">
                <a:solidFill>
                  <a:schemeClr val="dk1"/>
                </a:solidFill>
                <a:latin typeface="Arial" panose="020B0604020202020204" pitchFamily="34" charset="0"/>
                <a:cs typeface="Arial" panose="020B0604020202020204" pitchFamily="34" charset="0"/>
              </a:rPr>
              <a:t>(C3, GPIO.OUT)</a:t>
            </a:r>
          </a:p>
          <a:p>
            <a:pPr marL="0" lvl="0" indent="0" algn="l" defTabSz="1028836" rtl="0" eaLnBrk="0" latinLnBrk="0" hangingPunct="0">
              <a:lnSpc>
                <a:spcPct val="100000"/>
              </a:lnSpc>
              <a:spcBef>
                <a:spcPct val="0"/>
              </a:spcBef>
              <a:spcAft>
                <a:spcPct val="0"/>
              </a:spcAft>
              <a:buNone/>
              <a:defRPr/>
            </a:pPr>
            <a:endParaRPr kumimoji="0" lang="en-US" altLang="en-US" sz="1000" b="1" i="0" baseline="0" dirty="0">
              <a:solidFill>
                <a:srgbClr val="000080">
                  <a:alpha val="100000"/>
                </a:srgbClr>
              </a:solidFill>
              <a:latin typeface="JetBrains Mono"/>
            </a:endParaRPr>
          </a:p>
        </p:txBody>
      </p:sp>
      <p:sp>
        <p:nvSpPr>
          <p:cNvPr id="98840" name="TextBox 98839"/>
          <p:cNvSpPr txBox="1"/>
          <p:nvPr/>
        </p:nvSpPr>
        <p:spPr>
          <a:xfrm>
            <a:off x="8117203" y="1251942"/>
            <a:ext cx="2864929" cy="5130164"/>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if</a:t>
            </a:r>
            <a:r>
              <a:rPr kumimoji="0" lang="en-US" altLang="en-US" sz="1000" i="0" baseline="0" dirty="0">
                <a:solidFill>
                  <a:schemeClr val="dk1"/>
                </a:solidFill>
                <a:latin typeface="Arial"/>
                <a:ea typeface="맑은 고딕"/>
              </a:rPr>
              <a:t> "B1"</a:t>
            </a:r>
            <a:r>
              <a:rPr kumimoji="0" lang="en-US" altLang="en-US" sz="1000" i="0" baseline="0" dirty="0">
                <a:solidFill>
                  <a:schemeClr val="accent1"/>
                </a:solidFill>
                <a:latin typeface="Arial"/>
                <a:ea typeface="맑은 고딕"/>
              </a:rPr>
              <a:t> in</a:t>
            </a:r>
            <a:r>
              <a:rPr kumimoji="0" lang="en-US" altLang="en-US" sz="1000" i="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(B1,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"B1")</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(B1, False)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 if</a:t>
            </a:r>
            <a:r>
              <a:rPr kumimoji="0" lang="en-US" altLang="en-US" sz="1000" i="0" baseline="0" dirty="0">
                <a:solidFill>
                  <a:schemeClr val="dk1"/>
                </a:solidFill>
                <a:latin typeface="Arial"/>
                <a:ea typeface="맑은 고딕"/>
              </a:rPr>
              <a:t> "B2" </a:t>
            </a:r>
            <a:r>
              <a:rPr kumimoji="0" lang="en-US" altLang="en-US" sz="1000" i="0" baseline="0" dirty="0">
                <a:solidFill>
                  <a:schemeClr val="accent1"/>
                </a:solidFill>
                <a:latin typeface="Arial"/>
                <a:ea typeface="맑은 고딕"/>
              </a:rPr>
              <a:t>in</a:t>
            </a:r>
            <a:r>
              <a:rPr kumimoji="0" lang="en-US" altLang="en-US" sz="1000" i="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(B2,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("B2")</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(B2, False)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if</a:t>
            </a:r>
            <a:r>
              <a:rPr kumimoji="0" lang="en-US" altLang="en-US" sz="1000" i="0" baseline="0" dirty="0">
                <a:solidFill>
                  <a:schemeClr val="dk1"/>
                </a:solidFill>
                <a:latin typeface="Arial"/>
                <a:ea typeface="맑은 고딕"/>
              </a:rPr>
              <a:t> "B3" </a:t>
            </a:r>
            <a:r>
              <a:rPr kumimoji="0" lang="en-US" altLang="en-US" sz="1000" i="0" baseline="0" dirty="0">
                <a:solidFill>
                  <a:schemeClr val="accent1"/>
                </a:solidFill>
                <a:latin typeface="Arial"/>
                <a:ea typeface="맑은 고딕"/>
              </a:rPr>
              <a:t>in</a:t>
            </a:r>
            <a:r>
              <a:rPr kumimoji="0" lang="en-US" altLang="en-US" sz="1000" i="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(B3,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("B3")</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(B3, False)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if </a:t>
            </a:r>
            <a:r>
              <a:rPr kumimoji="0" lang="en-US" altLang="en-US" sz="1000" i="0" baseline="0" dirty="0">
                <a:solidFill>
                  <a:schemeClr val="dk1"/>
                </a:solidFill>
                <a:latin typeface="Arial"/>
                <a:ea typeface="맑은 고딕"/>
              </a:rPr>
              <a:t>"C1" </a:t>
            </a:r>
            <a:r>
              <a:rPr kumimoji="0" lang="en-US" altLang="en-US" sz="1000" i="0" baseline="0" dirty="0">
                <a:solidFill>
                  <a:schemeClr val="accent1"/>
                </a:solidFill>
                <a:latin typeface="Arial"/>
                <a:ea typeface="맑은 고딕"/>
              </a:rPr>
              <a:t>in</a:t>
            </a:r>
            <a:r>
              <a:rPr kumimoji="0" lang="en-US" altLang="en-US" sz="1000" i="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(C1,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("C1")</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(C1, False)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 if</a:t>
            </a:r>
            <a:r>
              <a:rPr kumimoji="0" lang="en-US" altLang="en-US" sz="1000" i="0" baseline="0" dirty="0">
                <a:solidFill>
                  <a:schemeClr val="dk1"/>
                </a:solidFill>
                <a:latin typeface="Arial"/>
                <a:ea typeface="맑은 고딕"/>
              </a:rPr>
              <a:t> "C2"</a:t>
            </a:r>
            <a:r>
              <a:rPr kumimoji="0" lang="en-US" altLang="en-US" sz="1000" i="0" baseline="0" dirty="0">
                <a:solidFill>
                  <a:schemeClr val="accent1"/>
                </a:solidFill>
                <a:latin typeface="Arial"/>
                <a:ea typeface="맑은 고딕"/>
              </a:rPr>
              <a:t> in </a:t>
            </a:r>
            <a:r>
              <a:rPr kumimoji="0" lang="en-US" altLang="en-US" sz="1000" i="0" baseline="0" dirty="0">
                <a:solidFill>
                  <a:schemeClr val="dk1"/>
                </a:solidFill>
                <a:latin typeface="Arial"/>
                <a:ea typeface="맑은 고딕"/>
              </a:rPr>
              <a:t>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(C2,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("C2")</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(C2, False)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if</a:t>
            </a:r>
            <a:r>
              <a:rPr kumimoji="0" lang="en-US" altLang="en-US" sz="1000" i="0" baseline="0" dirty="0">
                <a:solidFill>
                  <a:schemeClr val="dk1"/>
                </a:solidFill>
                <a:latin typeface="Arial"/>
                <a:ea typeface="맑은 고딕"/>
              </a:rPr>
              <a:t> "C3" </a:t>
            </a:r>
            <a:r>
              <a:rPr kumimoji="0" lang="en-US" altLang="en-US" sz="1000" i="0" baseline="0" dirty="0">
                <a:solidFill>
                  <a:schemeClr val="accent1"/>
                </a:solidFill>
                <a:latin typeface="Arial"/>
                <a:ea typeface="맑은 고딕"/>
              </a:rPr>
              <a:t>in</a:t>
            </a:r>
            <a:r>
              <a:rPr kumimoji="0" lang="en-US" altLang="en-US" sz="1000" i="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(C3, True)</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a:solidFill>
                  <a:schemeClr val="accent1"/>
                </a:solidFill>
                <a:latin typeface="Arial"/>
                <a:ea typeface="맑은 고딕"/>
              </a:rPr>
              <a:t>print</a:t>
            </a:r>
            <a:r>
              <a:rPr kumimoji="0" lang="en-US" altLang="en-US" sz="1000" i="0" baseline="0" dirty="0">
                <a:solidFill>
                  <a:schemeClr val="dk1"/>
                </a:solidFill>
                <a:latin typeface="Arial"/>
                <a:ea typeface="맑은 고딕"/>
              </a:rPr>
              <a:t>("C3")</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time.sleep</a:t>
            </a:r>
            <a:r>
              <a:rPr kumimoji="0" lang="en-US" altLang="en-US" sz="1000" i="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a:ea typeface="맑은 고딕"/>
              </a:rPr>
              <a:t>        </a:t>
            </a:r>
            <a:r>
              <a:rPr kumimoji="0" lang="en-US" altLang="en-US" sz="1000" i="0" baseline="0" dirty="0" err="1">
                <a:solidFill>
                  <a:schemeClr val="dk1"/>
                </a:solidFill>
                <a:latin typeface="Arial"/>
                <a:ea typeface="맑은 고딕"/>
              </a:rPr>
              <a:t>GPIO.output</a:t>
            </a:r>
            <a:r>
              <a:rPr kumimoji="0" lang="en-US" altLang="en-US" sz="1000" i="0" baseline="0" dirty="0">
                <a:solidFill>
                  <a:schemeClr val="dk1"/>
                </a:solidFill>
                <a:latin typeface="Arial"/>
                <a:ea typeface="맑은 고딕"/>
              </a:rPr>
              <a:t>(C3, False)</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err="1">
                <a:solidFill>
                  <a:schemeClr val="dk1"/>
                </a:solidFill>
                <a:latin typeface="Arial"/>
                <a:ea typeface="맑은 고딕"/>
              </a:rPr>
              <a:t>GPIO.cleanup</a:t>
            </a:r>
            <a:r>
              <a:rPr kumimoji="0" lang="en-US" altLang="en-US" sz="1000" i="0" baseline="0" dirty="0">
                <a:solidFill>
                  <a:schemeClr val="dk1"/>
                </a:solidFill>
                <a:latin typeface="Arial"/>
                <a:ea typeface="맑은 고딕"/>
              </a:rPr>
              <a:t>()</a:t>
            </a:r>
          </a:p>
        </p:txBody>
      </p:sp>
      <p:grpSp>
        <p:nvGrpSpPr>
          <p:cNvPr id="98073" name="Group 2"/>
          <p:cNvGrpSpPr/>
          <p:nvPr/>
        </p:nvGrpSpPr>
        <p:grpSpPr>
          <a:xfrm>
            <a:off x="4078575" y="1268189"/>
            <a:ext cx="522228" cy="4991315"/>
            <a:chOff x="5509189" y="1234851"/>
            <a:chExt cx="522228" cy="3910910"/>
          </a:xfrm>
        </p:grpSpPr>
        <p:pic>
          <p:nvPicPr>
            <p:cNvPr id="98842" name="그림 98841"/>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43" name="직선 연결선 98842"/>
            <p:cNvCxnSpPr/>
            <p:nvPr/>
          </p:nvCxnSpPr>
          <p:spPr>
            <a:xfrm flipH="1">
              <a:off x="5509189" y="5145761"/>
              <a:ext cx="219027" cy="0"/>
            </a:xfrm>
            <a:prstGeom prst="line">
              <a:avLst/>
            </a:prstGeom>
            <a:ln w="19089" cap="flat" cmpd="sng" algn="ctr">
              <a:solidFill>
                <a:srgbClr val="FF9966"/>
              </a:solidFill>
              <a:prstDash val="sysDot"/>
              <a:miter/>
              <a:headEnd w="med" len="med"/>
              <a:tailEnd w="med" len="med"/>
            </a:ln>
          </p:spPr>
        </p:cxnSp>
      </p:grpSp>
      <p:sp>
        <p:nvSpPr>
          <p:cNvPr id="98844" name="TextBox 98843"/>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Wingdings"/>
              </a:rPr>
              <a:t>92</a:t>
            </a:r>
            <a:endParaRPr kumimoji="1" lang="en-US" altLang="en-US" sz="1200" b="0" i="0">
              <a:solidFill>
                <a:srgbClr val="8C8C8C">
                  <a:alpha val="100000"/>
                </a:srgbClr>
              </a:solidFill>
              <a:latin typeface="Wingdings"/>
            </a:endParaRPr>
          </a:p>
        </p:txBody>
      </p:sp>
      <p:sp>
        <p:nvSpPr>
          <p:cNvPr id="98845" name="TextBox 98844"/>
          <p:cNvSpPr txBox="1"/>
          <p:nvPr/>
        </p:nvSpPr>
        <p:spPr>
          <a:xfrm>
            <a:off x="4662646" y="1619297"/>
            <a:ext cx="5772704" cy="4358640"/>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err="1">
                <a:solidFill>
                  <a:schemeClr val="dk1"/>
                </a:solidFill>
                <a:latin typeface="Arial"/>
                <a:ea typeface="맑은 고딕"/>
              </a:rPr>
              <a:t>i</a:t>
            </a:r>
            <a:r>
              <a:rPr kumimoji="0" lang="en-US" altLang="en-US" sz="1000" i="0" u="none" strike="noStrike" kern="1200" cap="none" spc="0" normalizeH="0" baseline="0" dirty="0">
                <a:solidFill>
                  <a:schemeClr val="dk1"/>
                </a:solidFill>
                <a:latin typeface="Arial"/>
                <a:ea typeface="맑은 고딕"/>
              </a:rPr>
              <a:t> = 1</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accent1"/>
                </a:solidFill>
                <a:latin typeface="Arial"/>
                <a:ea typeface="맑은 고딕"/>
              </a:rPr>
              <a:t>while</a:t>
            </a: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i</a:t>
            </a:r>
            <a:r>
              <a:rPr kumimoji="0" lang="en-US" altLang="en-US" sz="1000" i="0" u="none" strike="noStrike" kern="1200" cap="none" spc="0" normalizeH="0" baseline="0" dirty="0">
                <a:solidFill>
                  <a:schemeClr val="dk1"/>
                </a:solidFill>
                <a:latin typeface="Arial"/>
                <a:ea typeface="맑은 고딕"/>
              </a:rPr>
              <a:t> &lt; 2:</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print("ready for reading,  count : {}".format(</a:t>
            </a:r>
            <a:r>
              <a:rPr kumimoji="0" lang="en-US" altLang="en-US" sz="1000" i="0" u="none" strike="noStrike" kern="1200" cap="none" spc="0" normalizeH="0" baseline="0" dirty="0" err="1">
                <a:solidFill>
                  <a:schemeClr val="dk1"/>
                </a:solidFill>
                <a:latin typeface="Arial"/>
                <a:ea typeface="맑은 고딕"/>
              </a:rPr>
              <a:t>i</a:t>
            </a:r>
            <a:r>
              <a:rPr kumimoji="0" lang="en-US" altLang="en-US" sz="1000" i="0" u="none" strike="noStrike" kern="1200" cap="none" spc="0" normalizeH="0" baseline="0" dirty="0">
                <a:solidFill>
                  <a:schemeClr val="dk1"/>
                </a:solidFill>
                <a:latin typeface="Arial"/>
                <a:ea typeface="맑은 고딕"/>
              </a:rPr>
              <a:t>))</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i</a:t>
            </a:r>
            <a:r>
              <a:rPr kumimoji="0" lang="en-US" altLang="en-US" sz="1000" i="0" u="none" strike="noStrike" kern="1200" cap="none" spc="0" normalizeH="0" baseline="0" dirty="0">
                <a:solidFill>
                  <a:schemeClr val="dk1"/>
                </a:solidFill>
                <a:latin typeface="Arial"/>
                <a:ea typeface="맑은 고딕"/>
              </a:rPr>
              <a:t> = </a:t>
            </a:r>
            <a:r>
              <a:rPr kumimoji="0" lang="en-US" altLang="en-US" sz="1000" i="0" u="none" strike="noStrike" kern="1200" cap="none" spc="0" normalizeH="0" baseline="0" dirty="0" err="1">
                <a:solidFill>
                  <a:schemeClr val="dk1"/>
                </a:solidFill>
                <a:latin typeface="Arial"/>
                <a:ea typeface="맑은 고딕"/>
              </a:rPr>
              <a:t>i</a:t>
            </a:r>
            <a:r>
              <a:rPr kumimoji="0" lang="en-US" altLang="en-US" sz="1000" i="0" u="none" strike="noStrike" kern="1200" cap="none" spc="0" normalizeH="0" baseline="0" dirty="0">
                <a:solidFill>
                  <a:schemeClr val="dk1"/>
                </a:solidFill>
                <a:latin typeface="Arial"/>
                <a:ea typeface="맑은 고딕"/>
              </a:rPr>
              <a:t> + 1</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 RFID data read</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id, text = </a:t>
            </a:r>
            <a:r>
              <a:rPr kumimoji="0" lang="en-US" altLang="en-US" sz="1000" i="0" u="none" strike="noStrike" kern="1200" cap="none" spc="0" normalizeH="0" baseline="0" dirty="0" err="1">
                <a:solidFill>
                  <a:schemeClr val="dk1"/>
                </a:solidFill>
                <a:latin typeface="Arial"/>
                <a:ea typeface="맑은 고딕"/>
              </a:rPr>
              <a:t>reader.read</a:t>
            </a:r>
            <a:r>
              <a:rPr kumimoji="0" lang="en-US" altLang="en-US" sz="1000" i="0" u="none" strike="noStrike" kern="1200" cap="none" spc="0" normalizeH="0" baseline="0" dirty="0">
                <a:solidFill>
                  <a:schemeClr val="dk1"/>
                </a:solidFill>
                <a:latin typeface="Arial"/>
                <a:ea typeface="맑은 고딕"/>
              </a:rPr>
              <a:t>()</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print("your RFID tag is {}".format(text))</a:t>
            </a:r>
          </a:p>
          <a:p>
            <a:pPr marL="0" lvl="0" indent="0" algn="l" defTabSz="1028836" rtl="0" eaLnBrk="0" latinLnBrk="0" hangingPunct="0">
              <a:lnSpc>
                <a:spcPct val="100000"/>
              </a:lnSpc>
              <a:spcBef>
                <a:spcPct val="0"/>
              </a:spcBef>
              <a:spcAft>
                <a:spcPct val="0"/>
              </a:spcAft>
              <a:buNone/>
              <a:defRPr/>
            </a:pPr>
            <a:endParaRPr kumimoji="0" lang="en-US" altLang="en-US" sz="10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rgbClr val="FF0000"/>
                </a:solidFill>
                <a:latin typeface="Arial"/>
                <a:ea typeface="맑은 고딕"/>
              </a:rPr>
              <a:t># stops process 5 seconds</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time.sleep</a:t>
            </a:r>
            <a:r>
              <a:rPr kumimoji="0" lang="en-US" altLang="en-US" sz="1000" i="0" u="none" strike="noStrike" kern="1200" cap="none" spc="0" normalizeH="0" baseline="0" dirty="0">
                <a:solidFill>
                  <a:schemeClr val="dk1"/>
                </a:solidFill>
                <a:latin typeface="Arial"/>
                <a:ea typeface="맑은 고딕"/>
              </a:rPr>
              <a:t>(5)</a:t>
            </a:r>
          </a:p>
          <a:p>
            <a:pPr marL="0" lvl="0" indent="0" algn="l" defTabSz="1028836" rtl="0" eaLnBrk="0" latinLnBrk="0" hangingPunct="0">
              <a:lnSpc>
                <a:spcPct val="100000"/>
              </a:lnSpc>
              <a:spcBef>
                <a:spcPct val="0"/>
              </a:spcBef>
              <a:spcAft>
                <a:spcPct val="0"/>
              </a:spcAft>
              <a:buNone/>
              <a:defRPr/>
            </a:pPr>
            <a:endParaRPr kumimoji="0" lang="en-US" altLang="en-US" sz="10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rgbClr val="FF0000"/>
                </a:solidFill>
                <a:latin typeface="Arial"/>
                <a:ea typeface="맑은 고딕"/>
              </a:rPr>
              <a:t># </a:t>
            </a:r>
            <a:r>
              <a:rPr kumimoji="0" lang="en-US" altLang="en-US" sz="1000" i="0" u="none" strike="noStrike" kern="1200" cap="none" spc="0" normalizeH="0" baseline="0" dirty="0" err="1">
                <a:solidFill>
                  <a:srgbClr val="FF0000"/>
                </a:solidFill>
                <a:latin typeface="Arial"/>
                <a:ea typeface="맑은 고딕"/>
              </a:rPr>
              <a:t>rfid</a:t>
            </a:r>
            <a:r>
              <a:rPr kumimoji="0" lang="en-US" altLang="en-US" sz="1000" i="0" u="none" strike="noStrike" kern="1200" cap="none" spc="0" normalizeH="0" baseline="0" dirty="0">
                <a:solidFill>
                  <a:srgbClr val="FF0000"/>
                </a:solidFill>
                <a:latin typeface="Arial"/>
                <a:ea typeface="맑은 고딕"/>
              </a:rPr>
              <a:t> data determine position of picking machine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if</a:t>
            </a:r>
            <a:r>
              <a:rPr kumimoji="0" lang="en-US" altLang="en-US" sz="1000" i="0" u="none" strike="noStrike" kern="1200" cap="none" spc="0" normalizeH="0" baseline="0" dirty="0">
                <a:solidFill>
                  <a:schemeClr val="dk1"/>
                </a:solidFill>
                <a:latin typeface="Arial"/>
                <a:ea typeface="맑은 고딕"/>
              </a:rPr>
              <a:t> "A1"</a:t>
            </a:r>
            <a:r>
              <a:rPr kumimoji="0" lang="en-US" altLang="en-US" sz="1000" i="0" u="none" strike="noStrike" kern="1200" cap="none" spc="0" normalizeH="0" baseline="0" dirty="0">
                <a:solidFill>
                  <a:schemeClr val="accent1"/>
                </a:solidFill>
                <a:latin typeface="Arial"/>
                <a:ea typeface="맑은 고딕"/>
              </a:rPr>
              <a:t> in</a:t>
            </a:r>
            <a:r>
              <a:rPr kumimoji="0" lang="en-US" altLang="en-US" sz="1000" i="0" u="none" strike="noStrike" kern="1200" cap="none" spc="0" normalizeH="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(A1, True)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print</a:t>
            </a:r>
            <a:r>
              <a:rPr kumimoji="0" lang="en-US" altLang="en-US" sz="1000" i="0" u="none" strike="noStrike" kern="1200" cap="none" spc="0" normalizeH="0" baseline="0" dirty="0">
                <a:solidFill>
                  <a:schemeClr val="dk1"/>
                </a:solidFill>
                <a:latin typeface="Arial"/>
                <a:ea typeface="맑은 고딕"/>
              </a:rPr>
              <a:t>("A1")</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time.sleep</a:t>
            </a:r>
            <a:r>
              <a:rPr kumimoji="0" lang="en-US" altLang="en-US" sz="1000" i="0" u="none" strike="noStrike" kern="1200" cap="none" spc="0" normalizeH="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(A1, False)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if</a:t>
            </a:r>
            <a:r>
              <a:rPr kumimoji="0" lang="en-US" altLang="en-US" sz="1000" i="0" u="none" strike="noStrike" kern="1200" cap="none" spc="0" normalizeH="0" baseline="0" dirty="0">
                <a:solidFill>
                  <a:schemeClr val="dk1"/>
                </a:solidFill>
                <a:latin typeface="Arial"/>
                <a:ea typeface="맑은 고딕"/>
              </a:rPr>
              <a:t> "A2" </a:t>
            </a:r>
            <a:r>
              <a:rPr kumimoji="0" lang="en-US" altLang="en-US" sz="1000" i="0" u="none" strike="noStrike" kern="1200" cap="none" spc="0" normalizeH="0" baseline="0" dirty="0">
                <a:solidFill>
                  <a:schemeClr val="accent1"/>
                </a:solidFill>
                <a:latin typeface="Arial"/>
                <a:ea typeface="맑은 고딕"/>
              </a:rPr>
              <a:t>in</a:t>
            </a:r>
            <a:r>
              <a:rPr kumimoji="0" lang="en-US" altLang="en-US" sz="1000" i="0" u="none" strike="noStrike" kern="1200" cap="none" spc="0" normalizeH="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(A2, True)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print</a:t>
            </a:r>
            <a:r>
              <a:rPr kumimoji="0" lang="en-US" altLang="en-US" sz="1000" i="0" u="none" strike="noStrike" kern="1200" cap="none" spc="0" normalizeH="0" baseline="0" dirty="0">
                <a:solidFill>
                  <a:schemeClr val="dk1"/>
                </a:solidFill>
                <a:latin typeface="Arial"/>
                <a:ea typeface="맑은 고딕"/>
              </a:rPr>
              <a:t>("A2")</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time.sleep</a:t>
            </a:r>
            <a:r>
              <a:rPr kumimoji="0" lang="en-US" altLang="en-US" sz="1000" i="0" u="none" strike="noStrike" kern="1200" cap="none" spc="0" normalizeH="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(A2, False)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if</a:t>
            </a:r>
            <a:r>
              <a:rPr kumimoji="0" lang="en-US" altLang="en-US" sz="1000" i="0" u="none" strike="noStrike" kern="1200" cap="none" spc="0" normalizeH="0" baseline="0" dirty="0">
                <a:solidFill>
                  <a:schemeClr val="dk1"/>
                </a:solidFill>
                <a:latin typeface="Arial"/>
                <a:ea typeface="맑은 고딕"/>
              </a:rPr>
              <a:t> "A3" </a:t>
            </a:r>
            <a:r>
              <a:rPr kumimoji="0" lang="en-US" altLang="en-US" sz="1000" i="0" u="none" strike="noStrike" kern="1200" cap="none" spc="0" normalizeH="0" baseline="0" dirty="0">
                <a:solidFill>
                  <a:schemeClr val="accent1"/>
                </a:solidFill>
                <a:latin typeface="Arial"/>
                <a:ea typeface="맑은 고딕"/>
              </a:rPr>
              <a:t>in</a:t>
            </a:r>
            <a:r>
              <a:rPr kumimoji="0" lang="en-US" altLang="en-US" sz="1000" i="0" u="none" strike="noStrike" kern="1200" cap="none" spc="0" normalizeH="0" baseline="0" dirty="0">
                <a:solidFill>
                  <a:schemeClr val="dk1"/>
                </a:solidFill>
                <a:latin typeface="Arial"/>
                <a:ea typeface="맑은 고딕"/>
              </a:rPr>
              <a:t> text:</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(A3, True)</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a:solidFill>
                  <a:schemeClr val="accent1"/>
                </a:solidFill>
                <a:latin typeface="Arial"/>
                <a:ea typeface="맑은 고딕"/>
              </a:rPr>
              <a:t>print</a:t>
            </a:r>
            <a:r>
              <a:rPr kumimoji="0" lang="en-US" altLang="en-US" sz="1000" i="0" u="none" strike="noStrike" kern="1200" cap="none" spc="0" normalizeH="0" baseline="0" dirty="0">
                <a:solidFill>
                  <a:schemeClr val="dk1"/>
                </a:solidFill>
                <a:latin typeface="Arial"/>
                <a:ea typeface="맑은 고딕"/>
              </a:rPr>
              <a:t>("A3")</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time.sleep</a:t>
            </a:r>
            <a:r>
              <a:rPr kumimoji="0" lang="en-US" altLang="en-US" sz="1000" i="0" u="none" strike="noStrike" kern="1200" cap="none" spc="0" normalizeH="0" baseline="0" dirty="0">
                <a:solidFill>
                  <a:schemeClr val="dk1"/>
                </a:solidFill>
                <a:latin typeface="Arial"/>
                <a:ea typeface="맑은 고딕"/>
              </a:rPr>
              <a:t>(15)</a:t>
            </a:r>
          </a:p>
          <a:p>
            <a:pPr marL="0" lvl="0" indent="0" algn="l" defTabSz="1028836" rtl="0" eaLnBrk="0" latinLnBrk="0" hangingPunct="0">
              <a:lnSpc>
                <a:spcPct val="100000"/>
              </a:lnSpc>
              <a:spcBef>
                <a:spcPct val="0"/>
              </a:spcBef>
              <a:spcAft>
                <a:spcPct val="0"/>
              </a:spcAft>
              <a:buNone/>
              <a:defRPr/>
            </a:pPr>
            <a:r>
              <a:rPr kumimoji="0" lang="en-US" altLang="en-US" sz="1000" i="0" u="none" strike="noStrike" kern="1200" cap="none" spc="0" normalizeH="0" baseline="0" dirty="0">
                <a:solidFill>
                  <a:schemeClr val="dk1"/>
                </a:solidFill>
                <a:latin typeface="Arial"/>
                <a:ea typeface="맑은 고딕"/>
              </a:rPr>
              <a:t>        </a:t>
            </a:r>
            <a:r>
              <a:rPr kumimoji="0" lang="en-US" altLang="en-US" sz="1000" i="0" u="none" strike="noStrike" kern="1200" cap="none" spc="0" normalizeH="0" baseline="0" dirty="0" err="1">
                <a:solidFill>
                  <a:schemeClr val="dk1"/>
                </a:solidFill>
                <a:latin typeface="Arial"/>
                <a:ea typeface="맑은 고딕"/>
              </a:rPr>
              <a:t>GPIO.output</a:t>
            </a:r>
            <a:r>
              <a:rPr kumimoji="0" lang="en-US" altLang="en-US" sz="1000" i="0" u="none" strike="noStrike" kern="1200" cap="none" spc="0" normalizeH="0" baseline="0" dirty="0">
                <a:solidFill>
                  <a:schemeClr val="dk1"/>
                </a:solidFill>
                <a:latin typeface="Arial"/>
                <a:ea typeface="맑은 고딕"/>
              </a:rPr>
              <a:t>(A3, False)</a:t>
            </a:r>
          </a:p>
          <a:p>
            <a:pPr marL="0" lvl="0" indent="0" algn="l" defTabSz="1028836" rtl="0" eaLnBrk="0" latinLnBrk="0" hangingPunct="0">
              <a:lnSpc>
                <a:spcPct val="100000"/>
              </a:lnSpc>
              <a:spcBef>
                <a:spcPct val="0"/>
              </a:spcBef>
              <a:spcAft>
                <a:spcPct val="0"/>
              </a:spcAft>
              <a:buNone/>
              <a:defRPr/>
            </a:pPr>
            <a:r>
              <a:rPr kumimoji="0" lang="en-US" altLang="en-US" sz="1000" b="1" i="0" u="none" strike="noStrike" kern="1200" cap="none" spc="0" normalizeH="0" baseline="0" dirty="0">
                <a:solidFill>
                  <a:schemeClr val="dk1"/>
                </a:solidFill>
                <a:latin typeface="Arial"/>
                <a:ea typeface="맑은 고딕"/>
              </a:rPr>
              <a:t> </a:t>
            </a:r>
          </a:p>
        </p:txBody>
      </p:sp>
      <p:grpSp>
        <p:nvGrpSpPr>
          <p:cNvPr id="98846" name="Group 2"/>
          <p:cNvGrpSpPr/>
          <p:nvPr/>
        </p:nvGrpSpPr>
        <p:grpSpPr>
          <a:xfrm>
            <a:off x="7755191" y="1251943"/>
            <a:ext cx="523377" cy="5015054"/>
            <a:chOff x="5509189" y="1234851"/>
            <a:chExt cx="522228" cy="3910910"/>
          </a:xfrm>
        </p:grpSpPr>
        <p:pic>
          <p:nvPicPr>
            <p:cNvPr id="98847" name="그림 98846"/>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48" name="직선 연결선 98847"/>
            <p:cNvCxnSpPr/>
            <p:nvPr/>
          </p:nvCxnSpPr>
          <p:spPr>
            <a:xfrm flipH="1">
              <a:off x="5509189" y="5145761"/>
              <a:ext cx="219027" cy="0"/>
            </a:xfrm>
            <a:prstGeom prst="line">
              <a:avLst/>
            </a:prstGeom>
            <a:ln w="19089" cap="flat" cmpd="sng" algn="ctr">
              <a:solidFill>
                <a:srgbClr val="FF9966">
                  <a:alpha val="100000"/>
                </a:srgbClr>
              </a:solidFill>
              <a:prstDash val="sysDot"/>
              <a:miter/>
              <a:headEnd w="med" len="med"/>
              <a:tailEnd w="med" len="med"/>
            </a:ln>
          </p:spPr>
        </p:cxn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39" name="TextBox 98838"/>
          <p:cNvSpPr txBox="1"/>
          <p:nvPr/>
        </p:nvSpPr>
        <p:spPr>
          <a:xfrm>
            <a:off x="104295" y="1056922"/>
            <a:ext cx="11645377" cy="5382204"/>
          </a:xfrm>
          <a:prstGeom prst="rect">
            <a:avLst/>
          </a:prstGeom>
          <a:no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dirty="0">
              <a:solidFill>
                <a:schemeClr val="tx1"/>
              </a:solidFill>
              <a:latin typeface="Arial"/>
            </a:endParaRPr>
          </a:p>
        </p:txBody>
      </p:sp>
      <p:sp>
        <p:nvSpPr>
          <p:cNvPr id="98820" name="TextBox 98819"/>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JetBrains Mono"/>
              </a:rPr>
              <a:t>한이음 ▶ 프로그램 설계서</a:t>
            </a:r>
            <a:endParaRPr kumimoji="1" lang="ko-KR" altLang="en-US" sz="1200" b="0" i="0">
              <a:solidFill>
                <a:srgbClr val="8C8C8C">
                  <a:alpha val="100000"/>
                </a:srgbClr>
              </a:solidFill>
              <a:latin typeface="JetBrains Mono"/>
            </a:endParaRPr>
          </a:p>
        </p:txBody>
      </p:sp>
      <p:sp>
        <p:nvSpPr>
          <p:cNvPr id="98821" name="TextBox 98820"/>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유즈케이스</a:t>
            </a:r>
            <a:endParaRPr kumimoji="0" lang="ko-KR" altLang="en-US" sz="1700" b="1" i="0">
              <a:solidFill>
                <a:srgbClr val="FFFFFF">
                  <a:alpha val="100000"/>
                </a:srgbClr>
              </a:solidFill>
              <a:latin typeface="JetBrains Mono"/>
            </a:endParaRPr>
          </a:p>
        </p:txBody>
      </p:sp>
      <p:grpSp>
        <p:nvGrpSpPr>
          <p:cNvPr id="98054" name="Group 1"/>
          <p:cNvGrpSpPr/>
          <p:nvPr/>
        </p:nvGrpSpPr>
        <p:grpSpPr>
          <a:xfrm>
            <a:off x="-576566" y="-506413"/>
            <a:ext cx="12765858" cy="1499816"/>
            <a:chOff x="-579274" y="-507827"/>
            <a:chExt cx="12765858" cy="1499816"/>
          </a:xfrm>
        </p:grpSpPr>
        <p:grpSp>
          <p:nvGrpSpPr>
            <p:cNvPr id="98055" name="Group 1"/>
            <p:cNvGrpSpPr/>
            <p:nvPr/>
          </p:nvGrpSpPr>
          <p:grpSpPr>
            <a:xfrm>
              <a:off x="3181" y="-4688"/>
              <a:ext cx="12183402" cy="996677"/>
              <a:chOff x="3181" y="-4688"/>
              <a:chExt cx="12183402" cy="996677"/>
            </a:xfrm>
          </p:grpSpPr>
          <p:cxnSp>
            <p:nvCxnSpPr>
              <p:cNvPr id="98824" name="직선 연결선 98823"/>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98057" name="Group 1"/>
              <p:cNvGrpSpPr/>
              <p:nvPr/>
            </p:nvGrpSpPr>
            <p:grpSpPr>
              <a:xfrm>
                <a:off x="3181" y="-4688"/>
                <a:ext cx="4180676" cy="996677"/>
                <a:chOff x="3181" y="-4688"/>
                <a:chExt cx="4180676" cy="996677"/>
              </a:xfrm>
            </p:grpSpPr>
            <p:sp>
              <p:nvSpPr>
                <p:cNvPr id="98826" name="TextBox 98825"/>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98827" name="직선 연결선 98826"/>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98828" name="TextBox 98827"/>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98829" name="그림 98828"/>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98830" name="그림 98829"/>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98831" name="자유형: 도형 98830"/>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98832" name="TextBox 98831"/>
          <p:cNvSpPr txBox="1"/>
          <p:nvPr/>
        </p:nvSpPr>
        <p:spPr>
          <a:xfrm>
            <a:off x="442382" y="517278"/>
            <a:ext cx="3233118" cy="142837"/>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핵심 소스코드</a:t>
            </a:r>
            <a:endParaRPr kumimoji="0" lang="ko-KR" altLang="en-US" sz="1700" b="1" i="0">
              <a:solidFill>
                <a:srgbClr val="FFFFFF">
                  <a:alpha val="100000"/>
                </a:srgbClr>
              </a:solidFill>
              <a:latin typeface="JetBrains Mono"/>
            </a:endParaRPr>
          </a:p>
        </p:txBody>
      </p:sp>
      <p:sp>
        <p:nvSpPr>
          <p:cNvPr id="98837" name="TextBox 98836"/>
          <p:cNvSpPr txBox="1"/>
          <p:nvPr/>
        </p:nvSpPr>
        <p:spPr>
          <a:xfrm>
            <a:off x="2708" y="44280"/>
            <a:ext cx="184142" cy="369791"/>
          </a:xfrm>
          <a:prstGeom prst="rect">
            <a:avLst/>
          </a:prstGeom>
          <a:solidFill>
            <a:srgbClr val="FFFFFF"/>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98838" name="TextBox 98837"/>
          <p:cNvSpPr txBox="1"/>
          <p:nvPr/>
        </p:nvSpPr>
        <p:spPr>
          <a:xfrm>
            <a:off x="747008" y="1520448"/>
            <a:ext cx="5402027" cy="4308872"/>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accent2"/>
                </a:solidFill>
                <a:latin typeface="Arial" panose="020B0604020202020204" pitchFamily="34" charset="0"/>
                <a:cs typeface="Arial" panose="020B0604020202020204" pitchFamily="34" charset="0"/>
              </a:rPr>
              <a:t>#include</a:t>
            </a: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a:solidFill>
                  <a:srgbClr val="6182D6"/>
                </a:solidFill>
                <a:latin typeface="Arial" panose="020B0604020202020204" pitchFamily="34" charset="0"/>
                <a:cs typeface="Arial" panose="020B0604020202020204" pitchFamily="34" charset="0"/>
              </a:rPr>
              <a:t>&lt;</a:t>
            </a:r>
            <a:r>
              <a:rPr kumimoji="0" lang="en-US" altLang="en-US" sz="1200" i="0" baseline="0" dirty="0" err="1">
                <a:solidFill>
                  <a:srgbClr val="6182D6"/>
                </a:solidFill>
                <a:latin typeface="Arial" panose="020B0604020202020204" pitchFamily="34" charset="0"/>
                <a:cs typeface="Arial" panose="020B0604020202020204" pitchFamily="34" charset="0"/>
              </a:rPr>
              <a:t>Servo.h</a:t>
            </a:r>
            <a:r>
              <a:rPr kumimoji="0" lang="en-US" altLang="en-US" sz="1200" i="0" baseline="0" dirty="0">
                <a:solidFill>
                  <a:srgbClr val="6182D6"/>
                </a:solidFill>
                <a:latin typeface="Arial" panose="020B0604020202020204" pitchFamily="34" charset="0"/>
                <a:cs typeface="Arial" panose="020B0604020202020204" pitchFamily="34" charset="0"/>
              </a:rPr>
              <a:t>&gt;</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FF0000"/>
                </a:solidFill>
                <a:latin typeface="Arial" panose="020B0604020202020204" pitchFamily="34" charset="0"/>
                <a:cs typeface="Arial" panose="020B0604020202020204" pitchFamily="34" charset="0"/>
              </a:rPr>
              <a:t>// A0(infrared), A1(A), A2(B), A3(C)</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FF0000"/>
                </a:solidFill>
                <a:latin typeface="Arial" panose="020B0604020202020204" pitchFamily="34" charset="0"/>
                <a:cs typeface="Arial" panose="020B0604020202020204" pitchFamily="34" charset="0"/>
              </a:rPr>
              <a:t>// A4(num1), A5(num2)</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pin1 3 </a:t>
            </a:r>
            <a:r>
              <a:rPr kumimoji="0" lang="en-US" altLang="en-US" sz="1200" i="0" baseline="0" dirty="0">
                <a:solidFill>
                  <a:srgbClr val="FF0000"/>
                </a:solidFill>
                <a:latin typeface="Arial" panose="020B0604020202020204" pitchFamily="34" charset="0"/>
                <a:cs typeface="Arial" panose="020B0604020202020204" pitchFamily="34" charset="0"/>
              </a:rPr>
              <a:t> // servo1 pin number</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pin2 5  </a:t>
            </a:r>
            <a:r>
              <a:rPr kumimoji="0" lang="en-US" altLang="en-US" sz="1200" i="0" baseline="0" dirty="0">
                <a:solidFill>
                  <a:srgbClr val="FF0000"/>
                </a:solidFill>
                <a:latin typeface="Arial" panose="020B0604020202020204" pitchFamily="34" charset="0"/>
                <a:cs typeface="Arial" panose="020B0604020202020204" pitchFamily="34" charset="0"/>
              </a:rPr>
              <a:t>// servo2 pin number</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pin3 6  </a:t>
            </a:r>
            <a:r>
              <a:rPr kumimoji="0" lang="en-US" altLang="en-US" sz="1200" i="0" baseline="0" dirty="0">
                <a:solidFill>
                  <a:srgbClr val="FF0000"/>
                </a:solidFill>
                <a:latin typeface="Arial" panose="020B0604020202020204" pitchFamily="34" charset="0"/>
                <a:cs typeface="Arial" panose="020B0604020202020204" pitchFamily="34" charset="0"/>
              </a:rPr>
              <a:t>// servo3 pin number</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6182D6"/>
                </a:solidFill>
                <a:latin typeface="Arial" panose="020B0604020202020204" pitchFamily="34" charset="0"/>
                <a:cs typeface="Arial" panose="020B0604020202020204" pitchFamily="34" charset="0"/>
              </a:rPr>
              <a:t>int</a:t>
            </a:r>
            <a:r>
              <a:rPr kumimoji="0" lang="en-US" altLang="en-US" sz="1200" i="0" baseline="0" dirty="0">
                <a:solidFill>
                  <a:schemeClr val="dk1"/>
                </a:solidFill>
                <a:latin typeface="Arial" panose="020B0604020202020204" pitchFamily="34" charset="0"/>
                <a:cs typeface="Arial" panose="020B0604020202020204" pitchFamily="34" charset="0"/>
              </a:rPr>
              <a:t> angle = 0; </a:t>
            </a:r>
            <a:r>
              <a:rPr kumimoji="0" lang="en-US" altLang="en-US" sz="1200" i="0" baseline="0" dirty="0">
                <a:solidFill>
                  <a:srgbClr val="FF0000"/>
                </a:solidFill>
                <a:latin typeface="Arial" panose="020B0604020202020204" pitchFamily="34" charset="0"/>
                <a:cs typeface="Arial" panose="020B0604020202020204" pitchFamily="34" charset="0"/>
              </a:rPr>
              <a:t> // servo position in degrees</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6182D6"/>
                </a:solidFill>
                <a:latin typeface="Arial" panose="020B0604020202020204" pitchFamily="34" charset="0"/>
                <a:cs typeface="Arial" panose="020B0604020202020204" pitchFamily="34" charset="0"/>
              </a:rPr>
              <a:t>Servo</a:t>
            </a:r>
            <a:r>
              <a:rPr kumimoji="0" lang="en-US" altLang="en-US" sz="1200" i="0" baseline="0" dirty="0">
                <a:solidFill>
                  <a:schemeClr val="dk1"/>
                </a:solidFill>
                <a:latin typeface="Arial" panose="020B0604020202020204" pitchFamily="34" charset="0"/>
                <a:cs typeface="Arial" panose="020B0604020202020204" pitchFamily="34" charset="0"/>
              </a:rPr>
              <a:t> servo1;</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6182D6"/>
                </a:solidFill>
                <a:latin typeface="Arial" panose="020B0604020202020204" pitchFamily="34" charset="0"/>
                <a:cs typeface="Arial" panose="020B0604020202020204" pitchFamily="34" charset="0"/>
              </a:rPr>
              <a:t>Servo </a:t>
            </a:r>
            <a:r>
              <a:rPr kumimoji="0" lang="en-US" altLang="en-US" sz="1200" i="0" baseline="0" dirty="0">
                <a:solidFill>
                  <a:schemeClr val="dk1"/>
                </a:solidFill>
                <a:latin typeface="Arial" panose="020B0604020202020204" pitchFamily="34" charset="0"/>
                <a:cs typeface="Arial" panose="020B0604020202020204" pitchFamily="34" charset="0"/>
              </a:rPr>
              <a:t>servo2;</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6182D6"/>
                </a:solidFill>
                <a:latin typeface="Arial" panose="020B0604020202020204" pitchFamily="34" charset="0"/>
                <a:cs typeface="Arial" panose="020B0604020202020204" pitchFamily="34" charset="0"/>
              </a:rPr>
              <a:t>Servo</a:t>
            </a:r>
            <a:r>
              <a:rPr kumimoji="0" lang="en-US" altLang="en-US" sz="1200" i="0" baseline="0" dirty="0">
                <a:solidFill>
                  <a:schemeClr val="dk1"/>
                </a:solidFill>
                <a:latin typeface="Arial" panose="020B0604020202020204" pitchFamily="34" charset="0"/>
                <a:cs typeface="Arial" panose="020B0604020202020204" pitchFamily="34" charset="0"/>
              </a:rPr>
              <a:t> servo3;</a:t>
            </a:r>
          </a:p>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rgbClr val="FF0000"/>
                </a:solidFill>
                <a:latin typeface="Arial" panose="020B0604020202020204" pitchFamily="34" charset="0"/>
                <a:cs typeface="Arial" panose="020B0604020202020204" pitchFamily="34" charset="0"/>
              </a:rPr>
              <a:t>// output value</a:t>
            </a: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a:t>
            </a:r>
            <a:r>
              <a:rPr kumimoji="0" lang="en-US" altLang="en-US" sz="1200" i="0" baseline="0" dirty="0" err="1">
                <a:solidFill>
                  <a:schemeClr val="dk1"/>
                </a:solidFill>
                <a:latin typeface="Arial" panose="020B0604020202020204" pitchFamily="34" charset="0"/>
                <a:cs typeface="Arial" panose="020B0604020202020204" pitchFamily="34" charset="0"/>
              </a:rPr>
              <a:t>relayA</a:t>
            </a:r>
            <a:r>
              <a:rPr kumimoji="0" lang="en-US" altLang="en-US" sz="1200" i="0" baseline="0" dirty="0">
                <a:solidFill>
                  <a:schemeClr val="dk1"/>
                </a:solidFill>
                <a:latin typeface="Arial" panose="020B0604020202020204" pitchFamily="34" charset="0"/>
                <a:cs typeface="Arial" panose="020B0604020202020204" pitchFamily="34" charset="0"/>
              </a:rPr>
              <a:t> 9</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a:t>
            </a:r>
            <a:r>
              <a:rPr kumimoji="0" lang="en-US" altLang="en-US" sz="1200" i="0" baseline="0" dirty="0" err="1">
                <a:solidFill>
                  <a:schemeClr val="dk1"/>
                </a:solidFill>
                <a:latin typeface="Arial" panose="020B0604020202020204" pitchFamily="34" charset="0"/>
                <a:cs typeface="Arial" panose="020B0604020202020204" pitchFamily="34" charset="0"/>
              </a:rPr>
              <a:t>relayB</a:t>
            </a:r>
            <a:r>
              <a:rPr kumimoji="0" lang="en-US" altLang="en-US" sz="1200" i="0" baseline="0" dirty="0">
                <a:solidFill>
                  <a:schemeClr val="dk1"/>
                </a:solidFill>
                <a:latin typeface="Arial" panose="020B0604020202020204" pitchFamily="34" charset="0"/>
                <a:cs typeface="Arial" panose="020B0604020202020204" pitchFamily="34" charset="0"/>
              </a:rPr>
              <a:t> 10</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a:t>
            </a:r>
            <a:r>
              <a:rPr kumimoji="0" lang="en-US" altLang="en-US" sz="1200" i="0" baseline="0" dirty="0" err="1">
                <a:solidFill>
                  <a:schemeClr val="dk1"/>
                </a:solidFill>
                <a:latin typeface="Arial" panose="020B0604020202020204" pitchFamily="34" charset="0"/>
                <a:cs typeface="Arial" panose="020B0604020202020204" pitchFamily="34" charset="0"/>
              </a:rPr>
              <a:t>relayC</a:t>
            </a:r>
            <a:r>
              <a:rPr kumimoji="0" lang="en-US" altLang="en-US" sz="1200" i="0" baseline="0" dirty="0">
                <a:solidFill>
                  <a:schemeClr val="dk1"/>
                </a:solidFill>
                <a:latin typeface="Arial" panose="020B0604020202020204" pitchFamily="34" charset="0"/>
                <a:cs typeface="Arial" panose="020B0604020202020204" pitchFamily="34" charset="0"/>
              </a:rPr>
              <a:t> 11</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a:t>
            </a:r>
            <a:r>
              <a:rPr kumimoji="0" lang="en-US" altLang="en-US" sz="1200" i="0" baseline="0" dirty="0" err="1">
                <a:solidFill>
                  <a:schemeClr val="dk1"/>
                </a:solidFill>
                <a:latin typeface="Arial" panose="020B0604020202020204" pitchFamily="34" charset="0"/>
                <a:cs typeface="Arial" panose="020B0604020202020204" pitchFamily="34" charset="0"/>
              </a:rPr>
              <a:t>relayD</a:t>
            </a:r>
            <a:r>
              <a:rPr kumimoji="0" lang="en-US" altLang="en-US" sz="1200" i="0" baseline="0" dirty="0">
                <a:solidFill>
                  <a:schemeClr val="dk1"/>
                </a:solidFill>
                <a:latin typeface="Arial" panose="020B0604020202020204" pitchFamily="34" charset="0"/>
                <a:cs typeface="Arial" panose="020B0604020202020204" pitchFamily="34" charset="0"/>
              </a:rPr>
              <a:t> 12</a:t>
            </a:r>
          </a:p>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#define VCC 500</a:t>
            </a:r>
          </a:p>
          <a:p>
            <a:pPr marL="0" lvl="0" indent="0" algn="l" defTabSz="1028836" rtl="0" eaLnBrk="0" latinLnBrk="0" hangingPunct="0">
              <a:lnSpc>
                <a:spcPct val="100000"/>
              </a:lnSpc>
              <a:spcBef>
                <a:spcPct val="0"/>
              </a:spcBef>
              <a:spcAft>
                <a:spcPct val="0"/>
              </a:spcAft>
              <a:buNone/>
              <a:defRPr/>
            </a:pPr>
            <a:endParaRPr kumimoji="0" lang="en-US" altLang="en-US" sz="1100" b="1" i="0" baseline="0" dirty="0">
              <a:solidFill>
                <a:schemeClr val="dk1"/>
              </a:solidFill>
              <a:latin typeface="JetBrains Mono"/>
            </a:endParaRPr>
          </a:p>
          <a:p>
            <a:pPr marL="0" lvl="0" indent="0" algn="l" defTabSz="1028836" rtl="0" eaLnBrk="0" latinLnBrk="0" hangingPunct="0">
              <a:lnSpc>
                <a:spcPct val="100000"/>
              </a:lnSpc>
              <a:spcBef>
                <a:spcPct val="0"/>
              </a:spcBef>
              <a:spcAft>
                <a:spcPct val="0"/>
              </a:spcAft>
              <a:buNone/>
              <a:defRPr/>
            </a:pPr>
            <a:endParaRPr kumimoji="0" lang="en-US" altLang="en-US" sz="1100" b="1" i="0" baseline="0" dirty="0">
              <a:solidFill>
                <a:schemeClr val="accent1"/>
              </a:solidFill>
              <a:latin typeface="JetBrains Mono"/>
            </a:endParaRPr>
          </a:p>
        </p:txBody>
      </p:sp>
      <p:sp>
        <p:nvSpPr>
          <p:cNvPr id="98840" name="TextBox 98839"/>
          <p:cNvSpPr txBox="1"/>
          <p:nvPr/>
        </p:nvSpPr>
        <p:spPr>
          <a:xfrm>
            <a:off x="8021394" y="2813193"/>
            <a:ext cx="5772704" cy="243840"/>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b="1" i="0" u="none" strike="noStrike" kern="1200" cap="none" spc="0" normalizeH="0" baseline="0">
              <a:solidFill>
                <a:schemeClr val="accent1"/>
              </a:solidFill>
              <a:latin typeface="Arial"/>
              <a:ea typeface="맑은 고딕"/>
            </a:endParaRPr>
          </a:p>
        </p:txBody>
      </p:sp>
      <p:grpSp>
        <p:nvGrpSpPr>
          <p:cNvPr id="98073" name="Group 2"/>
          <p:cNvGrpSpPr/>
          <p:nvPr/>
        </p:nvGrpSpPr>
        <p:grpSpPr>
          <a:xfrm>
            <a:off x="3854639" y="1230866"/>
            <a:ext cx="522228" cy="4991315"/>
            <a:chOff x="5509189" y="1234851"/>
            <a:chExt cx="522228" cy="3910910"/>
          </a:xfrm>
        </p:grpSpPr>
        <p:pic>
          <p:nvPicPr>
            <p:cNvPr id="98842" name="그림 98841"/>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43" name="직선 연결선 98842"/>
            <p:cNvCxnSpPr/>
            <p:nvPr/>
          </p:nvCxnSpPr>
          <p:spPr>
            <a:xfrm flipH="1">
              <a:off x="5509189" y="5145761"/>
              <a:ext cx="219027" cy="0"/>
            </a:xfrm>
            <a:prstGeom prst="line">
              <a:avLst/>
            </a:prstGeom>
            <a:ln w="19089" cap="flat" cmpd="sng" algn="ctr">
              <a:solidFill>
                <a:srgbClr val="FF9966"/>
              </a:solidFill>
              <a:prstDash val="sysDot"/>
              <a:miter/>
              <a:headEnd w="med" len="med"/>
              <a:tailEnd w="med" len="med"/>
            </a:ln>
          </p:spPr>
        </p:cxnSp>
      </p:grpSp>
      <p:sp>
        <p:nvSpPr>
          <p:cNvPr id="98844" name="TextBox 98843"/>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Wingdings"/>
              </a:rPr>
              <a:t>92</a:t>
            </a:r>
            <a:endParaRPr kumimoji="1" lang="en-US" altLang="en-US" sz="1200" b="0" i="0">
              <a:solidFill>
                <a:srgbClr val="8C8C8C">
                  <a:alpha val="100000"/>
                </a:srgbClr>
              </a:solidFill>
              <a:latin typeface="Wingdings"/>
            </a:endParaRPr>
          </a:p>
        </p:txBody>
      </p:sp>
      <p:sp>
        <p:nvSpPr>
          <p:cNvPr id="98845" name="TextBox 98844"/>
          <p:cNvSpPr txBox="1"/>
          <p:nvPr/>
        </p:nvSpPr>
        <p:spPr>
          <a:xfrm>
            <a:off x="7085043" y="1191708"/>
            <a:ext cx="5772704" cy="4708981"/>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200" i="0" baseline="0" dirty="0">
              <a:solidFill>
                <a:schemeClr val="accent1"/>
              </a:solidFill>
              <a:latin typeface="JetBrains Mono"/>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accent1"/>
                </a:solidFill>
                <a:latin typeface="Arial"/>
                <a:ea typeface="맑은 고딕"/>
              </a:rPr>
              <a:t>void </a:t>
            </a:r>
            <a:r>
              <a:rPr kumimoji="0" lang="en-US" altLang="en-US" sz="1200" i="0" u="none" strike="noStrike" kern="1200" cap="none" spc="0" normalizeH="0" baseline="0" dirty="0">
                <a:solidFill>
                  <a:schemeClr val="dk1"/>
                </a:solidFill>
                <a:latin typeface="Arial"/>
                <a:ea typeface="맑은 고딕"/>
              </a:rPr>
              <a:t>loop()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int </a:t>
            </a:r>
            <a:r>
              <a:rPr kumimoji="0" lang="en-US" altLang="en-US" sz="1200" i="0" u="none" strike="noStrike" kern="1200" cap="none" spc="0" normalizeH="0" baseline="0" dirty="0" err="1">
                <a:solidFill>
                  <a:schemeClr val="dk1"/>
                </a:solidFill>
                <a:latin typeface="Arial"/>
                <a:ea typeface="맑은 고딕"/>
              </a:rPr>
              <a:t>stateA</a:t>
            </a:r>
            <a:r>
              <a:rPr kumimoji="0" lang="en-US" altLang="en-US" sz="1200" i="0" u="none" strike="noStrike" kern="1200" cap="none" spc="0" normalizeH="0" baseline="0" dirty="0">
                <a:solidFill>
                  <a:schemeClr val="dk1"/>
                </a:solidFill>
                <a:latin typeface="Arial"/>
                <a:ea typeface="맑은 고딕"/>
              </a:rPr>
              <a:t>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(A1);</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stateB</a:t>
            </a:r>
            <a:r>
              <a:rPr kumimoji="0" lang="en-US" altLang="en-US" sz="1200" i="0" u="none" strike="noStrike" kern="1200" cap="none" spc="0" normalizeH="0" baseline="0" dirty="0">
                <a:solidFill>
                  <a:schemeClr val="dk1"/>
                </a:solidFill>
                <a:latin typeface="Arial"/>
                <a:ea typeface="맑은 고딕"/>
              </a:rPr>
              <a:t>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(A2);</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stateC</a:t>
            </a:r>
            <a:r>
              <a:rPr kumimoji="0" lang="en-US" altLang="en-US" sz="1200" i="0" u="none" strike="noStrike" kern="1200" cap="none" spc="0" normalizeH="0" baseline="0" dirty="0">
                <a:solidFill>
                  <a:schemeClr val="dk1"/>
                </a:solidFill>
                <a:latin typeface="Arial"/>
                <a:ea typeface="맑은 고딕"/>
              </a:rPr>
              <a:t>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(A3);</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infra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(A0);</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X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(A4);    </a:t>
            </a:r>
            <a:r>
              <a:rPr kumimoji="0" lang="en-US" altLang="en-US" sz="1200" i="0" u="none" strike="noStrike" kern="1200" cap="none" spc="0" normalizeH="0" baseline="0" dirty="0">
                <a:solidFill>
                  <a:srgbClr val="FF0000"/>
                </a:solidFill>
                <a:latin typeface="Arial"/>
                <a:ea typeface="맑은 고딕"/>
              </a:rPr>
              <a:t>// MSB</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Y = </a:t>
            </a:r>
            <a:r>
              <a:rPr kumimoji="0" lang="en-US" altLang="en-US" sz="1200" i="0" u="none" strike="noStrike" kern="1200" cap="none" spc="0" normalizeH="0" baseline="0" dirty="0" err="1">
                <a:solidFill>
                  <a:schemeClr val="dk1"/>
                </a:solidFill>
                <a:latin typeface="Arial"/>
                <a:ea typeface="맑은 고딕"/>
              </a:rPr>
              <a:t>analogRead</a:t>
            </a:r>
            <a:r>
              <a:rPr kumimoji="0" lang="en-US" altLang="en-US" sz="1200" i="0" u="none" strike="noStrike" kern="1200" cap="none" spc="0" normalizeH="0" baseline="0" dirty="0">
                <a:solidFill>
                  <a:schemeClr val="dk1"/>
                </a:solidFill>
                <a:latin typeface="Arial"/>
                <a:ea typeface="맑은 고딕"/>
              </a:rPr>
              <a:t>(A5);    </a:t>
            </a:r>
            <a:r>
              <a:rPr kumimoji="0" lang="en-US" altLang="en-US" sz="1200" i="0" u="none" strike="noStrike" kern="1200" cap="none" spc="0" normalizeH="0" baseline="0" dirty="0">
                <a:solidFill>
                  <a:srgbClr val="FF0000"/>
                </a:solidFill>
                <a:latin typeface="Arial"/>
                <a:ea typeface="맑은 고딕"/>
              </a:rPr>
              <a:t>// LSB</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int</a:t>
            </a:r>
            <a:r>
              <a:rPr kumimoji="0" lang="en-US" altLang="en-US" sz="1200" i="0" u="none" strike="noStrike" kern="1200" cap="none" spc="0" normalizeH="0" baseline="0" dirty="0">
                <a:solidFill>
                  <a:schemeClr val="dk1"/>
                </a:solidFill>
                <a:latin typeface="Arial"/>
                <a:ea typeface="맑은 고딕"/>
              </a:rPr>
              <a:t> num;                  </a:t>
            </a:r>
            <a:r>
              <a:rPr kumimoji="0" lang="en-US" altLang="en-US" sz="1200" i="0" u="none" strike="noStrike" kern="1200" cap="none" spc="0" normalizeH="0" baseline="0" dirty="0">
                <a:solidFill>
                  <a:srgbClr val="FF0000"/>
                </a:solidFill>
                <a:latin typeface="Arial"/>
                <a:ea typeface="맑은 고딕"/>
              </a:rPr>
              <a:t> // num of packing</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 raspberry gives the number of packing machine</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if</a:t>
            </a:r>
            <a:r>
              <a:rPr kumimoji="0" lang="en-US" altLang="en-US" sz="1200" i="0" u="none" strike="noStrike" kern="1200" cap="none" spc="0" normalizeH="0" baseline="0" dirty="0">
                <a:solidFill>
                  <a:schemeClr val="dk1"/>
                </a:solidFill>
                <a:latin typeface="Arial"/>
                <a:ea typeface="맑은 고딕"/>
              </a:rPr>
              <a:t> (X &gt;= VCC &amp;&amp; Y &lt;  VCC) num = 3; </a:t>
            </a:r>
            <a:r>
              <a:rPr kumimoji="0" lang="en-US" altLang="en-US" sz="1200" i="0" u="none" strike="noStrike" kern="1200" cap="none" spc="0" normalizeH="0" baseline="0" dirty="0">
                <a:solidFill>
                  <a:srgbClr val="FF0000"/>
                </a:solidFill>
                <a:latin typeface="Arial"/>
                <a:ea typeface="맑은 고딕"/>
              </a:rPr>
              <a:t>// X HIGH, Y LOW</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if </a:t>
            </a:r>
            <a:r>
              <a:rPr kumimoji="0" lang="en-US" altLang="en-US" sz="1200" i="0" u="none" strike="noStrike" kern="1200" cap="none" spc="0" normalizeH="0" baseline="0" dirty="0">
                <a:solidFill>
                  <a:schemeClr val="dk1"/>
                </a:solidFill>
                <a:latin typeface="Arial"/>
                <a:ea typeface="맑은 고딕"/>
              </a:rPr>
              <a:t>(X &lt;  VCC &amp;&amp; Y &gt;= VCC) num = 2; </a:t>
            </a:r>
            <a:r>
              <a:rPr kumimoji="0" lang="en-US" altLang="en-US" sz="1200" i="0" u="none" strike="noStrike" kern="1200" cap="none" spc="0" normalizeH="0" baseline="0" dirty="0">
                <a:solidFill>
                  <a:srgbClr val="FF0000"/>
                </a:solidFill>
                <a:latin typeface="Arial"/>
                <a:ea typeface="맑은 고딕"/>
              </a:rPr>
              <a:t>// X LOW, Y HIGH</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if </a:t>
            </a:r>
            <a:r>
              <a:rPr kumimoji="0" lang="en-US" altLang="en-US" sz="1200" i="0" u="none" strike="noStrike" kern="1200" cap="none" spc="0" normalizeH="0" baseline="0" dirty="0">
                <a:solidFill>
                  <a:schemeClr val="dk1"/>
                </a:solidFill>
                <a:latin typeface="Arial"/>
                <a:ea typeface="맑은 고딕"/>
              </a:rPr>
              <a:t>(X &lt;  VCC &amp;&amp; Y &lt;  VCC) num = 1;</a:t>
            </a:r>
            <a:r>
              <a:rPr kumimoji="0" lang="en-US" altLang="en-US" sz="1200" i="0" u="none" strike="noStrike" kern="1200" cap="none" spc="0" normalizeH="0" baseline="0" dirty="0">
                <a:solidFill>
                  <a:srgbClr val="FF0000"/>
                </a:solidFill>
                <a:latin typeface="Arial"/>
                <a:ea typeface="맑은 고딕"/>
              </a:rPr>
              <a:t> // X LOW, Y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rgbClr val="FF0000"/>
                </a:solidFill>
                <a:latin typeface="Arial"/>
                <a:ea typeface="맑은 고딕"/>
              </a:rPr>
              <a:t>    </a:t>
            </a:r>
            <a:endParaRPr kumimoji="0" lang="en-US" altLang="en-US" sz="1200" i="0" u="none" strike="noStrike" kern="1200" cap="none" spc="0" normalizeH="0" baseline="0" dirty="0">
              <a:solidFill>
                <a:schemeClr val="dk1"/>
              </a:solidFill>
              <a:latin typeface="Arial"/>
              <a:ea typeface="맑은 고딕"/>
            </a:endParaRP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 Raspberry pi output checking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  One of </a:t>
            </a:r>
            <a:r>
              <a:rPr kumimoji="0" lang="en-US" altLang="en-US" sz="1200" i="0" u="none" strike="noStrike" kern="1200" cap="none" spc="0" normalizeH="0" baseline="0" dirty="0" err="1">
                <a:solidFill>
                  <a:schemeClr val="dk1"/>
                </a:solidFill>
                <a:latin typeface="Arial"/>
                <a:ea typeface="맑은 고딕"/>
              </a:rPr>
              <a:t>StateA</a:t>
            </a:r>
            <a:r>
              <a:rPr kumimoji="0" lang="en-US" altLang="en-US" sz="1200" i="0" u="none" strike="noStrike" kern="1200" cap="none" spc="0" normalizeH="0" baseline="0" dirty="0">
                <a:solidFill>
                  <a:schemeClr val="dk1"/>
                </a:solidFill>
                <a:latin typeface="Arial"/>
                <a:ea typeface="맑은 고딕"/>
              </a:rPr>
              <a:t>, B, C is HIGH and the other is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a:solidFill>
                  <a:schemeClr val="accent1"/>
                </a:solidFill>
                <a:latin typeface="Arial"/>
                <a:ea typeface="맑은 고딕"/>
              </a:rPr>
              <a:t>  if </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stateA</a:t>
            </a:r>
            <a:r>
              <a:rPr kumimoji="0" lang="en-US" altLang="en-US" sz="1200" i="0" u="none" strike="noStrike" kern="1200" cap="none" spc="0" normalizeH="0" baseline="0" dirty="0">
                <a:solidFill>
                  <a:schemeClr val="dk1"/>
                </a:solidFill>
                <a:latin typeface="Arial"/>
                <a:ea typeface="맑은 고딕"/>
              </a:rPr>
              <a:t> &lt;= VCC &amp;&amp; </a:t>
            </a:r>
            <a:r>
              <a:rPr kumimoji="0" lang="en-US" altLang="en-US" sz="1200" i="0" u="none" strike="noStrike" kern="1200" cap="none" spc="0" normalizeH="0" baseline="0" dirty="0" err="1">
                <a:solidFill>
                  <a:schemeClr val="dk1"/>
                </a:solidFill>
                <a:latin typeface="Arial"/>
                <a:ea typeface="맑은 고딕"/>
              </a:rPr>
              <a:t>stateB</a:t>
            </a:r>
            <a:r>
              <a:rPr kumimoji="0" lang="en-US" altLang="en-US" sz="1200" i="0" u="none" strike="noStrike" kern="1200" cap="none" spc="0" normalizeH="0" baseline="0" dirty="0">
                <a:solidFill>
                  <a:schemeClr val="dk1"/>
                </a:solidFill>
                <a:latin typeface="Arial"/>
                <a:ea typeface="맑은 고딕"/>
              </a:rPr>
              <a:t> &lt;= VCC &amp;&amp; </a:t>
            </a:r>
            <a:r>
              <a:rPr kumimoji="0" lang="en-US" altLang="en-US" sz="1200" i="0" u="none" strike="noStrike" kern="1200" cap="none" spc="0" normalizeH="0" baseline="0" dirty="0" err="1">
                <a:solidFill>
                  <a:schemeClr val="dk1"/>
                </a:solidFill>
                <a:latin typeface="Arial"/>
                <a:ea typeface="맑은 고딕"/>
              </a:rPr>
              <a:t>stateC</a:t>
            </a:r>
            <a:r>
              <a:rPr kumimoji="0" lang="en-US" altLang="en-US" sz="1200" i="0" u="none" strike="noStrike" kern="1200" cap="none" spc="0" normalizeH="0" baseline="0" dirty="0">
                <a:solidFill>
                  <a:schemeClr val="dk1"/>
                </a:solidFill>
                <a:latin typeface="Arial"/>
                <a:ea typeface="맑은 고딕"/>
              </a:rPr>
              <a:t> &lt;= VCC)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relayA</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relayB</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relayC</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relayD</a:t>
            </a:r>
            <a:r>
              <a:rPr kumimoji="0" lang="en-US" altLang="en-US" sz="1200" i="0" u="none" strike="noStrike" kern="1200" cap="none" spc="0" normalizeH="0" baseline="0" dirty="0">
                <a:solidFill>
                  <a:schemeClr val="dk1"/>
                </a:solidFill>
                <a:latin typeface="Arial"/>
                <a:ea typeface="맑은 고딕"/>
              </a:rPr>
              <a:t>, HIGH); </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p>
          <a:p>
            <a:pPr marL="0" lvl="0" indent="0" algn="l" defTabSz="1028836" rtl="0" eaLnBrk="0" latinLnBrk="0" hangingPunct="0">
              <a:lnSpc>
                <a:spcPct val="100000"/>
              </a:lnSpc>
              <a:spcBef>
                <a:spcPct val="0"/>
              </a:spcBef>
              <a:spcAft>
                <a:spcPct val="0"/>
              </a:spcAft>
              <a:buNone/>
              <a:defRPr/>
            </a:pPr>
            <a:r>
              <a:rPr kumimoji="0" lang="en-US" altLang="en-US" sz="1200" b="1" i="0" u="none" strike="noStrike" kern="1200" cap="none" spc="0" normalizeH="0" baseline="0" dirty="0">
                <a:solidFill>
                  <a:schemeClr val="dk1"/>
                </a:solidFill>
                <a:latin typeface="Arial"/>
                <a:ea typeface="맑은 고딕"/>
              </a:rPr>
              <a:t>    </a:t>
            </a:r>
          </a:p>
        </p:txBody>
      </p:sp>
      <p:cxnSp>
        <p:nvCxnSpPr>
          <p:cNvPr id="98848" name="직선 연결선 98847"/>
          <p:cNvCxnSpPr/>
          <p:nvPr/>
        </p:nvCxnSpPr>
        <p:spPr>
          <a:xfrm flipH="1">
            <a:off x="7643220" y="6093999"/>
            <a:ext cx="219027" cy="0"/>
          </a:xfrm>
          <a:prstGeom prst="line">
            <a:avLst/>
          </a:prstGeom>
          <a:ln w="19089" cap="flat" cmpd="sng" algn="ctr">
            <a:solidFill>
              <a:srgbClr val="FF9966">
                <a:alpha val="100000"/>
              </a:srgbClr>
            </a:solidFill>
            <a:prstDash val="sysDot"/>
            <a:miter/>
            <a:headEnd w="med" len="med"/>
            <a:tailEnd w="med" len="med"/>
          </a:ln>
        </p:spPr>
      </p:cxnSp>
      <p:sp>
        <p:nvSpPr>
          <p:cNvPr id="98849" name="TextBox 98848"/>
          <p:cNvSpPr txBox="1"/>
          <p:nvPr/>
        </p:nvSpPr>
        <p:spPr>
          <a:xfrm>
            <a:off x="4346713" y="1676698"/>
            <a:ext cx="5402028" cy="2123658"/>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accent1"/>
                </a:solidFill>
                <a:latin typeface="Arial" panose="020B0604020202020204" pitchFamily="34" charset="0"/>
                <a:cs typeface="Arial" panose="020B0604020202020204" pitchFamily="34" charset="0"/>
              </a:rPr>
              <a:t>void</a:t>
            </a:r>
            <a:r>
              <a:rPr kumimoji="0" lang="en-US" altLang="en-US" sz="1200" i="0" baseline="0" dirty="0">
                <a:solidFill>
                  <a:schemeClr val="dk1"/>
                </a:solidFill>
                <a:latin typeface="Arial" panose="020B0604020202020204" pitchFamily="34" charset="0"/>
                <a:cs typeface="Arial" panose="020B0604020202020204" pitchFamily="34" charset="0"/>
              </a:rPr>
              <a:t> setup() {</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err="1">
                <a:solidFill>
                  <a:schemeClr val="dk1"/>
                </a:solidFill>
                <a:latin typeface="Arial" panose="020B0604020202020204" pitchFamily="34" charset="0"/>
                <a:cs typeface="Arial" panose="020B0604020202020204" pitchFamily="34" charset="0"/>
              </a:rPr>
              <a:t>pinMode</a:t>
            </a:r>
            <a:r>
              <a:rPr kumimoji="0" lang="en-US" altLang="en-US" sz="1200" i="0" baseline="0" dirty="0">
                <a:solidFill>
                  <a:schemeClr val="dk1"/>
                </a:solidFill>
                <a:latin typeface="Arial" panose="020B0604020202020204" pitchFamily="34" charset="0"/>
                <a:cs typeface="Arial" panose="020B0604020202020204" pitchFamily="34" charset="0"/>
              </a:rPr>
              <a:t>(</a:t>
            </a:r>
            <a:r>
              <a:rPr kumimoji="0" lang="en-US" altLang="en-US" sz="1200" i="0" baseline="0" dirty="0" err="1">
                <a:solidFill>
                  <a:schemeClr val="dk1"/>
                </a:solidFill>
                <a:latin typeface="Arial" panose="020B0604020202020204" pitchFamily="34" charset="0"/>
                <a:cs typeface="Arial" panose="020B0604020202020204" pitchFamily="34" charset="0"/>
              </a:rPr>
              <a:t>relayA</a:t>
            </a:r>
            <a:r>
              <a:rPr kumimoji="0" lang="en-US" altLang="en-US" sz="12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err="1">
                <a:solidFill>
                  <a:schemeClr val="dk1"/>
                </a:solidFill>
                <a:latin typeface="Arial" panose="020B0604020202020204" pitchFamily="34" charset="0"/>
                <a:cs typeface="Arial" panose="020B0604020202020204" pitchFamily="34" charset="0"/>
              </a:rPr>
              <a:t>pinMode</a:t>
            </a:r>
            <a:r>
              <a:rPr kumimoji="0" lang="en-US" altLang="en-US" sz="1200" i="0" baseline="0" dirty="0">
                <a:solidFill>
                  <a:schemeClr val="dk1"/>
                </a:solidFill>
                <a:latin typeface="Arial" panose="020B0604020202020204" pitchFamily="34" charset="0"/>
                <a:cs typeface="Arial" panose="020B0604020202020204" pitchFamily="34" charset="0"/>
              </a:rPr>
              <a:t>(</a:t>
            </a:r>
            <a:r>
              <a:rPr kumimoji="0" lang="en-US" altLang="en-US" sz="1200" i="0" baseline="0" dirty="0" err="1">
                <a:solidFill>
                  <a:schemeClr val="dk1"/>
                </a:solidFill>
                <a:latin typeface="Arial" panose="020B0604020202020204" pitchFamily="34" charset="0"/>
                <a:cs typeface="Arial" panose="020B0604020202020204" pitchFamily="34" charset="0"/>
              </a:rPr>
              <a:t>relayB</a:t>
            </a:r>
            <a:r>
              <a:rPr kumimoji="0" lang="en-US" altLang="en-US" sz="12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err="1">
                <a:solidFill>
                  <a:schemeClr val="dk1"/>
                </a:solidFill>
                <a:latin typeface="Arial" panose="020B0604020202020204" pitchFamily="34" charset="0"/>
                <a:cs typeface="Arial" panose="020B0604020202020204" pitchFamily="34" charset="0"/>
              </a:rPr>
              <a:t>pinMode</a:t>
            </a:r>
            <a:r>
              <a:rPr kumimoji="0" lang="en-US" altLang="en-US" sz="1200" i="0" baseline="0" dirty="0">
                <a:solidFill>
                  <a:schemeClr val="dk1"/>
                </a:solidFill>
                <a:latin typeface="Arial" panose="020B0604020202020204" pitchFamily="34" charset="0"/>
                <a:cs typeface="Arial" panose="020B0604020202020204" pitchFamily="34" charset="0"/>
              </a:rPr>
              <a:t>(</a:t>
            </a:r>
            <a:r>
              <a:rPr kumimoji="0" lang="en-US" altLang="en-US" sz="1200" i="0" baseline="0" dirty="0" err="1">
                <a:solidFill>
                  <a:schemeClr val="dk1"/>
                </a:solidFill>
                <a:latin typeface="Arial" panose="020B0604020202020204" pitchFamily="34" charset="0"/>
                <a:cs typeface="Arial" panose="020B0604020202020204" pitchFamily="34" charset="0"/>
              </a:rPr>
              <a:t>relayC</a:t>
            </a:r>
            <a:r>
              <a:rPr kumimoji="0" lang="en-US" altLang="en-US" sz="12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err="1">
                <a:solidFill>
                  <a:schemeClr val="dk1"/>
                </a:solidFill>
                <a:latin typeface="Arial" panose="020B0604020202020204" pitchFamily="34" charset="0"/>
                <a:cs typeface="Arial" panose="020B0604020202020204" pitchFamily="34" charset="0"/>
              </a:rPr>
              <a:t>pinMode</a:t>
            </a:r>
            <a:r>
              <a:rPr kumimoji="0" lang="en-US" altLang="en-US" sz="1200" i="0" baseline="0" dirty="0">
                <a:solidFill>
                  <a:schemeClr val="dk1"/>
                </a:solidFill>
                <a:latin typeface="Arial" panose="020B0604020202020204" pitchFamily="34" charset="0"/>
                <a:cs typeface="Arial" panose="020B0604020202020204" pitchFamily="34" charset="0"/>
              </a:rPr>
              <a:t>(</a:t>
            </a:r>
            <a:r>
              <a:rPr kumimoji="0" lang="en-US" altLang="en-US" sz="1200" i="0" baseline="0" dirty="0" err="1">
                <a:solidFill>
                  <a:schemeClr val="dk1"/>
                </a:solidFill>
                <a:latin typeface="Arial" panose="020B0604020202020204" pitchFamily="34" charset="0"/>
                <a:cs typeface="Arial" panose="020B0604020202020204" pitchFamily="34" charset="0"/>
              </a:rPr>
              <a:t>relayD</a:t>
            </a:r>
            <a:r>
              <a:rPr kumimoji="0" lang="en-US" altLang="en-US" sz="12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servo1.attach(pin1);</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servo2.attach(pin2);</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servo3.attach(pin3);</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    </a:t>
            </a:r>
            <a:r>
              <a:rPr kumimoji="0" lang="en-US" altLang="en-US" sz="1200" i="0" baseline="0" dirty="0" err="1">
                <a:solidFill>
                  <a:schemeClr val="dk1"/>
                </a:solidFill>
                <a:latin typeface="Arial" panose="020B0604020202020204" pitchFamily="34" charset="0"/>
                <a:cs typeface="Arial" panose="020B0604020202020204" pitchFamily="34" charset="0"/>
              </a:rPr>
              <a:t>Serial.begin</a:t>
            </a:r>
            <a:r>
              <a:rPr kumimoji="0" lang="en-US" altLang="en-US" sz="1200" i="0" baseline="0" dirty="0">
                <a:solidFill>
                  <a:schemeClr val="dk1"/>
                </a:solidFill>
                <a:latin typeface="Arial" panose="020B0604020202020204" pitchFamily="34" charset="0"/>
                <a:cs typeface="Arial" panose="020B0604020202020204" pitchFamily="34" charset="0"/>
              </a:rPr>
              <a:t>(9600);    </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Arial" panose="020B0604020202020204" pitchFamily="34" charset="0"/>
                <a:cs typeface="Arial" panose="020B0604020202020204" pitchFamily="34" charset="0"/>
              </a:rPr>
              <a:t>}</a:t>
            </a:r>
          </a:p>
          <a:p>
            <a:pPr marL="0" lvl="0" indent="0" algn="l" defTabSz="1028836" rtl="0" eaLnBrk="0" latinLnBrk="0" hangingPunct="0">
              <a:lnSpc>
                <a:spcPct val="100000"/>
              </a:lnSpc>
              <a:spcBef>
                <a:spcPct val="0"/>
              </a:spcBef>
              <a:spcAft>
                <a:spcPct val="0"/>
              </a:spcAft>
              <a:buNone/>
              <a:defRPr/>
            </a:pPr>
            <a:endParaRPr kumimoji="0" lang="en-US" altLang="en-US" sz="1200" b="1" i="0" baseline="0" dirty="0">
              <a:solidFill>
                <a:schemeClr val="dk1"/>
              </a:solidFill>
              <a:latin typeface="JetBrains Mono"/>
            </a:endParaRPr>
          </a:p>
        </p:txBody>
      </p:sp>
      <p:grpSp>
        <p:nvGrpSpPr>
          <p:cNvPr id="98850" name="Group 2"/>
          <p:cNvGrpSpPr/>
          <p:nvPr/>
        </p:nvGrpSpPr>
        <p:grpSpPr>
          <a:xfrm>
            <a:off x="6706869" y="1246738"/>
            <a:ext cx="522228" cy="2326316"/>
            <a:chOff x="5509189" y="1234851"/>
            <a:chExt cx="522228" cy="3910910"/>
          </a:xfrm>
        </p:grpSpPr>
        <p:pic>
          <p:nvPicPr>
            <p:cNvPr id="98851" name="그림 98850"/>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52" name="직선 연결선 98851"/>
            <p:cNvCxnSpPr/>
            <p:nvPr/>
          </p:nvCxnSpPr>
          <p:spPr>
            <a:xfrm flipH="1">
              <a:off x="5509189" y="5145761"/>
              <a:ext cx="219027" cy="0"/>
            </a:xfrm>
            <a:prstGeom prst="line">
              <a:avLst/>
            </a:prstGeom>
            <a:ln w="19089" cap="flat" cmpd="sng" algn="ctr">
              <a:solidFill>
                <a:srgbClr val="FF9966">
                  <a:alpha val="100000"/>
                </a:srgbClr>
              </a:solidFill>
              <a:prstDash val="sysDot"/>
              <a:miter/>
              <a:headEnd w="med" len="med"/>
              <a:tailEnd w="med" len="med"/>
            </a:ln>
          </p:spPr>
        </p:cxnSp>
      </p:grpSp>
      <p:sp>
        <p:nvSpPr>
          <p:cNvPr id="2" name="TextBox 1">
            <a:extLst>
              <a:ext uri="{FF2B5EF4-FFF2-40B4-BE49-F238E27FC236}">
                <a16:creationId xmlns:a16="http://schemas.microsoft.com/office/drawing/2014/main" id="{FCDDC0F8-3C29-4CF9-BF1D-26938C350031}"/>
              </a:ext>
            </a:extLst>
          </p:cNvPr>
          <p:cNvSpPr txBox="1"/>
          <p:nvPr/>
        </p:nvSpPr>
        <p:spPr>
          <a:xfrm>
            <a:off x="263533" y="1007788"/>
            <a:ext cx="5198118" cy="338554"/>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en-US" altLang="ko-KR" sz="1400" b="1" i="0" baseline="0" dirty="0">
                <a:solidFill>
                  <a:srgbClr val="000000">
                    <a:alpha val="100000"/>
                  </a:srgbClr>
                </a:solidFill>
                <a:highlight>
                  <a:srgbClr val="FFFF00"/>
                </a:highlight>
                <a:latin typeface="JetBrains Mono"/>
              </a:rPr>
              <a:t>Sys2.py (</a:t>
            </a:r>
            <a:r>
              <a:rPr kumimoji="1" lang="ko-KR" altLang="en-US" sz="1400" b="1" i="0" baseline="0" dirty="0">
                <a:solidFill>
                  <a:srgbClr val="000000">
                    <a:alpha val="100000"/>
                  </a:srgbClr>
                </a:solidFill>
                <a:highlight>
                  <a:srgbClr val="FFFF00"/>
                </a:highlight>
                <a:latin typeface="JetBrains Mono"/>
              </a:rPr>
              <a:t>출고 </a:t>
            </a:r>
            <a:r>
              <a:rPr kumimoji="1" lang="ko-KR" altLang="en-US" sz="1400" b="1" i="0" baseline="0" dirty="0" err="1">
                <a:solidFill>
                  <a:srgbClr val="000000">
                    <a:alpha val="100000"/>
                  </a:srgbClr>
                </a:solidFill>
                <a:highlight>
                  <a:srgbClr val="FFFF00"/>
                </a:highlight>
                <a:latin typeface="JetBrains Mono"/>
              </a:rPr>
              <a:t>아두이노</a:t>
            </a:r>
            <a:r>
              <a:rPr kumimoji="1" lang="ko-KR" altLang="en-US" sz="1400" b="1" i="0" baseline="0" dirty="0">
                <a:solidFill>
                  <a:srgbClr val="000000">
                    <a:alpha val="100000"/>
                  </a:srgbClr>
                </a:solidFill>
                <a:highlight>
                  <a:srgbClr val="FFFF00"/>
                </a:highlight>
                <a:latin typeface="JetBrains Mono"/>
              </a:rPr>
              <a:t> 제어</a:t>
            </a:r>
            <a:r>
              <a:rPr kumimoji="1" lang="en-US" altLang="ko-KR" sz="1400" b="1" i="0" baseline="0" dirty="0">
                <a:solidFill>
                  <a:srgbClr val="000000">
                    <a:alpha val="100000"/>
                  </a:srgbClr>
                </a:solidFill>
                <a:highlight>
                  <a:srgbClr val="FFFF00"/>
                </a:highlight>
                <a:latin typeface="JetBrains Mono"/>
              </a:rPr>
              <a:t>)</a:t>
            </a:r>
            <a:r>
              <a:rPr kumimoji="0" lang="ko-KR" altLang="en-US" sz="1600" b="1" i="0" baseline="0" dirty="0">
                <a:solidFill>
                  <a:srgbClr val="000000">
                    <a:alpha val="100000"/>
                  </a:srgbClr>
                </a:solidFill>
                <a:highlight>
                  <a:srgbClr val="FFFF00"/>
                </a:highlight>
                <a:latin typeface="JetBrains Mono"/>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39" name="TextBox 98838"/>
          <p:cNvSpPr txBox="1"/>
          <p:nvPr/>
        </p:nvSpPr>
        <p:spPr>
          <a:xfrm>
            <a:off x="104295" y="1056922"/>
            <a:ext cx="11645377" cy="5382204"/>
          </a:xfrm>
          <a:prstGeom prst="rect">
            <a:avLst/>
          </a:prstGeom>
          <a:no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dirty="0">
              <a:solidFill>
                <a:schemeClr val="tx1"/>
              </a:solidFill>
              <a:latin typeface="Arial"/>
            </a:endParaRPr>
          </a:p>
        </p:txBody>
      </p:sp>
      <p:sp>
        <p:nvSpPr>
          <p:cNvPr id="98820" name="TextBox 98819"/>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JetBrains Mono"/>
              </a:rPr>
              <a:t>한이음 ▶ 프로그램 설계서</a:t>
            </a:r>
            <a:endParaRPr kumimoji="1" lang="ko-KR" altLang="en-US" sz="1200" b="0" i="0">
              <a:solidFill>
                <a:srgbClr val="8C8C8C">
                  <a:alpha val="100000"/>
                </a:srgbClr>
              </a:solidFill>
              <a:latin typeface="JetBrains Mono"/>
            </a:endParaRPr>
          </a:p>
        </p:txBody>
      </p:sp>
      <p:sp>
        <p:nvSpPr>
          <p:cNvPr id="98821" name="TextBox 98820"/>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유즈케이스</a:t>
            </a:r>
            <a:endParaRPr kumimoji="0" lang="ko-KR" altLang="en-US" sz="1700" b="1" i="0">
              <a:solidFill>
                <a:srgbClr val="FFFFFF">
                  <a:alpha val="100000"/>
                </a:srgbClr>
              </a:solidFill>
              <a:latin typeface="JetBrains Mono"/>
            </a:endParaRPr>
          </a:p>
        </p:txBody>
      </p:sp>
      <p:grpSp>
        <p:nvGrpSpPr>
          <p:cNvPr id="98054" name="Group 1"/>
          <p:cNvGrpSpPr/>
          <p:nvPr/>
        </p:nvGrpSpPr>
        <p:grpSpPr>
          <a:xfrm>
            <a:off x="-576566" y="-506413"/>
            <a:ext cx="12765858" cy="1499816"/>
            <a:chOff x="-579274" y="-507827"/>
            <a:chExt cx="12765858" cy="1499816"/>
          </a:xfrm>
        </p:grpSpPr>
        <p:grpSp>
          <p:nvGrpSpPr>
            <p:cNvPr id="98055" name="Group 1"/>
            <p:cNvGrpSpPr/>
            <p:nvPr/>
          </p:nvGrpSpPr>
          <p:grpSpPr>
            <a:xfrm>
              <a:off x="3181" y="-4688"/>
              <a:ext cx="12183402" cy="996677"/>
              <a:chOff x="3181" y="-4688"/>
              <a:chExt cx="12183402" cy="996677"/>
            </a:xfrm>
          </p:grpSpPr>
          <p:cxnSp>
            <p:nvCxnSpPr>
              <p:cNvPr id="98824" name="직선 연결선 98823"/>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98057" name="Group 1"/>
              <p:cNvGrpSpPr/>
              <p:nvPr/>
            </p:nvGrpSpPr>
            <p:grpSpPr>
              <a:xfrm>
                <a:off x="3181" y="-4688"/>
                <a:ext cx="4180676" cy="996677"/>
                <a:chOff x="3181" y="-4688"/>
                <a:chExt cx="4180676" cy="996677"/>
              </a:xfrm>
            </p:grpSpPr>
            <p:sp>
              <p:nvSpPr>
                <p:cNvPr id="98826" name="TextBox 98825"/>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98827" name="직선 연결선 98826"/>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98828" name="TextBox 98827"/>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98829" name="그림 98828"/>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98830" name="그림 98829"/>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98831" name="자유형: 도형 98830"/>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98832" name="TextBox 98831"/>
          <p:cNvSpPr txBox="1"/>
          <p:nvPr/>
        </p:nvSpPr>
        <p:spPr>
          <a:xfrm>
            <a:off x="442382" y="517278"/>
            <a:ext cx="3233118" cy="142837"/>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핵심 소스코드</a:t>
            </a:r>
            <a:endParaRPr kumimoji="0" lang="ko-KR" altLang="en-US" sz="1700" b="1" i="0">
              <a:solidFill>
                <a:srgbClr val="FFFFFF">
                  <a:alpha val="100000"/>
                </a:srgbClr>
              </a:solidFill>
              <a:latin typeface="JetBrains Mono"/>
            </a:endParaRPr>
          </a:p>
        </p:txBody>
      </p:sp>
      <p:sp>
        <p:nvSpPr>
          <p:cNvPr id="98836" name="TextBox 98835"/>
          <p:cNvSpPr txBox="1"/>
          <p:nvPr/>
        </p:nvSpPr>
        <p:spPr>
          <a:xfrm>
            <a:off x="209065" y="1212429"/>
            <a:ext cx="5198118" cy="330129"/>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endParaRPr kumimoji="0" lang="ko-KR" altLang="en-US" sz="1600" b="0" i="0" baseline="0">
              <a:solidFill>
                <a:srgbClr val="000000">
                  <a:alpha val="100000"/>
                </a:srgbClr>
              </a:solidFill>
              <a:latin typeface="JetBrains Mono"/>
            </a:endParaRPr>
          </a:p>
        </p:txBody>
      </p:sp>
      <p:sp>
        <p:nvSpPr>
          <p:cNvPr id="98837" name="TextBox 98836"/>
          <p:cNvSpPr txBox="1"/>
          <p:nvPr/>
        </p:nvSpPr>
        <p:spPr>
          <a:xfrm>
            <a:off x="2708" y="44280"/>
            <a:ext cx="184142" cy="369791"/>
          </a:xfrm>
          <a:prstGeom prst="rect">
            <a:avLst/>
          </a:prstGeom>
          <a:solidFill>
            <a:srgbClr val="FFFFFF"/>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98838" name="TextBox 98837"/>
          <p:cNvSpPr txBox="1"/>
          <p:nvPr/>
        </p:nvSpPr>
        <p:spPr>
          <a:xfrm>
            <a:off x="5715389" y="1658771"/>
            <a:ext cx="5402028" cy="4453890"/>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if (infra &lt;= 300) {   // infrared is detected.</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relayD</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Serial.println</a:t>
            </a:r>
            <a:r>
              <a:rPr kumimoji="0" lang="en-US" altLang="en-US" sz="1100" i="0" baseline="0" dirty="0">
                <a:solidFill>
                  <a:schemeClr val="dk1"/>
                </a:solidFill>
                <a:latin typeface="Arial" panose="020B0604020202020204" pitchFamily="34" charset="0"/>
                <a:cs typeface="Arial" panose="020B0604020202020204" pitchFamily="34" charset="0"/>
              </a:rPr>
              <a:t>("detected");</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relayA</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relayB</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relayC</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delay(1000);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relayD</a:t>
            </a:r>
            <a:r>
              <a:rPr kumimoji="0" lang="en-US" altLang="en-US" sz="1100" i="0" baseline="0" dirty="0">
                <a:solidFill>
                  <a:schemeClr val="dk1"/>
                </a:solidFill>
                <a:latin typeface="Arial" panose="020B0604020202020204" pitchFamily="34" charset="0"/>
                <a:cs typeface="Arial" panose="020B0604020202020204" pitchFamily="34" charset="0"/>
              </a:rPr>
              <a:t>, LOW);</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if (num == 1) {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servo1.write(60);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servo2.write(0);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servo3.write(0);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 else if (num == 2)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servo1.write(0);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servo2.write(60);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servo3.write(0);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 else if (num == 3)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servo1.write(0);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servo2.write(0);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servo3.write(60);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delay(6000);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relayD</a:t>
            </a:r>
            <a:r>
              <a:rPr kumimoji="0" lang="en-US" altLang="en-US" sz="1100" i="0" baseline="0" dirty="0">
                <a:solidFill>
                  <a:schemeClr val="dk1"/>
                </a:solidFill>
                <a:latin typeface="Arial" panose="020B0604020202020204" pitchFamily="34" charset="0"/>
                <a:cs typeface="Arial" panose="020B0604020202020204" pitchFamily="34" charset="0"/>
              </a:rPr>
              <a:t>, HIGH);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a:t>
            </a:r>
          </a:p>
          <a:p>
            <a:pPr marL="0" lvl="0" indent="0" algn="l" defTabSz="1028836" rtl="0" eaLnBrk="0" latinLnBrk="0" hangingPunct="0">
              <a:lnSpc>
                <a:spcPct val="100000"/>
              </a:lnSpc>
              <a:spcBef>
                <a:spcPct val="0"/>
              </a:spcBef>
              <a:spcAft>
                <a:spcPct val="0"/>
              </a:spcAft>
              <a:buNone/>
              <a:defRPr/>
            </a:pPr>
            <a:endParaRPr kumimoji="0" lang="en-US" altLang="en-US" sz="1100" b="1" i="0" baseline="0" dirty="0">
              <a:solidFill>
                <a:schemeClr val="dk1"/>
              </a:solidFill>
              <a:latin typeface="JetBrains Mono"/>
            </a:endParaRPr>
          </a:p>
        </p:txBody>
      </p:sp>
      <p:sp>
        <p:nvSpPr>
          <p:cNvPr id="98840" name="TextBox 98839"/>
          <p:cNvSpPr txBox="1"/>
          <p:nvPr/>
        </p:nvSpPr>
        <p:spPr>
          <a:xfrm>
            <a:off x="7032351" y="2813193"/>
            <a:ext cx="5772704" cy="243840"/>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b="1" i="0" u="none" strike="noStrike" kern="1200" cap="none" spc="0" normalizeH="0" baseline="0">
              <a:solidFill>
                <a:schemeClr val="accent1"/>
              </a:solidFill>
              <a:latin typeface="Arial"/>
              <a:ea typeface="맑은 고딕"/>
            </a:endParaRPr>
          </a:p>
        </p:txBody>
      </p:sp>
      <p:grpSp>
        <p:nvGrpSpPr>
          <p:cNvPr id="98073" name="Group 2"/>
          <p:cNvGrpSpPr/>
          <p:nvPr/>
        </p:nvGrpSpPr>
        <p:grpSpPr>
          <a:xfrm>
            <a:off x="5139173" y="1430905"/>
            <a:ext cx="738309" cy="4064825"/>
            <a:chOff x="5509189" y="1234851"/>
            <a:chExt cx="522228" cy="3910910"/>
          </a:xfrm>
        </p:grpSpPr>
        <p:pic>
          <p:nvPicPr>
            <p:cNvPr id="98842" name="그림 98841"/>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43" name="직선 연결선 98842"/>
            <p:cNvCxnSpPr/>
            <p:nvPr/>
          </p:nvCxnSpPr>
          <p:spPr>
            <a:xfrm flipH="1">
              <a:off x="5509189" y="5145761"/>
              <a:ext cx="219027" cy="0"/>
            </a:xfrm>
            <a:prstGeom prst="line">
              <a:avLst/>
            </a:prstGeom>
            <a:ln w="19089" cap="flat" cmpd="sng" algn="ctr">
              <a:solidFill>
                <a:srgbClr val="FF9966"/>
              </a:solidFill>
              <a:prstDash val="sysDot"/>
              <a:miter/>
              <a:headEnd w="med" len="med"/>
              <a:tailEnd w="med" len="med"/>
            </a:ln>
          </p:spPr>
        </p:cxnSp>
      </p:grpSp>
      <p:sp>
        <p:nvSpPr>
          <p:cNvPr id="98844" name="TextBox 98843"/>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Wingdings"/>
              </a:rPr>
              <a:t>92</a:t>
            </a:r>
            <a:endParaRPr kumimoji="1" lang="en-US" altLang="en-US" sz="1200" b="0" i="0">
              <a:solidFill>
                <a:srgbClr val="8C8C8C">
                  <a:alpha val="100000"/>
                </a:srgbClr>
              </a:solidFill>
              <a:latin typeface="Wingdings"/>
            </a:endParaRPr>
          </a:p>
        </p:txBody>
      </p:sp>
      <p:sp>
        <p:nvSpPr>
          <p:cNvPr id="98845" name="TextBox 98844"/>
          <p:cNvSpPr txBox="1"/>
          <p:nvPr/>
        </p:nvSpPr>
        <p:spPr>
          <a:xfrm>
            <a:off x="1023090" y="1791040"/>
            <a:ext cx="3755948" cy="3568065"/>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accent1"/>
                </a:solidFill>
                <a:latin typeface="Arial"/>
                <a:ea typeface="맑은 고딕"/>
              </a:rPr>
              <a:t>if </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stateA</a:t>
            </a:r>
            <a:r>
              <a:rPr kumimoji="0" lang="en-US" altLang="en-US" sz="1200" i="0" u="none" strike="noStrike" kern="1200" cap="none" spc="0" normalizeH="0" baseline="0" dirty="0">
                <a:solidFill>
                  <a:schemeClr val="dk1"/>
                </a:solidFill>
                <a:latin typeface="Arial"/>
                <a:ea typeface="맑은 고딕"/>
              </a:rPr>
              <a:t> &gt;= VCC) {  </a:t>
            </a:r>
            <a:r>
              <a:rPr kumimoji="0" lang="en-US" altLang="en-US" sz="1200" i="0" u="none" strike="noStrike" kern="1200" cap="none" spc="0" normalizeH="0" baseline="0" dirty="0">
                <a:solidFill>
                  <a:srgbClr val="FF0000"/>
                </a:solidFill>
                <a:latin typeface="Arial"/>
                <a:ea typeface="맑은 고딕"/>
              </a:rPr>
              <a:t>// </a:t>
            </a:r>
            <a:r>
              <a:rPr kumimoji="0" lang="en-US" altLang="en-US" sz="1200" i="0" u="none" strike="noStrike" kern="1200" cap="none" spc="0" normalizeH="0" baseline="0" dirty="0" err="1">
                <a:solidFill>
                  <a:srgbClr val="FF0000"/>
                </a:solidFill>
                <a:latin typeface="Arial"/>
                <a:ea typeface="맑은 고딕"/>
              </a:rPr>
              <a:t>rowA</a:t>
            </a:r>
            <a:r>
              <a:rPr kumimoji="0" lang="en-US" altLang="en-US" sz="1200" i="0" u="none" strike="noStrike" kern="1200" cap="none" spc="0" normalizeH="0" baseline="0" dirty="0">
                <a:solidFill>
                  <a:srgbClr val="FF0000"/>
                </a:solidFill>
                <a:latin typeface="Arial"/>
                <a:ea typeface="맑은 고딕"/>
              </a:rPr>
              <a:t> is going out</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relayA</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relayD</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relayB</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relayC</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Serial.println</a:t>
            </a:r>
            <a:r>
              <a:rPr kumimoji="0" lang="en-US" altLang="en-US" sz="1200" i="0" u="none" strike="noStrike" kern="1200" cap="none" spc="0" normalizeH="0" baseline="0" dirty="0">
                <a:solidFill>
                  <a:schemeClr val="dk1"/>
                </a:solidFill>
                <a:latin typeface="Arial"/>
                <a:ea typeface="맑은 고딕"/>
              </a:rPr>
              <a:t>("A is detected");</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 </a:t>
            </a:r>
            <a:r>
              <a:rPr kumimoji="0" lang="en-US" altLang="en-US" sz="1200" i="0" u="none" strike="noStrike" kern="1200" cap="none" spc="0" normalizeH="0" baseline="0" dirty="0">
                <a:solidFill>
                  <a:schemeClr val="accent1"/>
                </a:solidFill>
                <a:latin typeface="Arial"/>
                <a:ea typeface="맑은 고딕"/>
              </a:rPr>
              <a:t>else if </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stateB</a:t>
            </a:r>
            <a:r>
              <a:rPr kumimoji="0" lang="en-US" altLang="en-US" sz="1200" i="0" u="none" strike="noStrike" kern="1200" cap="none" spc="0" normalizeH="0" baseline="0" dirty="0">
                <a:solidFill>
                  <a:schemeClr val="dk1"/>
                </a:solidFill>
                <a:latin typeface="Arial"/>
                <a:ea typeface="맑은 고딕"/>
              </a:rPr>
              <a:t> &gt;= VCC) {  </a:t>
            </a:r>
            <a:r>
              <a:rPr kumimoji="0" lang="en-US" altLang="en-US" sz="1200" i="0" u="none" strike="noStrike" kern="1200" cap="none" spc="0" normalizeH="0" baseline="0" dirty="0">
                <a:solidFill>
                  <a:srgbClr val="FF0000"/>
                </a:solidFill>
                <a:latin typeface="Arial"/>
                <a:ea typeface="맑은 고딕"/>
              </a:rPr>
              <a:t>// </a:t>
            </a:r>
            <a:r>
              <a:rPr kumimoji="0" lang="en-US" altLang="en-US" sz="1200" i="0" u="none" strike="noStrike" kern="1200" cap="none" spc="0" normalizeH="0" baseline="0" dirty="0" err="1">
                <a:solidFill>
                  <a:srgbClr val="FF0000"/>
                </a:solidFill>
                <a:latin typeface="Arial"/>
                <a:ea typeface="맑은 고딕"/>
              </a:rPr>
              <a:t>rowB</a:t>
            </a:r>
            <a:r>
              <a:rPr kumimoji="0" lang="en-US" altLang="en-US" sz="1200" i="0" u="none" strike="noStrike" kern="1200" cap="none" spc="0" normalizeH="0" baseline="0" dirty="0">
                <a:solidFill>
                  <a:srgbClr val="FF0000"/>
                </a:solidFill>
                <a:latin typeface="Arial"/>
                <a:ea typeface="맑은 고딕"/>
              </a:rPr>
              <a:t> is going out</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relayB</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relayD</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relayA</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relayC</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Serial.println</a:t>
            </a:r>
            <a:r>
              <a:rPr kumimoji="0" lang="en-US" altLang="en-US" sz="1200" i="0" u="none" strike="noStrike" kern="1200" cap="none" spc="0" normalizeH="0" baseline="0" dirty="0">
                <a:solidFill>
                  <a:schemeClr val="dk1"/>
                </a:solidFill>
                <a:latin typeface="Arial"/>
                <a:ea typeface="맑은 고딕"/>
              </a:rPr>
              <a:t>("B is detected");</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 </a:t>
            </a:r>
            <a:r>
              <a:rPr kumimoji="0" lang="en-US" altLang="en-US" sz="1200" i="0" u="none" strike="noStrike" kern="1200" cap="none" spc="0" normalizeH="0" baseline="0" dirty="0">
                <a:solidFill>
                  <a:schemeClr val="accent1"/>
                </a:solidFill>
                <a:latin typeface="Arial"/>
                <a:ea typeface="맑은 고딕"/>
              </a:rPr>
              <a:t>else if</a:t>
            </a: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stateC</a:t>
            </a:r>
            <a:r>
              <a:rPr kumimoji="0" lang="en-US" altLang="en-US" sz="1200" i="0" u="none" strike="noStrike" kern="1200" cap="none" spc="0" normalizeH="0" baseline="0" dirty="0">
                <a:solidFill>
                  <a:schemeClr val="dk1"/>
                </a:solidFill>
                <a:latin typeface="Arial"/>
                <a:ea typeface="맑은 고딕"/>
              </a:rPr>
              <a:t> &gt;= VCC) {  </a:t>
            </a:r>
            <a:r>
              <a:rPr kumimoji="0" lang="en-US" altLang="en-US" sz="1200" i="0" u="none" strike="noStrike" kern="1200" cap="none" spc="0" normalizeH="0" baseline="0" dirty="0">
                <a:solidFill>
                  <a:srgbClr val="FF0000"/>
                </a:solidFill>
                <a:latin typeface="Arial"/>
                <a:ea typeface="맑은 고딕"/>
              </a:rPr>
              <a:t>// </a:t>
            </a:r>
            <a:r>
              <a:rPr kumimoji="0" lang="en-US" altLang="en-US" sz="1200" i="0" u="none" strike="noStrike" kern="1200" cap="none" spc="0" normalizeH="0" baseline="0" dirty="0" err="1">
                <a:solidFill>
                  <a:srgbClr val="FF0000"/>
                </a:solidFill>
                <a:latin typeface="Arial"/>
                <a:ea typeface="맑은 고딕"/>
              </a:rPr>
              <a:t>rowC</a:t>
            </a:r>
            <a:r>
              <a:rPr kumimoji="0" lang="en-US" altLang="en-US" sz="1200" i="0" u="none" strike="noStrike" kern="1200" cap="none" spc="0" normalizeH="0" baseline="0" dirty="0">
                <a:solidFill>
                  <a:srgbClr val="FF0000"/>
                </a:solidFill>
                <a:latin typeface="Arial"/>
                <a:ea typeface="맑은 고딕"/>
              </a:rPr>
              <a:t> is going out</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relayC</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relayD</a:t>
            </a:r>
            <a:r>
              <a:rPr kumimoji="0" lang="en-US" altLang="en-US" sz="1200" i="0" u="none" strike="noStrike" kern="1200" cap="none" spc="0" normalizeH="0" baseline="0" dirty="0">
                <a:solidFill>
                  <a:schemeClr val="dk1"/>
                </a:solidFill>
                <a:latin typeface="Arial"/>
                <a:ea typeface="맑은 고딕"/>
              </a:rPr>
              <a:t>, LOW);</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relayA</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digitalWrite</a:t>
            </a:r>
            <a:r>
              <a:rPr kumimoji="0" lang="en-US" altLang="en-US" sz="1200" i="0" u="none" strike="noStrike" kern="1200" cap="none" spc="0" normalizeH="0" baseline="0" dirty="0">
                <a:solidFill>
                  <a:schemeClr val="dk1"/>
                </a:solidFill>
                <a:latin typeface="Arial"/>
                <a:ea typeface="맑은 고딕"/>
              </a:rPr>
              <a:t>(</a:t>
            </a:r>
            <a:r>
              <a:rPr kumimoji="0" lang="en-US" altLang="en-US" sz="1200" i="0" u="none" strike="noStrike" kern="1200" cap="none" spc="0" normalizeH="0" baseline="0" dirty="0" err="1">
                <a:solidFill>
                  <a:schemeClr val="dk1"/>
                </a:solidFill>
                <a:latin typeface="Arial"/>
                <a:ea typeface="맑은 고딕"/>
              </a:rPr>
              <a:t>relayB</a:t>
            </a:r>
            <a:r>
              <a:rPr kumimoji="0" lang="en-US" altLang="en-US" sz="1200" i="0" u="none" strike="noStrike" kern="1200" cap="none" spc="0" normalizeH="0" baseline="0" dirty="0">
                <a:solidFill>
                  <a:schemeClr val="dk1"/>
                </a:solidFill>
                <a:latin typeface="Arial"/>
                <a:ea typeface="맑은 고딕"/>
              </a:rPr>
              <a:t>, HIGH);</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r>
              <a:rPr kumimoji="0" lang="en-US" altLang="en-US" sz="1200" i="0" u="none" strike="noStrike" kern="1200" cap="none" spc="0" normalizeH="0" baseline="0" dirty="0" err="1">
                <a:solidFill>
                  <a:schemeClr val="dk1"/>
                </a:solidFill>
                <a:latin typeface="Arial"/>
                <a:ea typeface="맑은 고딕"/>
              </a:rPr>
              <a:t>Serial.println</a:t>
            </a:r>
            <a:r>
              <a:rPr kumimoji="0" lang="en-US" altLang="en-US" sz="1200" i="0" u="none" strike="noStrike" kern="1200" cap="none" spc="0" normalizeH="0" baseline="0" dirty="0">
                <a:solidFill>
                  <a:schemeClr val="dk1"/>
                </a:solidFill>
                <a:latin typeface="Arial"/>
                <a:ea typeface="맑은 고딕"/>
              </a:rPr>
              <a:t>("C is detected");</a:t>
            </a:r>
          </a:p>
          <a:p>
            <a:pPr marL="0" lvl="0" indent="0" algn="l" defTabSz="1028836" rtl="0" eaLnBrk="0" latinLnBrk="0" hangingPunct="0">
              <a:lnSpc>
                <a:spcPct val="100000"/>
              </a:lnSpc>
              <a:spcBef>
                <a:spcPct val="0"/>
              </a:spcBef>
              <a:spcAft>
                <a:spcPct val="0"/>
              </a:spcAft>
              <a:buNone/>
              <a:defRPr/>
            </a:pPr>
            <a:r>
              <a:rPr kumimoji="0" lang="en-US" altLang="en-US" sz="1200" i="0" u="none" strike="noStrike" kern="1200" cap="none" spc="0" normalizeH="0" baseline="0" dirty="0">
                <a:solidFill>
                  <a:schemeClr val="dk1"/>
                </a:solidFill>
                <a:latin typeface="Arial"/>
                <a:ea typeface="맑은 고딕"/>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39" name="TextBox 98838"/>
          <p:cNvSpPr txBox="1"/>
          <p:nvPr/>
        </p:nvSpPr>
        <p:spPr>
          <a:xfrm>
            <a:off x="104295" y="1056922"/>
            <a:ext cx="11645377" cy="5382204"/>
          </a:xfrm>
          <a:prstGeom prst="rect">
            <a:avLst/>
          </a:prstGeom>
          <a:no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98820" name="TextBox 98819"/>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JetBrains Mono"/>
              </a:rPr>
              <a:t>한이음 ▶ 프로그램 설계서</a:t>
            </a:r>
            <a:endParaRPr kumimoji="1" lang="ko-KR" altLang="en-US" sz="1200" b="0" i="0">
              <a:solidFill>
                <a:srgbClr val="8C8C8C">
                  <a:alpha val="100000"/>
                </a:srgbClr>
              </a:solidFill>
              <a:latin typeface="JetBrains Mono"/>
            </a:endParaRPr>
          </a:p>
        </p:txBody>
      </p:sp>
      <p:sp>
        <p:nvSpPr>
          <p:cNvPr id="98821" name="TextBox 98820"/>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유즈케이스</a:t>
            </a:r>
            <a:endParaRPr kumimoji="0" lang="ko-KR" altLang="en-US" sz="1700" b="1" i="0">
              <a:solidFill>
                <a:srgbClr val="FFFFFF">
                  <a:alpha val="100000"/>
                </a:srgbClr>
              </a:solidFill>
              <a:latin typeface="JetBrains Mono"/>
            </a:endParaRPr>
          </a:p>
        </p:txBody>
      </p:sp>
      <p:grpSp>
        <p:nvGrpSpPr>
          <p:cNvPr id="98054" name="Group 1"/>
          <p:cNvGrpSpPr/>
          <p:nvPr/>
        </p:nvGrpSpPr>
        <p:grpSpPr>
          <a:xfrm>
            <a:off x="-576566" y="-506413"/>
            <a:ext cx="12765858" cy="1499816"/>
            <a:chOff x="-579274" y="-507827"/>
            <a:chExt cx="12765858" cy="1499816"/>
          </a:xfrm>
        </p:grpSpPr>
        <p:grpSp>
          <p:nvGrpSpPr>
            <p:cNvPr id="98055" name="Group 1"/>
            <p:cNvGrpSpPr/>
            <p:nvPr/>
          </p:nvGrpSpPr>
          <p:grpSpPr>
            <a:xfrm>
              <a:off x="3181" y="-4688"/>
              <a:ext cx="12183402" cy="996677"/>
              <a:chOff x="3181" y="-4688"/>
              <a:chExt cx="12183402" cy="996677"/>
            </a:xfrm>
          </p:grpSpPr>
          <p:cxnSp>
            <p:nvCxnSpPr>
              <p:cNvPr id="98824" name="직선 연결선 98823"/>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98057" name="Group 1"/>
              <p:cNvGrpSpPr/>
              <p:nvPr/>
            </p:nvGrpSpPr>
            <p:grpSpPr>
              <a:xfrm>
                <a:off x="3181" y="-4688"/>
                <a:ext cx="4180676" cy="996677"/>
                <a:chOff x="3181" y="-4688"/>
                <a:chExt cx="4180676" cy="996677"/>
              </a:xfrm>
            </p:grpSpPr>
            <p:sp>
              <p:nvSpPr>
                <p:cNvPr id="98826" name="TextBox 98825"/>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98827" name="직선 연결선 98826"/>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98828" name="TextBox 98827"/>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98829" name="그림 98828"/>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98830" name="그림 98829"/>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98831" name="자유형: 도형 98830"/>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98832" name="TextBox 98831"/>
          <p:cNvSpPr txBox="1"/>
          <p:nvPr/>
        </p:nvSpPr>
        <p:spPr>
          <a:xfrm>
            <a:off x="442382" y="517278"/>
            <a:ext cx="3233118" cy="142837"/>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JetBrains Mono"/>
              </a:rPr>
              <a:t>| 핵심 소스코드</a:t>
            </a:r>
            <a:endParaRPr kumimoji="0" lang="ko-KR" altLang="en-US" sz="1700" b="1" i="0">
              <a:solidFill>
                <a:srgbClr val="FFFFFF">
                  <a:alpha val="100000"/>
                </a:srgbClr>
              </a:solidFill>
              <a:latin typeface="JetBrains Mono"/>
            </a:endParaRPr>
          </a:p>
        </p:txBody>
      </p:sp>
      <p:sp>
        <p:nvSpPr>
          <p:cNvPr id="98837" name="TextBox 98836"/>
          <p:cNvSpPr txBox="1"/>
          <p:nvPr/>
        </p:nvSpPr>
        <p:spPr>
          <a:xfrm>
            <a:off x="2708" y="44280"/>
            <a:ext cx="184142" cy="369791"/>
          </a:xfrm>
          <a:prstGeom prst="rect">
            <a:avLst/>
          </a:prstGeom>
          <a:solidFill>
            <a:srgbClr val="FFFFFF"/>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98838" name="TextBox 98837"/>
          <p:cNvSpPr txBox="1"/>
          <p:nvPr/>
        </p:nvSpPr>
        <p:spPr>
          <a:xfrm>
            <a:off x="267480" y="1553538"/>
            <a:ext cx="3529323" cy="4401205"/>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accent2"/>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2"/>
                </a:solidFill>
                <a:latin typeface="Arial" panose="020B0604020202020204" pitchFamily="34" charset="0"/>
                <a:cs typeface="Arial" panose="020B0604020202020204" pitchFamily="34" charset="0"/>
              </a:rPr>
              <a:t>#include</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a:solidFill>
                  <a:schemeClr val="accent1"/>
                </a:solidFill>
                <a:latin typeface="Arial" panose="020B0604020202020204" pitchFamily="34" charset="0"/>
                <a:cs typeface="Arial" panose="020B0604020202020204" pitchFamily="34" charset="0"/>
              </a:rPr>
              <a:t>&lt;</a:t>
            </a:r>
            <a:r>
              <a:rPr kumimoji="0" lang="en-US" altLang="en-US" sz="1000" i="0" baseline="0" dirty="0" err="1">
                <a:solidFill>
                  <a:schemeClr val="accent1"/>
                </a:solidFill>
                <a:latin typeface="Arial" panose="020B0604020202020204" pitchFamily="34" charset="0"/>
                <a:cs typeface="Arial" panose="020B0604020202020204" pitchFamily="34" charset="0"/>
              </a:rPr>
              <a:t>Stepper.h</a:t>
            </a:r>
            <a:r>
              <a:rPr kumimoji="0" lang="en-US" altLang="en-US" sz="1000" i="0" baseline="0" dirty="0">
                <a:solidFill>
                  <a:schemeClr val="accent1"/>
                </a:solidFill>
                <a:latin typeface="Arial" panose="020B0604020202020204" pitchFamily="34" charset="0"/>
                <a:cs typeface="Arial" panose="020B0604020202020204" pitchFamily="34" charset="0"/>
              </a:rPr>
              <a:t>&gt;</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2"/>
                </a:solidFill>
                <a:latin typeface="Arial" panose="020B0604020202020204" pitchFamily="34" charset="0"/>
                <a:cs typeface="Arial" panose="020B0604020202020204" pitchFamily="34" charset="0"/>
              </a:rPr>
              <a:t>#include</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a:solidFill>
                  <a:schemeClr val="accent1"/>
                </a:solidFill>
                <a:latin typeface="Arial" panose="020B0604020202020204" pitchFamily="34" charset="0"/>
                <a:cs typeface="Arial" panose="020B0604020202020204" pitchFamily="34" charset="0"/>
              </a:rPr>
              <a:t>&lt;</a:t>
            </a:r>
            <a:r>
              <a:rPr kumimoji="0" lang="en-US" altLang="en-US" sz="1000" i="0" baseline="0" dirty="0" err="1">
                <a:solidFill>
                  <a:schemeClr val="accent1"/>
                </a:solidFill>
                <a:latin typeface="Arial" panose="020B0604020202020204" pitchFamily="34" charset="0"/>
                <a:cs typeface="Arial" panose="020B0604020202020204" pitchFamily="34" charset="0"/>
              </a:rPr>
              <a:t>Servo.h</a:t>
            </a:r>
            <a:r>
              <a:rPr kumimoji="0" lang="en-US" altLang="en-US" sz="1000" i="0" baseline="0" dirty="0">
                <a:solidFill>
                  <a:schemeClr val="accent1"/>
                </a:solidFill>
                <a:latin typeface="Arial" panose="020B0604020202020204" pitchFamily="34" charset="0"/>
                <a:cs typeface="Arial" panose="020B0604020202020204" pitchFamily="34" charset="0"/>
              </a:rPr>
              <a:t>&gt;</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2"/>
                </a:solidFill>
                <a:latin typeface="Arial" panose="020B0604020202020204" pitchFamily="34" charset="0"/>
                <a:cs typeface="Arial" panose="020B0604020202020204" pitchFamily="34" charset="0"/>
              </a:rPr>
              <a:t>#define</a:t>
            </a:r>
            <a:r>
              <a:rPr kumimoji="0" lang="en-US" altLang="en-US" sz="1000" i="0" baseline="0" dirty="0">
                <a:solidFill>
                  <a:schemeClr val="dk1"/>
                </a:solidFill>
                <a:latin typeface="Arial" panose="020B0604020202020204" pitchFamily="34" charset="0"/>
                <a:cs typeface="Arial" panose="020B0604020202020204" pitchFamily="34" charset="0"/>
              </a:rPr>
              <a:t> VCC 550</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1"/>
                </a:solidFill>
                <a:latin typeface="Arial" panose="020B0604020202020204" pitchFamily="34" charset="0"/>
                <a:cs typeface="Arial" panose="020B0604020202020204" pitchFamily="34" charset="0"/>
              </a:rPr>
              <a:t>Servo</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servo</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서보모터</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사용을</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위한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객체</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생성</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int motor = 38;</a:t>
            </a:r>
            <a:r>
              <a:rPr kumimoji="0" lang="en-US" altLang="en-US" sz="1000" i="0" baseline="0" dirty="0">
                <a:solidFill>
                  <a:srgbClr val="FF0000"/>
                </a:solidFill>
                <a:latin typeface="Arial" panose="020B0604020202020204" pitchFamily="34" charset="0"/>
                <a:cs typeface="Arial" panose="020B0604020202020204" pitchFamily="34" charset="0"/>
              </a:rPr>
              <a:t> // </a:t>
            </a:r>
            <a:r>
              <a:rPr kumimoji="0" lang="en-US" altLang="en-US" sz="1000" i="0" baseline="0" dirty="0" err="1">
                <a:solidFill>
                  <a:srgbClr val="FF0000"/>
                </a:solidFill>
                <a:latin typeface="Arial" panose="020B0604020202020204" pitchFamily="34" charset="0"/>
                <a:cs typeface="Arial" panose="020B0604020202020204" pitchFamily="34" charset="0"/>
              </a:rPr>
              <a:t>서보모터의</a:t>
            </a:r>
            <a:r>
              <a:rPr kumimoji="0" lang="en-US" altLang="en-US" sz="1000" i="0" baseline="0" dirty="0">
                <a:solidFill>
                  <a:srgbClr val="FF0000"/>
                </a:solidFill>
                <a:latin typeface="Arial" panose="020B0604020202020204" pitchFamily="34" charset="0"/>
                <a:cs typeface="Arial" panose="020B0604020202020204" pitchFamily="34" charset="0"/>
              </a:rPr>
              <a:t> 핀</a:t>
            </a:r>
            <a:r>
              <a:rPr kumimoji="0" lang="en-US" altLang="en-US" sz="10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int angle = 90; </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서보모터</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초기</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각도</a:t>
            </a:r>
            <a:r>
              <a:rPr kumimoji="0" lang="en-US" altLang="en-US" sz="1000" i="0" baseline="0" dirty="0">
                <a:solidFill>
                  <a:srgbClr val="FF0000"/>
                </a:solidFill>
                <a:latin typeface="Arial" panose="020B0604020202020204" pitchFamily="34" charset="0"/>
                <a:cs typeface="Arial" panose="020B0604020202020204" pitchFamily="34" charset="0"/>
              </a:rPr>
              <a:t> 값, </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ko-KR"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change this to fit the number of steps per revolution</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for your motor</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const int </a:t>
            </a:r>
            <a:r>
              <a:rPr kumimoji="0" lang="en-US" altLang="en-US" sz="1000" i="0" baseline="0" dirty="0" err="1">
                <a:solidFill>
                  <a:schemeClr val="dk1"/>
                </a:solidFill>
                <a:latin typeface="Arial" panose="020B0604020202020204" pitchFamily="34" charset="0"/>
                <a:cs typeface="Arial" panose="020B0604020202020204" pitchFamily="34" charset="0"/>
              </a:rPr>
              <a:t>stepsPerRevolution</a:t>
            </a:r>
            <a:r>
              <a:rPr kumimoji="0" lang="en-US" altLang="en-US" sz="1000" i="0" baseline="0" dirty="0">
                <a:solidFill>
                  <a:schemeClr val="dk1"/>
                </a:solidFill>
                <a:latin typeface="Arial" panose="020B0604020202020204" pitchFamily="34" charset="0"/>
                <a:cs typeface="Arial" panose="020B0604020202020204" pitchFamily="34" charset="0"/>
              </a:rPr>
              <a:t> = 2048;  </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infrared</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1"/>
                </a:solidFill>
                <a:latin typeface="Arial" panose="020B0604020202020204" pitchFamily="34" charset="0"/>
                <a:cs typeface="Arial" panose="020B0604020202020204" pitchFamily="34" charset="0"/>
              </a:rPr>
              <a:t>int </a:t>
            </a:r>
            <a:r>
              <a:rPr kumimoji="0" lang="en-US" altLang="en-US" sz="1000" i="0" baseline="0" dirty="0">
                <a:solidFill>
                  <a:schemeClr val="dk1"/>
                </a:solidFill>
                <a:latin typeface="Arial" panose="020B0604020202020204" pitchFamily="34" charset="0"/>
                <a:cs typeface="Arial" panose="020B0604020202020204" pitchFamily="34" charset="0"/>
              </a:rPr>
              <a:t>infrared = 40;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1"/>
                </a:solidFill>
                <a:latin typeface="Arial" panose="020B0604020202020204" pitchFamily="34" charset="0"/>
                <a:cs typeface="Arial" panose="020B0604020202020204" pitchFamily="34" charset="0"/>
              </a:rPr>
              <a:t>int</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ledgo</a:t>
            </a:r>
            <a:r>
              <a:rPr kumimoji="0" lang="en-US" altLang="en-US" sz="1000" i="0" baseline="0" dirty="0">
                <a:solidFill>
                  <a:schemeClr val="dk1"/>
                </a:solidFill>
                <a:latin typeface="Arial" panose="020B0604020202020204" pitchFamily="34" charset="0"/>
                <a:cs typeface="Arial" panose="020B0604020202020204" pitchFamily="34" charset="0"/>
              </a:rPr>
              <a:t> = 41;</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1"/>
                </a:solidFill>
                <a:latin typeface="Arial" panose="020B0604020202020204" pitchFamily="34" charset="0"/>
                <a:cs typeface="Arial" panose="020B0604020202020204" pitchFamily="34" charset="0"/>
              </a:rPr>
              <a:t>int</a:t>
            </a: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ledstop</a:t>
            </a:r>
            <a:r>
              <a:rPr kumimoji="0" lang="en-US" altLang="en-US" sz="1000" i="0" baseline="0" dirty="0">
                <a:solidFill>
                  <a:schemeClr val="dk1"/>
                </a:solidFill>
                <a:latin typeface="Arial" panose="020B0604020202020204" pitchFamily="34" charset="0"/>
                <a:cs typeface="Arial" panose="020B0604020202020204" pitchFamily="34" charset="0"/>
              </a:rPr>
              <a:t> = 42;</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rgbClr val="FF0000"/>
                </a:solidFill>
                <a:latin typeface="Arial" panose="020B0604020202020204" pitchFamily="34" charset="0"/>
                <a:cs typeface="Arial" panose="020B0604020202020204" pitchFamily="34" charset="0"/>
              </a:rPr>
              <a:t>// initialize the stepper library on pins 8 through 11</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Stepper </a:t>
            </a:r>
            <a:r>
              <a:rPr kumimoji="0" lang="en-US" altLang="en-US" sz="1000" i="0" baseline="0" dirty="0" err="1">
                <a:solidFill>
                  <a:schemeClr val="dk1"/>
                </a:solidFill>
                <a:latin typeface="Arial" panose="020B0604020202020204" pitchFamily="34" charset="0"/>
                <a:cs typeface="Arial" panose="020B0604020202020204" pitchFamily="34" charset="0"/>
              </a:rPr>
              <a:t>mySteppergaro</a:t>
            </a:r>
            <a:r>
              <a:rPr kumimoji="0" lang="en-US" altLang="en-US" sz="1000" i="0" baseline="0" dirty="0">
                <a:solidFill>
                  <a:schemeClr val="dk1"/>
                </a:solidFill>
                <a:latin typeface="Arial" panose="020B0604020202020204" pitchFamily="34" charset="0"/>
                <a:cs typeface="Arial" panose="020B0604020202020204" pitchFamily="34" charset="0"/>
              </a:rPr>
              <a:t>(</a:t>
            </a:r>
            <a:r>
              <a:rPr kumimoji="0" lang="en-US" altLang="en-US" sz="1000" i="0" baseline="0" dirty="0" err="1">
                <a:solidFill>
                  <a:schemeClr val="dk1"/>
                </a:solidFill>
                <a:latin typeface="Arial" panose="020B0604020202020204" pitchFamily="34" charset="0"/>
                <a:cs typeface="Arial" panose="020B0604020202020204" pitchFamily="34" charset="0"/>
              </a:rPr>
              <a:t>stepsPerRevolution</a:t>
            </a:r>
            <a:r>
              <a:rPr kumimoji="0" lang="en-US" altLang="en-US" sz="1000" i="0" baseline="0" dirty="0">
                <a:solidFill>
                  <a:schemeClr val="dk1"/>
                </a:solidFill>
                <a:latin typeface="Arial" panose="020B0604020202020204" pitchFamily="34" charset="0"/>
                <a:cs typeface="Arial" panose="020B0604020202020204" pitchFamily="34" charset="0"/>
              </a:rPr>
              <a:t>, 8, 9, 10, 11);</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Stepper </a:t>
            </a:r>
            <a:r>
              <a:rPr kumimoji="0" lang="en-US" altLang="en-US" sz="1000" i="0" baseline="0" dirty="0" err="1">
                <a:solidFill>
                  <a:schemeClr val="dk1"/>
                </a:solidFill>
                <a:latin typeface="Arial" panose="020B0604020202020204" pitchFamily="34" charset="0"/>
                <a:cs typeface="Arial" panose="020B0604020202020204" pitchFamily="34" charset="0"/>
              </a:rPr>
              <a:t>mySteppersero</a:t>
            </a:r>
            <a:r>
              <a:rPr kumimoji="0" lang="en-US" altLang="en-US" sz="1000" i="0" baseline="0" dirty="0">
                <a:solidFill>
                  <a:schemeClr val="dk1"/>
                </a:solidFill>
                <a:latin typeface="Arial" panose="020B0604020202020204" pitchFamily="34" charset="0"/>
                <a:cs typeface="Arial" panose="020B0604020202020204" pitchFamily="34" charset="0"/>
              </a:rPr>
              <a:t>(</a:t>
            </a:r>
            <a:r>
              <a:rPr kumimoji="0" lang="en-US" altLang="en-US" sz="1000" i="0" baseline="0" dirty="0" err="1">
                <a:solidFill>
                  <a:schemeClr val="dk1"/>
                </a:solidFill>
                <a:latin typeface="Arial" panose="020B0604020202020204" pitchFamily="34" charset="0"/>
                <a:cs typeface="Arial" panose="020B0604020202020204" pitchFamily="34" charset="0"/>
              </a:rPr>
              <a:t>stepsPerRevolution</a:t>
            </a:r>
            <a:r>
              <a:rPr kumimoji="0" lang="en-US" altLang="en-US" sz="1000" i="0" baseline="0" dirty="0">
                <a:solidFill>
                  <a:schemeClr val="dk1"/>
                </a:solidFill>
                <a:latin typeface="Arial" panose="020B0604020202020204" pitchFamily="34" charset="0"/>
                <a:cs typeface="Arial" panose="020B0604020202020204" pitchFamily="34" charset="0"/>
              </a:rPr>
              <a:t>, 2, 3, 4, 5);</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JetBrains Mono"/>
            </a:endParaRP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JetBrains Mono"/>
            </a:endParaRPr>
          </a:p>
        </p:txBody>
      </p:sp>
      <p:sp>
        <p:nvSpPr>
          <p:cNvPr id="98840" name="TextBox 98839"/>
          <p:cNvSpPr txBox="1"/>
          <p:nvPr/>
        </p:nvSpPr>
        <p:spPr>
          <a:xfrm>
            <a:off x="7032351" y="2813193"/>
            <a:ext cx="5772704" cy="243840"/>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endParaRPr kumimoji="0" lang="en-US" altLang="en-US" sz="1000" b="1" i="0" u="none" strike="noStrike" kern="1200" cap="none" spc="0" normalizeH="0" baseline="0">
              <a:solidFill>
                <a:schemeClr val="accent1"/>
              </a:solidFill>
              <a:latin typeface="Arial"/>
              <a:ea typeface="맑은 고딕"/>
            </a:endParaRPr>
          </a:p>
        </p:txBody>
      </p:sp>
      <p:grpSp>
        <p:nvGrpSpPr>
          <p:cNvPr id="98073" name="Group 2"/>
          <p:cNvGrpSpPr/>
          <p:nvPr/>
        </p:nvGrpSpPr>
        <p:grpSpPr>
          <a:xfrm>
            <a:off x="3459014" y="1234699"/>
            <a:ext cx="627958" cy="4915125"/>
            <a:chOff x="5509189" y="1234851"/>
            <a:chExt cx="522228" cy="3910910"/>
          </a:xfrm>
        </p:grpSpPr>
        <p:pic>
          <p:nvPicPr>
            <p:cNvPr id="98842" name="그림 98841"/>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43" name="직선 연결선 98842"/>
            <p:cNvCxnSpPr/>
            <p:nvPr/>
          </p:nvCxnSpPr>
          <p:spPr>
            <a:xfrm flipH="1">
              <a:off x="5509189" y="5145761"/>
              <a:ext cx="219027" cy="0"/>
            </a:xfrm>
            <a:prstGeom prst="line">
              <a:avLst/>
            </a:prstGeom>
            <a:ln w="19089" cap="flat" cmpd="sng" algn="ctr">
              <a:solidFill>
                <a:srgbClr val="FF9966"/>
              </a:solidFill>
              <a:prstDash val="sysDot"/>
              <a:miter/>
              <a:headEnd w="med" len="med"/>
              <a:tailEnd w="med" len="med"/>
            </a:ln>
          </p:spPr>
        </p:cxnSp>
      </p:grpSp>
      <p:sp>
        <p:nvSpPr>
          <p:cNvPr id="98844" name="TextBox 98843"/>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Wingdings"/>
              </a:rPr>
              <a:t>92</a:t>
            </a:r>
            <a:endParaRPr kumimoji="1" lang="en-US" altLang="en-US" sz="1200" b="0" i="0">
              <a:solidFill>
                <a:srgbClr val="8C8C8C">
                  <a:alpha val="100000"/>
                </a:srgbClr>
              </a:solidFill>
              <a:latin typeface="Wingdings"/>
            </a:endParaRPr>
          </a:p>
        </p:txBody>
      </p:sp>
      <p:sp>
        <p:nvSpPr>
          <p:cNvPr id="98845" name="TextBox 98844"/>
          <p:cNvSpPr txBox="1"/>
          <p:nvPr/>
        </p:nvSpPr>
        <p:spPr>
          <a:xfrm>
            <a:off x="6856120" y="1318320"/>
            <a:ext cx="5772704" cy="5130166"/>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pin = </a:t>
            </a:r>
            <a:r>
              <a:rPr kumimoji="0" lang="en-US" altLang="en-US" sz="1000" i="0" baseline="0" dirty="0" err="1">
                <a:solidFill>
                  <a:schemeClr val="dk1"/>
                </a:solidFill>
                <a:latin typeface="Arial" panose="020B0604020202020204" pitchFamily="34" charset="0"/>
                <a:cs typeface="Arial" panose="020B0604020202020204" pitchFamily="34" charset="0"/>
              </a:rPr>
              <a:t>analogRead</a:t>
            </a:r>
            <a:r>
              <a:rPr kumimoji="0" lang="en-US" altLang="en-US" sz="1000" i="0" baseline="0" dirty="0">
                <a:solidFill>
                  <a:schemeClr val="dk1"/>
                </a:solidFill>
                <a:latin typeface="Arial" panose="020B0604020202020204" pitchFamily="34" charset="0"/>
                <a:cs typeface="Arial" panose="020B0604020202020204" pitchFamily="34" charset="0"/>
              </a:rPr>
              <a:t>(A0);</a:t>
            </a:r>
            <a:r>
              <a:rPr kumimoji="0" lang="en-US" altLang="ko-KR" sz="1000" i="0" baseline="0" dirty="0">
                <a:solidFill>
                  <a:schemeClr val="dk1"/>
                </a:solidFill>
                <a:latin typeface="Arial" panose="020B0604020202020204" pitchFamily="34" charset="0"/>
                <a:cs typeface="Arial" panose="020B0604020202020204" pitchFamily="34" charset="0"/>
              </a:rPr>
              <a:t>  </a:t>
            </a:r>
            <a:r>
              <a:rPr kumimoji="0" lang="en-US" altLang="ko-KR" sz="1000" i="0" baseline="0" dirty="0">
                <a:solidFill>
                  <a:srgbClr val="FF0000"/>
                </a:solidFill>
                <a:latin typeface="Arial" panose="020B0604020202020204" pitchFamily="34" charset="0"/>
                <a:cs typeface="Arial" panose="020B0604020202020204" pitchFamily="34" charset="0"/>
              </a:rPr>
              <a:t>// A1</a:t>
            </a:r>
            <a:r>
              <a:rPr kumimoji="0" lang="ko-KR" altLang="en-US" sz="1000" i="0" baseline="0" dirty="0">
                <a:solidFill>
                  <a:srgbClr val="FF0000"/>
                </a:solidFill>
                <a:latin typeface="Arial" panose="020B0604020202020204" pitchFamily="34" charset="0"/>
                <a:cs typeface="Arial" panose="020B0604020202020204" pitchFamily="34" charset="0"/>
              </a:rPr>
              <a:t>이 </a:t>
            </a:r>
            <a:r>
              <a:rPr kumimoji="0" lang="ko-KR" altLang="en-US" sz="1000" i="0" baseline="0" dirty="0" err="1">
                <a:solidFill>
                  <a:srgbClr val="FF0000"/>
                </a:solidFill>
                <a:latin typeface="Arial" panose="020B0604020202020204" pitchFamily="34" charset="0"/>
                <a:cs typeface="Arial" panose="020B0604020202020204" pitchFamily="34" charset="0"/>
              </a:rPr>
              <a:t>감지되었을때</a:t>
            </a:r>
            <a:r>
              <a:rPr kumimoji="0" lang="en-US" altLang="ko-KR" sz="1000" i="0" baseline="0" dirty="0">
                <a:solidFill>
                  <a:srgbClr val="FF0000"/>
                </a:solidFill>
                <a:latin typeface="Arial" panose="020B0604020202020204" pitchFamily="34" charset="0"/>
                <a:cs typeface="Arial" panose="020B0604020202020204" pitchFamily="34" charset="0"/>
              </a:rPr>
              <a:t>,</a:t>
            </a:r>
            <a:r>
              <a:rPr kumimoji="0" lang="ko-KR" altLang="en-US" sz="1000" i="0" baseline="0" dirty="0">
                <a:solidFill>
                  <a:srgbClr val="FF0000"/>
                </a:solidFill>
                <a:latin typeface="Arial" panose="020B0604020202020204" pitchFamily="34" charset="0"/>
                <a:cs typeface="Arial" panose="020B0604020202020204" pitchFamily="34" charset="0"/>
              </a:rPr>
              <a:t> </a:t>
            </a:r>
            <a:r>
              <a:rPr kumimoji="0" lang="en-US" altLang="ko-KR" sz="1000" i="0" baseline="0" dirty="0">
                <a:solidFill>
                  <a:srgbClr val="FF0000"/>
                </a:solidFill>
                <a:latin typeface="Arial" panose="020B0604020202020204" pitchFamily="34" charset="0"/>
                <a:cs typeface="Arial" panose="020B0604020202020204" pitchFamily="34" charset="0"/>
              </a:rPr>
              <a:t> </a:t>
            </a:r>
            <a:endParaRPr kumimoji="0" lang="en-US" altLang="ko-KR"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accent1"/>
                </a:solidFill>
                <a:latin typeface="Arial" panose="020B0604020202020204" pitchFamily="34" charset="0"/>
                <a:cs typeface="Arial" panose="020B0604020202020204" pitchFamily="34" charset="0"/>
              </a:rPr>
              <a:t>if</a:t>
            </a:r>
            <a:r>
              <a:rPr kumimoji="0" lang="en-US" altLang="en-US" sz="1000" i="0" baseline="0" dirty="0">
                <a:solidFill>
                  <a:schemeClr val="dk1"/>
                </a:solidFill>
                <a:latin typeface="Arial" panose="020B0604020202020204" pitchFamily="34" charset="0"/>
                <a:cs typeface="Arial" panose="020B0604020202020204" pitchFamily="34" charset="0"/>
              </a:rPr>
              <a:t> (pin &gt;= VCC)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delay(1000);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a:solidFill>
                  <a:schemeClr val="accent1"/>
                </a:solidFill>
                <a:latin typeface="Arial" panose="020B0604020202020204" pitchFamily="34" charset="0"/>
                <a:cs typeface="Arial" panose="020B0604020202020204" pitchFamily="34" charset="0"/>
              </a:rPr>
              <a:t>if</a:t>
            </a:r>
            <a:r>
              <a:rPr kumimoji="0" lang="en-US" altLang="en-US" sz="1000" i="0" baseline="0" dirty="0">
                <a:solidFill>
                  <a:schemeClr val="dk1"/>
                </a:solidFill>
                <a:latin typeface="Arial" panose="020B0604020202020204" pitchFamily="34" charset="0"/>
                <a:cs typeface="Arial" panose="020B0604020202020204" pitchFamily="34" charset="0"/>
              </a:rPr>
              <a:t> (pin &gt;= VCC)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mySteppergaro.step</a:t>
            </a:r>
            <a:r>
              <a:rPr kumimoji="0" lang="en-US" altLang="en-US" sz="1000" i="0" baseline="0" dirty="0">
                <a:solidFill>
                  <a:schemeClr val="dk1"/>
                </a:solidFill>
                <a:latin typeface="Arial" panose="020B0604020202020204" pitchFamily="34" charset="0"/>
                <a:cs typeface="Arial" panose="020B0604020202020204" pitchFamily="34" charset="0"/>
              </a:rPr>
              <a:t>(map(405,0,720,0,4096));</a:t>
            </a:r>
            <a:r>
              <a:rPr kumimoji="0" lang="en-US" altLang="en-US" sz="1000" i="0" baseline="0" dirty="0">
                <a:solidFill>
                  <a:srgbClr val="FF0000"/>
                </a:solidFill>
                <a:latin typeface="Arial" panose="020B0604020202020204" pitchFamily="34" charset="0"/>
                <a:cs typeface="Arial" panose="020B0604020202020204" pitchFamily="34" charset="0"/>
              </a:rPr>
              <a:t> // </a:t>
            </a:r>
            <a:r>
              <a:rPr kumimoji="0" lang="en-US" altLang="en-US" sz="1000" i="0" baseline="0" dirty="0" err="1">
                <a:solidFill>
                  <a:srgbClr val="FF0000"/>
                </a:solidFill>
                <a:latin typeface="Arial" panose="020B0604020202020204" pitchFamily="34" charset="0"/>
                <a:cs typeface="Arial" panose="020B0604020202020204" pitchFamily="34" charset="0"/>
              </a:rPr>
              <a:t>좌측</a:t>
            </a:r>
            <a:r>
              <a:rPr kumimoji="0" lang="en-US" altLang="en-US" sz="1000" i="0" baseline="0" dirty="0">
                <a:solidFill>
                  <a:srgbClr val="FF0000"/>
                </a:solidFill>
                <a:latin typeface="Arial" panose="020B0604020202020204" pitchFamily="34" charset="0"/>
                <a:cs typeface="Arial" panose="020B0604020202020204" pitchFamily="34" charset="0"/>
              </a:rPr>
              <a:t> 끝 </a:t>
            </a:r>
            <a:r>
              <a:rPr kumimoji="0" lang="en-US" altLang="en-US" sz="1000" i="0" baseline="0" dirty="0" err="1">
                <a:solidFill>
                  <a:srgbClr val="FF0000"/>
                </a:solidFill>
                <a:latin typeface="Arial" panose="020B0604020202020204" pitchFamily="34" charset="0"/>
                <a:cs typeface="Arial" panose="020B0604020202020204" pitchFamily="34" charset="0"/>
              </a:rPr>
              <a:t>통로로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410</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delay(500);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mySteppersero.step</a:t>
            </a:r>
            <a:r>
              <a:rPr kumimoji="0" lang="en-US" altLang="en-US" sz="1000" i="0" baseline="0" dirty="0">
                <a:solidFill>
                  <a:schemeClr val="dk1"/>
                </a:solidFill>
                <a:latin typeface="Arial" panose="020B0604020202020204" pitchFamily="34" charset="0"/>
                <a:cs typeface="Arial" panose="020B0604020202020204" pitchFamily="34" charset="0"/>
              </a:rPr>
              <a:t>(map(190,0,720,0,4096));  </a:t>
            </a:r>
            <a:r>
              <a:rPr kumimoji="0" lang="en-US" altLang="en-US" sz="1000" i="0" baseline="0" dirty="0">
                <a:solidFill>
                  <a:srgbClr val="FF0000"/>
                </a:solidFill>
                <a:latin typeface="Arial" panose="020B0604020202020204" pitchFamily="34" charset="0"/>
                <a:cs typeface="Arial" panose="020B0604020202020204" pitchFamily="34" charset="0"/>
              </a:rPr>
              <a:t>// A </a:t>
            </a:r>
            <a:r>
              <a:rPr kumimoji="0" lang="en-US" altLang="en-US" sz="1000" i="0" baseline="0" dirty="0" err="1">
                <a:solidFill>
                  <a:srgbClr val="FF0000"/>
                </a:solidFill>
                <a:latin typeface="Arial" panose="020B0604020202020204" pitchFamily="34" charset="0"/>
                <a:cs typeface="Arial" panose="020B0604020202020204" pitchFamily="34" charset="0"/>
              </a:rPr>
              <a:t>칸으로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190</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delay(500);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mySteppergaro.step</a:t>
            </a:r>
            <a:r>
              <a:rPr kumimoji="0" lang="en-US" altLang="en-US" sz="1000" i="0" baseline="0" dirty="0">
                <a:solidFill>
                  <a:schemeClr val="dk1"/>
                </a:solidFill>
                <a:latin typeface="Arial" panose="020B0604020202020204" pitchFamily="34" charset="0"/>
                <a:cs typeface="Arial" panose="020B0604020202020204" pitchFamily="34" charset="0"/>
              </a:rPr>
              <a:t>(map(-405,0,720,0,4096)); </a:t>
            </a:r>
            <a:r>
              <a:rPr kumimoji="0" lang="en-US" altLang="en-US" sz="1000" i="0" baseline="0" dirty="0">
                <a:solidFill>
                  <a:srgbClr val="FF0000"/>
                </a:solidFill>
                <a:latin typeface="Arial" panose="020B0604020202020204" pitchFamily="34" charset="0"/>
                <a:cs typeface="Arial" panose="020B0604020202020204" pitchFamily="34" charset="0"/>
              </a:rPr>
              <a:t>// 1번으로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-410</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delay(5000);</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servo.write</a:t>
            </a:r>
            <a:r>
              <a:rPr kumimoji="0" lang="en-US" altLang="en-US" sz="1000" i="0" baseline="0" dirty="0">
                <a:solidFill>
                  <a:schemeClr val="dk1"/>
                </a:solidFill>
                <a:latin typeface="Arial" panose="020B0604020202020204" pitchFamily="34" charset="0"/>
                <a:cs typeface="Arial" panose="020B0604020202020204" pitchFamily="34" charset="0"/>
              </a:rPr>
              <a:t>(75);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Serial.println</a:t>
            </a:r>
            <a:r>
              <a:rPr kumimoji="0" lang="en-US" altLang="en-US" sz="1000" i="0" baseline="0" dirty="0">
                <a:solidFill>
                  <a:schemeClr val="dk1"/>
                </a:solidFill>
                <a:latin typeface="Arial" panose="020B0604020202020204" pitchFamily="34" charset="0"/>
                <a:cs typeface="Arial" panose="020B0604020202020204" pitchFamily="34" charset="0"/>
              </a:rPr>
              <a:t>(75);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delay(6000);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servo.write</a:t>
            </a:r>
            <a:r>
              <a:rPr kumimoji="0" lang="en-US" altLang="en-US" sz="1000" i="0" baseline="0" dirty="0">
                <a:solidFill>
                  <a:schemeClr val="dk1"/>
                </a:solidFill>
                <a:latin typeface="Arial" panose="020B0604020202020204" pitchFamily="34" charset="0"/>
                <a:cs typeface="Arial" panose="020B0604020202020204" pitchFamily="34" charset="0"/>
              </a:rPr>
              <a:t>(105);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Serial.println</a:t>
            </a:r>
            <a:r>
              <a:rPr kumimoji="0" lang="en-US" altLang="en-US" sz="1000" i="0" baseline="0" dirty="0">
                <a:solidFill>
                  <a:schemeClr val="dk1"/>
                </a:solidFill>
                <a:latin typeface="Arial" panose="020B0604020202020204" pitchFamily="34" charset="0"/>
                <a:cs typeface="Arial" panose="020B0604020202020204" pitchFamily="34" charset="0"/>
              </a:rPr>
              <a:t>(105);</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delay(7500);</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servo.write</a:t>
            </a:r>
            <a:r>
              <a:rPr kumimoji="0" lang="en-US" altLang="en-US" sz="1000" i="0" baseline="0" dirty="0">
                <a:solidFill>
                  <a:schemeClr val="dk1"/>
                </a:solidFill>
                <a:latin typeface="Arial" panose="020B0604020202020204" pitchFamily="34" charset="0"/>
                <a:cs typeface="Arial" panose="020B0604020202020204" pitchFamily="34" charset="0"/>
              </a:rPr>
              <a:t>(90);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Serial.println</a:t>
            </a:r>
            <a:r>
              <a:rPr kumimoji="0" lang="en-US" altLang="en-US" sz="1000" i="0" baseline="0" dirty="0">
                <a:solidFill>
                  <a:schemeClr val="dk1"/>
                </a:solidFill>
                <a:latin typeface="Arial" panose="020B0604020202020204" pitchFamily="34" charset="0"/>
                <a:cs typeface="Arial" panose="020B0604020202020204" pitchFamily="34" charset="0"/>
              </a:rPr>
              <a:t>(90);</a:t>
            </a:r>
          </a:p>
          <a:p>
            <a:pPr marL="0" lvl="0" indent="0" algn="l" defTabSz="1028836" rtl="0" eaLnBrk="0" latinLnBrk="0" hangingPunct="0">
              <a:lnSpc>
                <a:spcPct val="100000"/>
              </a:lnSpc>
              <a:spcBef>
                <a:spcPct val="0"/>
              </a:spcBef>
              <a:spcAft>
                <a:spcPct val="0"/>
              </a:spcAft>
              <a:buNone/>
              <a:defRPr/>
            </a:pP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servo.write</a:t>
            </a:r>
            <a:r>
              <a:rPr kumimoji="0" lang="en-US" altLang="en-US" sz="1000" i="0" baseline="0" dirty="0">
                <a:solidFill>
                  <a:schemeClr val="dk1"/>
                </a:solidFill>
                <a:latin typeface="Arial" panose="020B0604020202020204" pitchFamily="34" charset="0"/>
                <a:cs typeface="Arial" panose="020B0604020202020204" pitchFamily="34" charset="0"/>
              </a:rPr>
              <a:t>(90);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Serial.println</a:t>
            </a:r>
            <a:r>
              <a:rPr kumimoji="0" lang="en-US" altLang="en-US" sz="1000" i="0" baseline="0" dirty="0">
                <a:solidFill>
                  <a:schemeClr val="dk1"/>
                </a:solidFill>
                <a:latin typeface="Arial" panose="020B0604020202020204" pitchFamily="34" charset="0"/>
                <a:cs typeface="Arial" panose="020B0604020202020204" pitchFamily="34" charset="0"/>
              </a:rPr>
              <a:t>(90);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mySteppergaro.step</a:t>
            </a:r>
            <a:r>
              <a:rPr kumimoji="0" lang="en-US" altLang="en-US" sz="1000" i="0" baseline="0" dirty="0">
                <a:solidFill>
                  <a:schemeClr val="dk1"/>
                </a:solidFill>
                <a:latin typeface="Arial" panose="020B0604020202020204" pitchFamily="34" charset="0"/>
                <a:cs typeface="Arial" panose="020B0604020202020204" pitchFamily="34" charset="0"/>
              </a:rPr>
              <a:t>(map(405,0,720,0,4096)); </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다시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좌측</a:t>
            </a:r>
            <a:r>
              <a:rPr kumimoji="0" lang="en-US" altLang="en-US" sz="1000" i="0" baseline="0" dirty="0">
                <a:solidFill>
                  <a:srgbClr val="FF0000"/>
                </a:solidFill>
                <a:latin typeface="Arial" panose="020B0604020202020204" pitchFamily="34" charset="0"/>
                <a:cs typeface="Arial" panose="020B0604020202020204" pitchFamily="34" charset="0"/>
              </a:rPr>
              <a:t> 끝 </a:t>
            </a:r>
            <a:r>
              <a:rPr kumimoji="0" lang="en-US" altLang="en-US" sz="1000" i="0" baseline="0" dirty="0" err="1">
                <a:solidFill>
                  <a:srgbClr val="FF0000"/>
                </a:solidFill>
                <a:latin typeface="Arial" panose="020B0604020202020204" pitchFamily="34" charset="0"/>
                <a:cs typeface="Arial" panose="020B0604020202020204" pitchFamily="34" charset="0"/>
              </a:rPr>
              <a:t>통로로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delay(500);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mySteppersero.step</a:t>
            </a:r>
            <a:r>
              <a:rPr kumimoji="0" lang="en-US" altLang="en-US" sz="1000" i="0" baseline="0" dirty="0">
                <a:solidFill>
                  <a:schemeClr val="dk1"/>
                </a:solidFill>
                <a:latin typeface="Arial" panose="020B0604020202020204" pitchFamily="34" charset="0"/>
                <a:cs typeface="Arial" panose="020B0604020202020204" pitchFamily="34" charset="0"/>
              </a:rPr>
              <a:t>(map(-190,0,720,0,4096));  </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통로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칸으로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-190</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delay(500);</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mySteppergaro.step</a:t>
            </a:r>
            <a:r>
              <a:rPr kumimoji="0" lang="en-US" altLang="en-US" sz="1000" i="0" baseline="0" dirty="0">
                <a:solidFill>
                  <a:schemeClr val="dk1"/>
                </a:solidFill>
                <a:latin typeface="Arial" panose="020B0604020202020204" pitchFamily="34" charset="0"/>
                <a:cs typeface="Arial" panose="020B0604020202020204" pitchFamily="34" charset="0"/>
              </a:rPr>
              <a:t>(map(-405,0,720,0,4096)); </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처음</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위치로</a:t>
            </a:r>
            <a:r>
              <a:rPr kumimoji="0" lang="en-US" altLang="en-US" sz="1000" i="0" baseline="0" dirty="0">
                <a:solidFill>
                  <a:srgbClr val="FF0000"/>
                </a:solidFill>
                <a:latin typeface="Arial" panose="020B0604020202020204" pitchFamily="34" charset="0"/>
                <a:cs typeface="Arial" panose="020B0604020202020204" pitchFamily="34" charset="0"/>
              </a:rPr>
              <a:t> </a:t>
            </a:r>
            <a:r>
              <a:rPr kumimoji="0" lang="en-US" altLang="en-US" sz="1000" i="0" baseline="0" dirty="0" err="1">
                <a:solidFill>
                  <a:srgbClr val="FF0000"/>
                </a:solidFill>
                <a:latin typeface="Arial" panose="020B0604020202020204" pitchFamily="34" charset="0"/>
                <a:cs typeface="Arial" panose="020B0604020202020204" pitchFamily="34" charset="0"/>
              </a:rPr>
              <a:t>이동</a:t>
            </a:r>
            <a:r>
              <a:rPr kumimoji="0" lang="en-US" altLang="en-US" sz="1000" i="0" baseline="0" dirty="0">
                <a:solidFill>
                  <a:srgbClr val="FF0000"/>
                </a:solidFill>
                <a:latin typeface="Arial" panose="020B0604020202020204" pitchFamily="34" charset="0"/>
                <a:cs typeface="Arial" panose="020B0604020202020204" pitchFamily="34" charset="0"/>
              </a:rPr>
              <a:t> -410</a:t>
            </a:r>
            <a:endParaRPr kumimoji="0" lang="en-US" altLang="en-US" sz="10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r>
              <a:rPr kumimoji="0" lang="en-US" altLang="en-US" sz="1000" i="0" baseline="0" dirty="0" err="1">
                <a:solidFill>
                  <a:schemeClr val="dk1"/>
                </a:solidFill>
                <a:latin typeface="Arial" panose="020B0604020202020204" pitchFamily="34" charset="0"/>
                <a:cs typeface="Arial" panose="020B0604020202020204" pitchFamily="34" charset="0"/>
              </a:rPr>
              <a:t>Serial.println</a:t>
            </a:r>
            <a:r>
              <a:rPr kumimoji="0" lang="en-US" altLang="en-US" sz="1000" i="0" baseline="0" dirty="0">
                <a:solidFill>
                  <a:schemeClr val="dk1"/>
                </a:solidFill>
                <a:latin typeface="Arial" panose="020B0604020202020204" pitchFamily="34" charset="0"/>
                <a:cs typeface="Arial" panose="020B0604020202020204" pitchFamily="34" charset="0"/>
              </a:rPr>
              <a:t>("A1");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000" i="0" baseline="0" dirty="0">
                <a:solidFill>
                  <a:schemeClr val="dk1"/>
                </a:solidFill>
                <a:latin typeface="Arial" panose="020B0604020202020204" pitchFamily="34" charset="0"/>
                <a:cs typeface="Arial" panose="020B0604020202020204" pitchFamily="34" charset="0"/>
              </a:rPr>
              <a:t>        }</a:t>
            </a:r>
          </a:p>
        </p:txBody>
      </p:sp>
      <p:cxnSp>
        <p:nvCxnSpPr>
          <p:cNvPr id="98848" name="직선 연결선 98847"/>
          <p:cNvCxnSpPr/>
          <p:nvPr/>
        </p:nvCxnSpPr>
        <p:spPr>
          <a:xfrm flipH="1">
            <a:off x="6654177" y="6093999"/>
            <a:ext cx="219027" cy="0"/>
          </a:xfrm>
          <a:prstGeom prst="line">
            <a:avLst/>
          </a:prstGeom>
          <a:ln w="19089" cap="flat" cmpd="sng" algn="ctr">
            <a:solidFill>
              <a:srgbClr val="FF9966">
                <a:alpha val="100000"/>
              </a:srgbClr>
            </a:solidFill>
            <a:prstDash val="sysDot"/>
            <a:miter/>
            <a:headEnd w="med" len="med"/>
            <a:tailEnd w="med" len="med"/>
          </a:ln>
        </p:spPr>
      </p:cxnSp>
      <p:sp>
        <p:nvSpPr>
          <p:cNvPr id="98849" name="TextBox 98848"/>
          <p:cNvSpPr txBox="1"/>
          <p:nvPr/>
        </p:nvSpPr>
        <p:spPr>
          <a:xfrm>
            <a:off x="3857760" y="1807548"/>
            <a:ext cx="5402028" cy="4170372"/>
          </a:xfrm>
          <a:prstGeom prst="rect">
            <a:avLst/>
          </a:prstGeom>
          <a:noFill/>
          <a:ln w="9525" cap="flat" cmpd="sng" algn="ctr">
            <a:noFill/>
            <a:prstDash val="solid"/>
            <a:round/>
            <a:headEnd w="med" len="med"/>
            <a:tailEnd w="med" len="med"/>
          </a:ln>
        </p:spPr>
        <p:txBody>
          <a:bodyPr vert="horz" wrap="square" lIns="91440" tIns="45720" rIns="91440" bIns="45720" anchor="ctr">
            <a:spAutoFit/>
          </a:bodyPr>
          <a:lstStyle/>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accent1"/>
                </a:solidFill>
                <a:effectLst/>
                <a:latin typeface="Arial" panose="020B0604020202020204" pitchFamily="34" charset="0"/>
                <a:cs typeface="Arial" panose="020B0604020202020204" pitchFamily="34" charset="0"/>
              </a:rPr>
              <a:t>void</a:t>
            </a:r>
            <a:r>
              <a:rPr kumimoji="0" lang="en-US" altLang="en-US" sz="1100" i="0" baseline="0" dirty="0">
                <a:solidFill>
                  <a:schemeClr val="dk1"/>
                </a:solidFill>
                <a:latin typeface="Arial" panose="020B0604020202020204" pitchFamily="34" charset="0"/>
                <a:cs typeface="Arial" panose="020B0604020202020204" pitchFamily="34" charset="0"/>
              </a:rPr>
              <a:t> setup()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a:solidFill>
                  <a:srgbClr val="FF0000"/>
                </a:solidFill>
                <a:latin typeface="Arial" panose="020B0604020202020204" pitchFamily="34" charset="0"/>
                <a:cs typeface="Arial" panose="020B0604020202020204" pitchFamily="34" charset="0"/>
              </a:rPr>
              <a:t>// set the speed at 60 rpm:</a:t>
            </a:r>
            <a:endParaRPr kumimoji="0" lang="en-US" altLang="en-US" sz="11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servo.attach</a:t>
            </a:r>
            <a:r>
              <a:rPr kumimoji="0" lang="en-US" altLang="en-US" sz="1100" i="0" baseline="0" dirty="0">
                <a:solidFill>
                  <a:schemeClr val="dk1"/>
                </a:solidFill>
                <a:latin typeface="Arial" panose="020B0604020202020204" pitchFamily="34" charset="0"/>
                <a:cs typeface="Arial" panose="020B0604020202020204" pitchFamily="34" charset="0"/>
              </a:rPr>
              <a:t>(motor); </a:t>
            </a:r>
            <a:r>
              <a:rPr kumimoji="0" lang="en-US" altLang="en-US" sz="1100" i="0" baseline="0" dirty="0">
                <a:solidFill>
                  <a:srgbClr val="FF0000"/>
                </a:solidFill>
                <a:latin typeface="Arial" panose="020B0604020202020204" pitchFamily="34" charset="0"/>
                <a:cs typeface="Arial" panose="020B0604020202020204" pitchFamily="34" charset="0"/>
              </a:rPr>
              <a:t> // </a:t>
            </a:r>
            <a:r>
              <a:rPr kumimoji="0" lang="en-US" altLang="en-US" sz="1100" i="0" baseline="0" dirty="0" err="1">
                <a:solidFill>
                  <a:srgbClr val="FF0000"/>
                </a:solidFill>
                <a:latin typeface="Arial" panose="020B0604020202020204" pitchFamily="34" charset="0"/>
                <a:cs typeface="Arial" panose="020B0604020202020204" pitchFamily="34" charset="0"/>
              </a:rPr>
              <a:t>서보모터</a:t>
            </a:r>
            <a:r>
              <a:rPr kumimoji="0" lang="en-US" altLang="en-US" sz="1100" i="0" baseline="0" dirty="0">
                <a:solidFill>
                  <a:srgbClr val="FF0000"/>
                </a:solidFill>
                <a:latin typeface="Arial" panose="020B0604020202020204" pitchFamily="34" charset="0"/>
                <a:cs typeface="Arial" panose="020B0604020202020204" pitchFamily="34" charset="0"/>
              </a:rPr>
              <a:t> </a:t>
            </a:r>
            <a:r>
              <a:rPr kumimoji="0" lang="en-US" altLang="en-US" sz="1100" i="0" baseline="0" dirty="0" err="1">
                <a:solidFill>
                  <a:srgbClr val="FF0000"/>
                </a:solidFill>
                <a:latin typeface="Arial" panose="020B0604020202020204" pitchFamily="34" charset="0"/>
                <a:cs typeface="Arial" panose="020B0604020202020204" pitchFamily="34" charset="0"/>
              </a:rPr>
              <a:t>연결</a:t>
            </a:r>
            <a:endParaRPr kumimoji="0" lang="en-US" altLang="en-US" sz="11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mySteppergaro.setSpeed</a:t>
            </a:r>
            <a:r>
              <a:rPr kumimoji="0" lang="en-US" altLang="en-US" sz="1100" i="0" baseline="0" dirty="0">
                <a:solidFill>
                  <a:schemeClr val="dk1"/>
                </a:solidFill>
                <a:latin typeface="Arial" panose="020B0604020202020204" pitchFamily="34" charset="0"/>
                <a:cs typeface="Arial" panose="020B0604020202020204" pitchFamily="34" charset="0"/>
              </a:rPr>
              <a:t>(10);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mySteppersero.setSpeed</a:t>
            </a:r>
            <a:r>
              <a:rPr kumimoji="0" lang="en-US" altLang="en-US" sz="1100" i="0" baseline="0" dirty="0">
                <a:solidFill>
                  <a:schemeClr val="dk1"/>
                </a:solidFill>
                <a:latin typeface="Arial" panose="020B0604020202020204" pitchFamily="34" charset="0"/>
                <a:cs typeface="Arial" panose="020B0604020202020204" pitchFamily="34" charset="0"/>
              </a:rPr>
              <a:t>(10);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a:solidFill>
                  <a:srgbClr val="FF0000"/>
                </a:solidFill>
                <a:latin typeface="Arial" panose="020B0604020202020204" pitchFamily="34" charset="0"/>
                <a:cs typeface="Arial" panose="020B0604020202020204" pitchFamily="34" charset="0"/>
              </a:rPr>
              <a:t>// initialize the serial port:</a:t>
            </a:r>
            <a:endParaRPr kumimoji="0" lang="en-US" altLang="en-US" sz="11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pinMode</a:t>
            </a:r>
            <a:r>
              <a:rPr kumimoji="0" lang="en-US" altLang="en-US" sz="1100" i="0" baseline="0" dirty="0">
                <a:solidFill>
                  <a:schemeClr val="dk1"/>
                </a:solidFill>
                <a:latin typeface="Arial" panose="020B0604020202020204" pitchFamily="34" charset="0"/>
                <a:cs typeface="Arial" panose="020B0604020202020204" pitchFamily="34" charset="0"/>
              </a:rPr>
              <a:t>(infrared, INPUT);</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pinMode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ledgo</a:t>
            </a:r>
            <a:r>
              <a:rPr kumimoji="0" lang="en-US" altLang="en-US" sz="11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pinMode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ledstop</a:t>
            </a:r>
            <a:r>
              <a:rPr kumimoji="0" lang="en-US" altLang="en-US" sz="1100" i="0" baseline="0" dirty="0">
                <a:solidFill>
                  <a:schemeClr val="dk1"/>
                </a:solidFill>
                <a:latin typeface="Arial" panose="020B0604020202020204" pitchFamily="34" charset="0"/>
                <a:cs typeface="Arial" panose="020B0604020202020204" pitchFamily="34" charset="0"/>
              </a:rPr>
              <a:t>, OUTPUT);</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Serial.begin</a:t>
            </a:r>
            <a:r>
              <a:rPr kumimoji="0" lang="en-US" altLang="en-US" sz="1100" i="0" baseline="0" dirty="0">
                <a:solidFill>
                  <a:schemeClr val="dk1"/>
                </a:solidFill>
                <a:latin typeface="Arial" panose="020B0604020202020204" pitchFamily="34" charset="0"/>
                <a:cs typeface="Arial" panose="020B0604020202020204" pitchFamily="34" charset="0"/>
              </a:rPr>
              <a:t>(9600);</a:t>
            </a:r>
          </a:p>
          <a:p>
            <a:pPr marL="0" lvl="0" indent="0" algn="l" defTabSz="1028836" rtl="0" eaLnBrk="0" latinLnBrk="0" hangingPunct="0">
              <a:lnSpc>
                <a:spcPct val="100000"/>
              </a:lnSpc>
              <a:spcBef>
                <a:spcPct val="0"/>
              </a:spcBef>
              <a:spcAft>
                <a:spcPct val="0"/>
              </a:spcAft>
              <a:buNone/>
              <a:defRPr/>
            </a:pPr>
            <a:endParaRPr kumimoji="0" lang="en-US" altLang="en-US" sz="1100" i="0" baseline="0" dirty="0">
              <a:solidFill>
                <a:schemeClr val="dk1"/>
              </a:solidFill>
              <a:latin typeface="Arial" panose="020B0604020202020204" pitchFamily="34" charset="0"/>
              <a:cs typeface="Arial" panose="020B0604020202020204" pitchFamily="34" charset="0"/>
            </a:endParaRP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accent1"/>
                </a:solidFill>
                <a:latin typeface="Arial" panose="020B0604020202020204" pitchFamily="34" charset="0"/>
                <a:cs typeface="Arial" panose="020B0604020202020204" pitchFamily="34" charset="0"/>
              </a:rPr>
              <a:t>void</a:t>
            </a:r>
            <a:r>
              <a:rPr kumimoji="0" lang="en-US" altLang="en-US" sz="1100" i="0" baseline="0" dirty="0">
                <a:solidFill>
                  <a:schemeClr val="dk1"/>
                </a:solidFill>
                <a:latin typeface="Arial" panose="020B0604020202020204" pitchFamily="34" charset="0"/>
                <a:cs typeface="Arial" panose="020B0604020202020204" pitchFamily="34" charset="0"/>
              </a:rPr>
              <a:t> loop()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a:solidFill>
                  <a:schemeClr val="accent1"/>
                </a:solidFill>
                <a:latin typeface="Arial" panose="020B0604020202020204" pitchFamily="34" charset="0"/>
                <a:cs typeface="Arial" panose="020B0604020202020204" pitchFamily="34" charset="0"/>
              </a:rPr>
              <a:t>int</a:t>
            </a:r>
            <a:r>
              <a:rPr kumimoji="0" lang="en-US" altLang="en-US" sz="1100" i="0" baseline="0" dirty="0">
                <a:solidFill>
                  <a:schemeClr val="dk1"/>
                </a:solidFill>
                <a:latin typeface="Arial" panose="020B0604020202020204" pitchFamily="34" charset="0"/>
                <a:cs typeface="Arial" panose="020B0604020202020204" pitchFamily="34" charset="0"/>
              </a:rPr>
              <a:t> pin;</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a:solidFill>
                  <a:schemeClr val="accent1"/>
                </a:solidFill>
                <a:latin typeface="Arial" panose="020B0604020202020204" pitchFamily="34" charset="0"/>
                <a:cs typeface="Arial" panose="020B0604020202020204" pitchFamily="34" charset="0"/>
              </a:rPr>
              <a:t>  int</a:t>
            </a:r>
            <a:r>
              <a:rPr kumimoji="0" lang="en-US" altLang="en-US" sz="1100" i="0" baseline="0" dirty="0">
                <a:solidFill>
                  <a:schemeClr val="dk1"/>
                </a:solidFill>
                <a:latin typeface="Arial" panose="020B0604020202020204" pitchFamily="34" charset="0"/>
                <a:cs typeface="Arial" panose="020B0604020202020204" pitchFamily="34" charset="0"/>
              </a:rPr>
              <a:t> state = </a:t>
            </a:r>
            <a:r>
              <a:rPr kumimoji="0" lang="en-US" altLang="en-US" sz="1100" i="0" baseline="0" dirty="0" err="1">
                <a:solidFill>
                  <a:schemeClr val="dk1"/>
                </a:solidFill>
                <a:latin typeface="Arial" panose="020B0604020202020204" pitchFamily="34" charset="0"/>
                <a:cs typeface="Arial" panose="020B0604020202020204" pitchFamily="34" charset="0"/>
              </a:rPr>
              <a:t>digitalRead</a:t>
            </a:r>
            <a:r>
              <a:rPr kumimoji="0" lang="en-US" altLang="en-US" sz="1100" i="0" baseline="0" dirty="0">
                <a:solidFill>
                  <a:schemeClr val="dk1"/>
                </a:solidFill>
                <a:latin typeface="Arial" panose="020B0604020202020204" pitchFamily="34" charset="0"/>
                <a:cs typeface="Arial" panose="020B0604020202020204" pitchFamily="34" charset="0"/>
              </a:rPr>
              <a:t>(infrared);</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 object is detected == 0(LOW)</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a:solidFill>
                  <a:schemeClr val="accent1"/>
                </a:solidFill>
                <a:effectLst/>
                <a:latin typeface="Arial" panose="020B0604020202020204" pitchFamily="34" charset="0"/>
                <a:cs typeface="Arial" panose="020B0604020202020204" pitchFamily="34" charset="0"/>
              </a:rPr>
              <a:t>if</a:t>
            </a:r>
            <a:r>
              <a:rPr kumimoji="0" lang="en-US" altLang="en-US" sz="1100" i="0" baseline="0" dirty="0">
                <a:solidFill>
                  <a:schemeClr val="dk1"/>
                </a:solidFill>
                <a:latin typeface="Arial" panose="020B0604020202020204" pitchFamily="34" charset="0"/>
                <a:cs typeface="Arial" panose="020B0604020202020204" pitchFamily="34" charset="0"/>
              </a:rPr>
              <a:t> (state == 0) {</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ledgo</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ledstop</a:t>
            </a:r>
            <a:r>
              <a:rPr kumimoji="0" lang="en-US" altLang="en-US" sz="1100" i="0" baseline="0" dirty="0">
                <a:solidFill>
                  <a:schemeClr val="dk1"/>
                </a:solidFill>
                <a:latin typeface="Arial" panose="020B0604020202020204" pitchFamily="34" charset="0"/>
                <a:cs typeface="Arial" panose="020B0604020202020204" pitchFamily="34" charset="0"/>
              </a:rPr>
              <a:t>, LOW);</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delay(1000);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ledgo</a:t>
            </a:r>
            <a:r>
              <a:rPr kumimoji="0" lang="en-US" altLang="en-US" sz="1100" i="0" baseline="0" dirty="0">
                <a:solidFill>
                  <a:schemeClr val="dk1"/>
                </a:solidFill>
                <a:latin typeface="Arial" panose="020B0604020202020204" pitchFamily="34" charset="0"/>
                <a:cs typeface="Arial" panose="020B0604020202020204" pitchFamily="34" charset="0"/>
              </a:rPr>
              <a:t>, LOW);</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r>
              <a:rPr kumimoji="0" lang="en-US" altLang="en-US" sz="1100" i="0" baseline="0" dirty="0" err="1">
                <a:solidFill>
                  <a:schemeClr val="dk1"/>
                </a:solidFill>
                <a:latin typeface="Arial" panose="020B0604020202020204" pitchFamily="34" charset="0"/>
                <a:cs typeface="Arial" panose="020B0604020202020204" pitchFamily="34" charset="0"/>
              </a:rPr>
              <a:t>digitalWrite</a:t>
            </a:r>
            <a:r>
              <a:rPr kumimoji="0" lang="en-US" altLang="en-US" sz="1100" i="0" baseline="0" dirty="0">
                <a:solidFill>
                  <a:schemeClr val="dk1"/>
                </a:solidFill>
                <a:latin typeface="Arial" panose="020B0604020202020204" pitchFamily="34" charset="0"/>
                <a:cs typeface="Arial" panose="020B0604020202020204" pitchFamily="34" charset="0"/>
              </a:rPr>
              <a:t>(</a:t>
            </a:r>
            <a:r>
              <a:rPr kumimoji="0" lang="en-US" altLang="en-US" sz="1100" i="0" baseline="0" dirty="0" err="1">
                <a:solidFill>
                  <a:schemeClr val="dk1"/>
                </a:solidFill>
                <a:latin typeface="Arial" panose="020B0604020202020204" pitchFamily="34" charset="0"/>
                <a:cs typeface="Arial" panose="020B0604020202020204" pitchFamily="34" charset="0"/>
              </a:rPr>
              <a:t>ledstop</a:t>
            </a:r>
            <a:r>
              <a:rPr kumimoji="0" lang="en-US" altLang="en-US" sz="1100" i="0" baseline="0" dirty="0">
                <a:solidFill>
                  <a:schemeClr val="dk1"/>
                </a:solidFill>
                <a:latin typeface="Arial" panose="020B0604020202020204" pitchFamily="34" charset="0"/>
                <a:cs typeface="Arial" panose="020B0604020202020204" pitchFamily="34" charset="0"/>
              </a:rPr>
              <a:t>, HIGH);</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delay(10000);</a:t>
            </a:r>
          </a:p>
          <a:p>
            <a:pPr marL="0" lvl="0" indent="0" algn="l" defTabSz="1028836" rtl="0" eaLnBrk="0" latinLnBrk="0" hangingPunct="0">
              <a:lnSpc>
                <a:spcPct val="100000"/>
              </a:lnSpc>
              <a:spcBef>
                <a:spcPct val="0"/>
              </a:spcBef>
              <a:spcAft>
                <a:spcPct val="0"/>
              </a:spcAft>
              <a:buNone/>
              <a:defRPr/>
            </a:pPr>
            <a:r>
              <a:rPr kumimoji="0" lang="en-US" altLang="en-US" sz="1100" i="0" baseline="0" dirty="0">
                <a:solidFill>
                  <a:schemeClr val="dk1"/>
                </a:solidFill>
                <a:latin typeface="Arial" panose="020B0604020202020204" pitchFamily="34" charset="0"/>
                <a:cs typeface="Arial" panose="020B0604020202020204" pitchFamily="34" charset="0"/>
              </a:rPr>
              <a:t>        </a:t>
            </a:r>
          </a:p>
          <a:p>
            <a:pPr marL="0" lvl="0" indent="0" algn="l" defTabSz="1028836" rtl="0" eaLnBrk="0" latinLnBrk="0" hangingPunct="0">
              <a:lnSpc>
                <a:spcPct val="100000"/>
              </a:lnSpc>
              <a:spcBef>
                <a:spcPct val="0"/>
              </a:spcBef>
              <a:spcAft>
                <a:spcPct val="0"/>
              </a:spcAft>
              <a:buNone/>
              <a:defRPr/>
            </a:pPr>
            <a:r>
              <a:rPr kumimoji="0" lang="en-US" altLang="en-US" sz="1200" i="0" baseline="0" dirty="0">
                <a:solidFill>
                  <a:schemeClr val="dk1"/>
                </a:solidFill>
                <a:latin typeface="JetBrains Mono"/>
              </a:rPr>
              <a:t>     </a:t>
            </a:r>
          </a:p>
        </p:txBody>
      </p:sp>
      <p:grpSp>
        <p:nvGrpSpPr>
          <p:cNvPr id="98850" name="Group 2"/>
          <p:cNvGrpSpPr/>
          <p:nvPr/>
        </p:nvGrpSpPr>
        <p:grpSpPr>
          <a:xfrm>
            <a:off x="6245915" y="1177065"/>
            <a:ext cx="648243" cy="4991314"/>
            <a:chOff x="5509189" y="1234851"/>
            <a:chExt cx="522228" cy="3910910"/>
          </a:xfrm>
        </p:grpSpPr>
        <p:pic>
          <p:nvPicPr>
            <p:cNvPr id="98851" name="그림 98850"/>
            <p:cNvPicPr>
              <a:picLocks noChangeAspect="1"/>
            </p:cNvPicPr>
            <p:nvPr/>
          </p:nvPicPr>
          <p:blipFill rotWithShape="1">
            <a:blip r:embed="rId4">
              <a:lum/>
            </a:blip>
            <a:stretch>
              <a:fillRect/>
            </a:stretch>
          </p:blipFill>
          <p:spPr>
            <a:xfrm>
              <a:off x="5721909" y="1234851"/>
              <a:ext cx="309508" cy="3910910"/>
            </a:xfrm>
            <a:prstGeom prst="rect">
              <a:avLst/>
            </a:prstGeom>
            <a:noFill/>
            <a:ln w="9525" cap="flat" cmpd="sng" algn="ctr">
              <a:noFill/>
              <a:prstDash val="solid"/>
              <a:round/>
              <a:headEnd w="med" len="med"/>
              <a:tailEnd w="med" len="med"/>
            </a:ln>
          </p:spPr>
        </p:pic>
        <p:cxnSp>
          <p:nvCxnSpPr>
            <p:cNvPr id="98852" name="직선 연결선 98851"/>
            <p:cNvCxnSpPr/>
            <p:nvPr/>
          </p:nvCxnSpPr>
          <p:spPr>
            <a:xfrm flipH="1">
              <a:off x="5509189" y="5145761"/>
              <a:ext cx="219027" cy="0"/>
            </a:xfrm>
            <a:prstGeom prst="line">
              <a:avLst/>
            </a:prstGeom>
            <a:ln w="19089" cap="flat" cmpd="sng" algn="ctr">
              <a:solidFill>
                <a:srgbClr val="FF9966">
                  <a:alpha val="100000"/>
                </a:srgbClr>
              </a:solidFill>
              <a:prstDash val="sysDot"/>
              <a:miter/>
              <a:headEnd w="med" len="med"/>
              <a:tailEnd w="med" len="med"/>
            </a:ln>
          </p:spPr>
        </p:cxnSp>
      </p:grpSp>
      <p:sp>
        <p:nvSpPr>
          <p:cNvPr id="2" name="TextBox 1">
            <a:extLst>
              <a:ext uri="{FF2B5EF4-FFF2-40B4-BE49-F238E27FC236}">
                <a16:creationId xmlns:a16="http://schemas.microsoft.com/office/drawing/2014/main" id="{F488B24C-BCBD-41E9-8216-3CA0D5451E23}"/>
              </a:ext>
            </a:extLst>
          </p:cNvPr>
          <p:cNvSpPr txBox="1"/>
          <p:nvPr/>
        </p:nvSpPr>
        <p:spPr>
          <a:xfrm>
            <a:off x="263533" y="1007788"/>
            <a:ext cx="5198118" cy="338554"/>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en-US" altLang="ko-KR" sz="1400" b="1" i="0" baseline="0" dirty="0">
                <a:solidFill>
                  <a:srgbClr val="000000">
                    <a:alpha val="100000"/>
                  </a:srgbClr>
                </a:solidFill>
                <a:highlight>
                  <a:srgbClr val="FFFF00"/>
                </a:highlight>
                <a:latin typeface="JetBrains Mono"/>
              </a:rPr>
              <a:t>Sys2.py (</a:t>
            </a:r>
            <a:r>
              <a:rPr kumimoji="1" lang="ko-KR" altLang="en-US" sz="1400" b="1" i="0" baseline="0" dirty="0">
                <a:solidFill>
                  <a:srgbClr val="000000">
                    <a:alpha val="100000"/>
                  </a:srgbClr>
                </a:solidFill>
                <a:highlight>
                  <a:srgbClr val="FFFF00"/>
                </a:highlight>
                <a:latin typeface="JetBrains Mono"/>
              </a:rPr>
              <a:t>출고 </a:t>
            </a:r>
            <a:r>
              <a:rPr kumimoji="1" lang="ko-KR" altLang="en-US" sz="1400" b="1" i="0" baseline="0" dirty="0" err="1">
                <a:solidFill>
                  <a:srgbClr val="000000">
                    <a:alpha val="100000"/>
                  </a:srgbClr>
                </a:solidFill>
                <a:highlight>
                  <a:srgbClr val="FFFF00"/>
                </a:highlight>
                <a:latin typeface="JetBrains Mono"/>
              </a:rPr>
              <a:t>아두이노</a:t>
            </a:r>
            <a:r>
              <a:rPr kumimoji="1" lang="ko-KR" altLang="en-US" sz="1400" b="1" i="0" baseline="0" dirty="0">
                <a:solidFill>
                  <a:srgbClr val="000000">
                    <a:alpha val="100000"/>
                  </a:srgbClr>
                </a:solidFill>
                <a:highlight>
                  <a:srgbClr val="FFFF00"/>
                </a:highlight>
                <a:latin typeface="JetBrains Mono"/>
              </a:rPr>
              <a:t> 제어</a:t>
            </a:r>
            <a:r>
              <a:rPr kumimoji="1" lang="en-US" altLang="ko-KR" sz="1400" b="1" i="0" baseline="0" dirty="0">
                <a:solidFill>
                  <a:srgbClr val="000000">
                    <a:alpha val="100000"/>
                  </a:srgbClr>
                </a:solidFill>
                <a:highlight>
                  <a:srgbClr val="FFFF00"/>
                </a:highlight>
                <a:latin typeface="JetBrains Mono"/>
              </a:rPr>
              <a:t>)</a:t>
            </a:r>
            <a:r>
              <a:rPr kumimoji="0" lang="ko-KR" altLang="en-US" sz="1600" b="1" i="0" baseline="0" dirty="0">
                <a:solidFill>
                  <a:srgbClr val="000000">
                    <a:alpha val="100000"/>
                  </a:srgbClr>
                </a:solidFill>
                <a:highlight>
                  <a:srgbClr val="FFFF00"/>
                </a:highlight>
                <a:latin typeface="JetBrains Mono"/>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7170" name="Picture 2" descr="C:\Users\김항래\Desktop\제작설계서H_W\슬라이드10.PNG"/>
          <p:cNvPicPr>
            <a:picLocks noChangeAspect="1" noChangeArrowheads="1"/>
          </p:cNvPicPr>
          <p:nvPr/>
        </p:nvPicPr>
        <p:blipFill rotWithShape="1">
          <a:blip r:embed="rId4">
            <a:extLst>
              <a:ext uri="{28A0092B-C50C-407E-A947-70E740481C1C}">
                <a14:useLocalDpi xmlns:a14="http://schemas.microsoft.com/office/drawing/2010/main" val="0"/>
              </a:ext>
            </a:extLst>
          </a:blip>
          <a:srcRect t="14817"/>
          <a:stretch/>
        </p:blipFill>
        <p:spPr bwMode="auto">
          <a:xfrm>
            <a:off x="1524794" y="1614113"/>
            <a:ext cx="9142412" cy="438138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11</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282395" y="1561612"/>
            <a:ext cx="1051767" cy="3933935"/>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E103F89-C640-45A0-9B26-C536F9AD1C24}"/>
              </a:ext>
            </a:extLst>
          </p:cNvPr>
          <p:cNvSpPr txBox="1"/>
          <p:nvPr/>
        </p:nvSpPr>
        <p:spPr>
          <a:xfrm>
            <a:off x="130824" y="1154135"/>
            <a:ext cx="5199146" cy="338554"/>
          </a:xfrm>
          <a:prstGeom prst="rect">
            <a:avLst/>
          </a:prstGeom>
          <a:noFill/>
        </p:spPr>
        <p:txBody>
          <a:bodyPr wrap="square" rtlCol="0">
            <a:spAutoFit/>
          </a:bodyPr>
          <a:lstStyle/>
          <a:p>
            <a:r>
              <a:rPr lang="ko-KR" altLang="en-US" sz="1400" dirty="0"/>
              <a:t>얼굴인식</a:t>
            </a:r>
            <a:r>
              <a:rPr lang="en-US" altLang="ko-KR" sz="1400" dirty="0"/>
              <a:t>: </a:t>
            </a:r>
            <a:r>
              <a:rPr lang="ko-KR" altLang="en-US" sz="1400" dirty="0"/>
              <a:t>사진 등록</a:t>
            </a:r>
            <a:r>
              <a:rPr lang="en-US" altLang="ko-KR" sz="1400" dirty="0"/>
              <a:t> &gt;</a:t>
            </a:r>
            <a:r>
              <a:rPr lang="en-US" altLang="ko-KR" sz="1400" b="1" dirty="0"/>
              <a:t> </a:t>
            </a:r>
            <a:r>
              <a:rPr lang="en-US" altLang="ko-KR" sz="1600" b="1" dirty="0"/>
              <a:t>01_face_dataset.py</a:t>
            </a:r>
            <a:r>
              <a:rPr lang="ko-KR" altLang="en-US" sz="1600" b="1" dirty="0"/>
              <a:t> </a:t>
            </a:r>
          </a:p>
        </p:txBody>
      </p:sp>
      <p:sp>
        <p:nvSpPr>
          <p:cNvPr id="9" name="Rectangle 3"/>
          <p:cNvSpPr>
            <a:spLocks noChangeArrowheads="1"/>
          </p:cNvSpPr>
          <p:nvPr/>
        </p:nvSpPr>
        <p:spPr bwMode="auto">
          <a:xfrm>
            <a:off x="130824" y="1521936"/>
            <a:ext cx="6174464" cy="415498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i="0" u="none" strike="noStrike" cap="none" normalizeH="0" baseline="0" dirty="0">
                <a:ln>
                  <a:noFill/>
                </a:ln>
                <a:solidFill>
                  <a:srgbClr val="FFC000"/>
                </a:solidFill>
                <a:effectLst/>
                <a:latin typeface="Arial Unicode MS" panose="020B0604020202020204" pitchFamily="50" charset="-127"/>
                <a:ea typeface="JetBrains Mono"/>
              </a:rPr>
              <a:t>import</a:t>
            </a:r>
            <a:r>
              <a:rPr kumimoji="0" lang="ko-KR" altLang="ko-KR" sz="1200" i="0" u="none" strike="noStrike" cap="none" normalizeH="0" baseline="0" dirty="0">
                <a:ln>
                  <a:noFill/>
                </a:ln>
                <a:effectLst/>
                <a:latin typeface="Arial Unicode MS" panose="020B0604020202020204" pitchFamily="50" charset="-127"/>
                <a:ea typeface="JetBrains Mono"/>
              </a:rPr>
              <a:t> cv2</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solidFill>
                  <a:srgbClr val="FFC000"/>
                </a:solidFill>
                <a:effectLst/>
                <a:latin typeface="Arial Unicode MS" panose="020B0604020202020204" pitchFamily="50" charset="-127"/>
                <a:ea typeface="JetBrains Mono"/>
              </a:rPr>
              <a:t>import</a:t>
            </a:r>
            <a:r>
              <a:rPr kumimoji="0" lang="ko-KR" altLang="ko-KR" sz="1200" i="0" u="none" strike="noStrike" cap="none" normalizeH="0" baseline="0" dirty="0">
                <a:ln>
                  <a:noFill/>
                </a:ln>
                <a:effectLst/>
                <a:latin typeface="Arial Unicode MS" panose="020B0604020202020204" pitchFamily="50" charset="-127"/>
                <a:ea typeface="JetBrains Mono"/>
              </a:rPr>
              <a:t> os</a:t>
            </a:r>
            <a:br>
              <a:rPr kumimoji="0" lang="ko-KR" altLang="ko-KR" sz="1200" i="0" u="none" strike="noStrike" cap="none" normalizeH="0" baseline="0" dirty="0">
                <a:ln>
                  <a:noFill/>
                </a:ln>
                <a:effectLst/>
                <a:latin typeface="Arial Unicode MS" panose="020B0604020202020204" pitchFamily="50" charset="-127"/>
                <a:ea typeface="JetBrains Mono"/>
              </a:rPr>
            </a:b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cam = cv2.VideoCapture(0)</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cam.set(3, 640) # set video width</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cam.set(4, 480) # set video height</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 </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얼</a:t>
            </a:r>
            <a:r>
              <a:rPr kumimoji="0" lang="ko-KR" altLang="en-US" sz="1200" i="0" u="none" strike="noStrike" cap="none" normalizeH="0" baseline="0" dirty="0">
                <a:ln>
                  <a:noFill/>
                </a:ln>
                <a:effectLst/>
                <a:latin typeface="맑은 고딕" panose="020B0503020000020004" pitchFamily="50" charset="-127"/>
                <a:ea typeface="맑은 고딕" panose="020B0503020000020004" pitchFamily="50" charset="-127"/>
              </a:rPr>
              <a:t>굴</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 인식용</a:t>
            </a:r>
            <a:r>
              <a:rPr kumimoji="0" lang="ko-KR" sz="1200" i="0" u="none" strike="noStrike" cap="none" normalizeH="0" baseline="0" dirty="0">
                <a:ln>
                  <a:noFill/>
                </a:ln>
                <a:effectLst/>
                <a:latin typeface="Arial Unicode MS" panose="020B0604020202020204" pitchFamily="50" charset="-127"/>
                <a:ea typeface="JetBrains Mono"/>
              </a:rPr>
              <a:t> </a:t>
            </a:r>
            <a:r>
              <a:rPr kumimoji="0" lang="ko-KR" altLang="ko-KR" sz="1200" i="0" u="none" strike="noStrike" cap="none" normalizeH="0" baseline="0" dirty="0">
                <a:ln>
                  <a:noFill/>
                </a:ln>
                <a:effectLst/>
                <a:latin typeface="Arial Unicode MS" panose="020B0604020202020204" pitchFamily="50" charset="-127"/>
                <a:ea typeface="JetBrains Mono"/>
              </a:rPr>
              <a:t>xml </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파일</a:t>
            </a:r>
            <a:b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i="0" u="none" strike="noStrike" cap="none" normalizeH="0" baseline="0" dirty="0">
                <a:ln>
                  <a:noFill/>
                </a:ln>
                <a:effectLst/>
                <a:latin typeface="Arial Unicode MS" panose="020B0604020202020204" pitchFamily="50" charset="-127"/>
                <a:ea typeface="JetBrains Mono"/>
              </a:rPr>
              <a:t>face_detector = cv2.CascadeClassifier('haarcascades/haarcascade_frontalface_default.xml')</a:t>
            </a:r>
            <a:br>
              <a:rPr kumimoji="0" lang="ko-KR" altLang="ko-KR" sz="1200" i="0" u="none" strike="noStrike" cap="none" normalizeH="0" baseline="0" dirty="0">
                <a:ln>
                  <a:noFill/>
                </a:ln>
                <a:effectLst/>
                <a:latin typeface="Arial Unicode MS" panose="020B0604020202020204" pitchFamily="50" charset="-127"/>
                <a:ea typeface="JetBrains Mono"/>
              </a:rPr>
            </a:b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 </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각 얼굴에</a:t>
            </a:r>
            <a:r>
              <a:rPr kumimoji="0" lang="ko-KR" sz="1200" i="0" u="none" strike="noStrike" cap="none" normalizeH="0" baseline="0" dirty="0">
                <a:ln>
                  <a:noFill/>
                </a:ln>
                <a:effectLst/>
                <a:latin typeface="Arial Unicode MS" panose="020B0604020202020204" pitchFamily="50" charset="-127"/>
                <a:ea typeface="JetBrains Mono"/>
              </a:rPr>
              <a:t> </a:t>
            </a:r>
            <a:r>
              <a:rPr kumimoji="0" lang="ko-KR" altLang="ko-KR" sz="1200" i="0" u="none" strike="noStrike" cap="none" normalizeH="0" baseline="0" dirty="0">
                <a:ln>
                  <a:noFill/>
                </a:ln>
                <a:effectLst/>
                <a:latin typeface="Arial Unicode MS" panose="020B0604020202020204" pitchFamily="50" charset="-127"/>
                <a:ea typeface="JetBrains Mono"/>
              </a:rPr>
              <a:t>ID </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입력</a:t>
            </a:r>
            <a:b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i="0" u="none" strike="noStrike" cap="none" normalizeH="0" baseline="0" dirty="0">
                <a:ln>
                  <a:noFill/>
                </a:ln>
                <a:effectLst/>
                <a:latin typeface="Arial Unicode MS" panose="020B0604020202020204" pitchFamily="50" charset="-127"/>
                <a:ea typeface="JetBrains Mono"/>
              </a:rPr>
              <a:t>face_id = input('\n enter user id end press &lt;return&gt; ==&gt;  ')</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print("\n [INFO] Initializing face capture. Look the camera and wait ...")</a:t>
            </a:r>
            <a:br>
              <a:rPr kumimoji="0" lang="ko-KR" altLang="ko-KR" sz="1200" i="0" u="none" strike="noStrike" cap="none" normalizeH="0" baseline="0" dirty="0">
                <a:ln>
                  <a:noFill/>
                </a:ln>
                <a:effectLst/>
                <a:latin typeface="Arial Unicode MS" panose="020B0604020202020204" pitchFamily="50" charset="-127"/>
                <a:ea typeface="JetBrains Mono"/>
              </a:rPr>
            </a:br>
            <a:br>
              <a:rPr kumimoji="0" lang="ko-KR" altLang="ko-KR" sz="1200" i="0" u="none" strike="noStrike" cap="none" normalizeH="0" baseline="0" dirty="0">
                <a:ln>
                  <a:noFill/>
                </a:ln>
                <a:effectLst/>
                <a:latin typeface="Arial Unicode MS" panose="020B0604020202020204" pitchFamily="50" charset="-127"/>
                <a:ea typeface="JetBrains Mono"/>
              </a:rPr>
            </a:b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count = 0</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solidFill>
                  <a:srgbClr val="FFC000"/>
                </a:solidFill>
                <a:effectLst/>
                <a:latin typeface="Arial Unicode MS" panose="020B0604020202020204" pitchFamily="50" charset="-127"/>
                <a:ea typeface="JetBrains Mono"/>
              </a:rPr>
              <a:t>while(True):</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    ret, img = cam.read()</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    # </a:t>
            </a: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흑백으로 변환</a:t>
            </a:r>
            <a:b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20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200" i="0" u="none" strike="noStrike" cap="none" normalizeH="0" baseline="0" dirty="0">
                <a:ln>
                  <a:noFill/>
                </a:ln>
                <a:effectLst/>
                <a:latin typeface="Arial Unicode MS" panose="020B0604020202020204" pitchFamily="50" charset="-127"/>
                <a:ea typeface="JetBrains Mono"/>
              </a:rPr>
              <a:t>gray = cv2.cvtColor(img, cv2.COLOR_BGR2GRAY)</a:t>
            </a:r>
            <a:endParaRPr kumimoji="0" lang="en-US" altLang="ko-KR" sz="1200" i="0" u="none" strike="noStrike" cap="none" normalizeH="0" baseline="0" dirty="0">
              <a:ln>
                <a:noFill/>
              </a:ln>
              <a:effectLst/>
              <a:latin typeface="Arial Unicode MS" panose="020B0604020202020204" pitchFamily="50" charset="-127"/>
              <a:ea typeface="JetBrains Mono"/>
            </a:endParaRPr>
          </a:p>
          <a:p>
            <a:pPr lvl="0" eaLnBrk="0" fontAlgn="base" latinLnBrk="0" hangingPunct="0">
              <a:spcBef>
                <a:spcPct val="0"/>
              </a:spcBef>
              <a:spcAft>
                <a:spcPct val="0"/>
              </a:spcAft>
            </a:pPr>
            <a:r>
              <a:rPr lang="en-US" altLang="ko-KR" sz="1200" dirty="0">
                <a:latin typeface="Arial Unicode MS" panose="020B0604020202020204" pitchFamily="50" charset="-127"/>
                <a:ea typeface="JetBrains Mono"/>
              </a:rPr>
              <a:t>   </a:t>
            </a:r>
            <a:r>
              <a:rPr lang="ko-KR" altLang="ko-KR" sz="1200" dirty="0">
                <a:latin typeface="Arial Unicode MS" panose="020B0604020202020204" pitchFamily="50" charset="-127"/>
                <a:ea typeface="JetBrains Mono"/>
              </a:rPr>
              <a:t> # </a:t>
            </a:r>
            <a:r>
              <a:rPr lang="en-US" altLang="ko-KR" sz="1200" dirty="0">
                <a:latin typeface="Arial Unicode MS" panose="020B0604020202020204" pitchFamily="50" charset="-127"/>
                <a:ea typeface="JetBrains Mono"/>
              </a:rPr>
              <a:t> </a:t>
            </a:r>
            <a:r>
              <a:rPr lang="ko-KR" altLang="en-US" sz="1200" dirty="0">
                <a:latin typeface="맑은 고딕" panose="020B0503020000020004" pitchFamily="50" charset="-127"/>
              </a:rPr>
              <a:t>얼굴 검출</a:t>
            </a:r>
            <a:br>
              <a:rPr kumimoji="0" lang="ko-KR" altLang="ko-KR" sz="1200" i="0" u="none" strike="noStrike" cap="none" normalizeH="0" baseline="0" dirty="0">
                <a:ln>
                  <a:noFill/>
                </a:ln>
                <a:effectLst/>
                <a:latin typeface="Arial Unicode MS" panose="020B0604020202020204" pitchFamily="50" charset="-127"/>
                <a:ea typeface="JetBrains Mono"/>
              </a:rPr>
            </a:br>
            <a:r>
              <a:rPr kumimoji="0" lang="ko-KR" altLang="ko-KR" sz="1200" i="0" u="none" strike="noStrike" cap="none" normalizeH="0" baseline="0" dirty="0">
                <a:ln>
                  <a:noFill/>
                </a:ln>
                <a:effectLst/>
                <a:latin typeface="Arial Unicode MS" panose="020B0604020202020204" pitchFamily="50" charset="-127"/>
                <a:ea typeface="JetBrains Mono"/>
              </a:rPr>
              <a:t>    faces = face_detector.detectMultiScale(gray, 1.3, 5)</a:t>
            </a:r>
            <a:endParaRPr kumimoji="0" lang="ko-KR" altLang="ko-KR" sz="1200" i="0" u="none" strike="noStrike" cap="none" normalizeH="0" baseline="0" dirty="0">
              <a:ln>
                <a:noFill/>
              </a:ln>
              <a:effectLst/>
              <a:latin typeface="Arial" panose="020B0604020202020204" pitchFamily="34" charset="0"/>
            </a:endParaRPr>
          </a:p>
        </p:txBody>
      </p:sp>
      <p:sp>
        <p:nvSpPr>
          <p:cNvPr id="11" name="Rectangle 5"/>
          <p:cNvSpPr>
            <a:spLocks noChangeArrowheads="1"/>
          </p:cNvSpPr>
          <p:nvPr/>
        </p:nvSpPr>
        <p:spPr bwMode="auto">
          <a:xfrm>
            <a:off x="6096000" y="1673858"/>
            <a:ext cx="5269117" cy="304698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effectLst/>
                <a:latin typeface="Arial Unicode MS" panose="020B0604020202020204" pitchFamily="50" charset="-127"/>
                <a:ea typeface="JetBrains Mono"/>
              </a:rPr>
              <a:t>   </a:t>
            </a:r>
            <a:r>
              <a:rPr kumimoji="0" lang="ko-KR" altLang="ko-KR" sz="1200" b="0" i="0" u="none" strike="noStrike" cap="none" normalizeH="0" baseline="0" dirty="0">
                <a:ln>
                  <a:noFill/>
                </a:ln>
                <a:solidFill>
                  <a:srgbClr val="FFC000"/>
                </a:solidFill>
                <a:effectLst/>
                <a:latin typeface="Arial Unicode MS" panose="020B0604020202020204" pitchFamily="50" charset="-127"/>
                <a:ea typeface="JetBrains Mono"/>
              </a:rPr>
              <a:t> for </a:t>
            </a:r>
            <a:r>
              <a:rPr kumimoji="0" lang="ko-KR" altLang="ko-KR" sz="1200" b="0" i="0" u="none" strike="noStrike" cap="none" normalizeH="0" baseline="0" dirty="0">
                <a:ln>
                  <a:noFill/>
                </a:ln>
                <a:effectLst/>
                <a:latin typeface="Arial Unicode MS" panose="020B0604020202020204" pitchFamily="50" charset="-127"/>
                <a:ea typeface="JetBrains Mono"/>
              </a:rPr>
              <a:t>(x,y,w,h) in faces:</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cv2.rectangle(img, (x,y), (x+w,y+h), (255,0,0), 2)     </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count += 1</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#datasets </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폴더에</a:t>
            </a:r>
            <a:r>
              <a:rPr kumimoji="0" lang="ko-KR" sz="1200" b="0" i="0" u="none" strike="noStrike" cap="none" normalizeH="0" baseline="0" dirty="0">
                <a:ln>
                  <a:noFill/>
                </a:ln>
                <a:effectLst/>
                <a:latin typeface="Arial Unicode MS" panose="020B0604020202020204" pitchFamily="50" charset="-127"/>
                <a:ea typeface="JetBrains Mono"/>
              </a:rPr>
              <a:t> </a:t>
            </a:r>
            <a:r>
              <a:rPr kumimoji="0" lang="ko-KR" altLang="ko-KR" sz="1200" b="0" i="0" u="none" strike="noStrike" cap="none" normalizeH="0" baseline="0" dirty="0">
                <a:ln>
                  <a:noFill/>
                </a:ln>
                <a:effectLst/>
                <a:latin typeface="Arial Unicode MS" panose="020B0604020202020204" pitchFamily="50" charset="-127"/>
                <a:ea typeface="JetBrains Mono"/>
              </a:rPr>
              <a:t>jpg</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파일로 저장</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200" b="0" i="0" u="none" strike="noStrike" cap="none" normalizeH="0" baseline="0" dirty="0">
                <a:ln>
                  <a:noFill/>
                </a:ln>
                <a:effectLst/>
                <a:latin typeface="Arial Unicode MS" panose="020B0604020202020204" pitchFamily="50" charset="-127"/>
                <a:ea typeface="JetBrains Mono"/>
              </a:rPr>
              <a:t>cv2.imwrite("dataset/User." + str(face_id) + '.' + str(count) + ".jpg", gray[y:y+h,x:x+w])</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cv2.imshow('image', img)</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k = cv2.waitKey(100) &amp; 0xff # </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종료를 원하면</a:t>
            </a:r>
            <a:r>
              <a:rPr kumimoji="0" lang="ko-KR" sz="1200" b="0" i="0" u="none" strike="noStrike" cap="none" normalizeH="0" baseline="0" dirty="0">
                <a:ln>
                  <a:noFill/>
                </a:ln>
                <a:effectLst/>
                <a:latin typeface="Arial Unicode MS" panose="020B0604020202020204" pitchFamily="50" charset="-127"/>
                <a:ea typeface="JetBrains Mono"/>
              </a:rPr>
              <a:t> </a:t>
            </a:r>
            <a:r>
              <a:rPr kumimoji="0" lang="ko-KR" altLang="ko-KR" sz="1200" b="0" i="0" u="none" strike="noStrike" cap="none" normalizeH="0" baseline="0" dirty="0">
                <a:ln>
                  <a:noFill/>
                </a:ln>
                <a:effectLst/>
                <a:latin typeface="Arial Unicode MS" panose="020B0604020202020204" pitchFamily="50" charset="-127"/>
                <a:ea typeface="JetBrains Mono"/>
              </a:rPr>
              <a:t>'ESC'</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키 누르기</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200" b="0" i="0" u="none" strike="noStrike" cap="none" normalizeH="0" baseline="0" dirty="0">
                <a:ln>
                  <a:noFill/>
                </a:ln>
                <a:effectLst/>
                <a:latin typeface="Arial Unicode MS" panose="020B0604020202020204" pitchFamily="50" charset="-127"/>
                <a:ea typeface="JetBrains Mono"/>
              </a:rPr>
              <a:t>if k == 27:</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break</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elif count &gt;= 30: # 30</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개 얼굴 사진 찍은 후 종료</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200" b="0" i="0" u="none" strike="noStrike" cap="none" normalizeH="0" baseline="0" dirty="0">
                <a:ln>
                  <a:noFill/>
                </a:ln>
                <a:effectLst/>
                <a:latin typeface="Arial Unicode MS" panose="020B0604020202020204" pitchFamily="50" charset="-127"/>
                <a:ea typeface="JetBrains Mono"/>
              </a:rPr>
              <a:t>break</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Do a bit of cleanup</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print("\n [INFO] Exiting Program and cleanup stuff")</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cam.release()</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cv2.destroyAllWindows()</a:t>
            </a:r>
            <a:endParaRPr kumimoji="0" lang="ko-KR" altLang="ko-KR"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0594155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282395" y="1561612"/>
            <a:ext cx="1051767" cy="4540424"/>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E103F89-C640-45A0-9B26-C536F9AD1C24}"/>
              </a:ext>
            </a:extLst>
          </p:cNvPr>
          <p:cNvSpPr txBox="1"/>
          <p:nvPr/>
        </p:nvSpPr>
        <p:spPr>
          <a:xfrm>
            <a:off x="130824" y="1154135"/>
            <a:ext cx="5199146" cy="338554"/>
          </a:xfrm>
          <a:prstGeom prst="rect">
            <a:avLst/>
          </a:prstGeom>
          <a:noFill/>
        </p:spPr>
        <p:txBody>
          <a:bodyPr wrap="square" rtlCol="0">
            <a:spAutoFit/>
          </a:bodyPr>
          <a:lstStyle/>
          <a:p>
            <a:r>
              <a:rPr lang="ko-KR" altLang="en-US" sz="1400" dirty="0"/>
              <a:t>얼굴인식</a:t>
            </a:r>
            <a:r>
              <a:rPr lang="en-US" altLang="ko-KR" sz="1400" dirty="0"/>
              <a:t>: </a:t>
            </a:r>
            <a:r>
              <a:rPr lang="ko-KR" altLang="en-US" sz="1400" dirty="0"/>
              <a:t>얼굴 학습</a:t>
            </a:r>
            <a:r>
              <a:rPr lang="en-US" altLang="ko-KR" sz="1400" dirty="0"/>
              <a:t> &gt;</a:t>
            </a:r>
            <a:r>
              <a:rPr lang="en-US" altLang="ko-KR" sz="1400" b="1" dirty="0"/>
              <a:t> </a:t>
            </a:r>
            <a:r>
              <a:rPr lang="en-US" altLang="ko-KR" sz="1600" b="1" dirty="0"/>
              <a:t>02_face_training.py</a:t>
            </a:r>
            <a:r>
              <a:rPr lang="ko-KR" altLang="en-US" sz="1600" b="1" dirty="0"/>
              <a:t> </a:t>
            </a:r>
          </a:p>
        </p:txBody>
      </p:sp>
      <p:sp>
        <p:nvSpPr>
          <p:cNvPr id="5" name="Rectangle 1"/>
          <p:cNvSpPr>
            <a:spLocks noChangeArrowheads="1"/>
          </p:cNvSpPr>
          <p:nvPr/>
        </p:nvSpPr>
        <p:spPr bwMode="auto">
          <a:xfrm>
            <a:off x="294996" y="1370320"/>
            <a:ext cx="4987399" cy="526297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200" b="0" i="0" u="none" strike="noStrike" cap="none" normalizeH="0" baseline="0" dirty="0">
                <a:ln>
                  <a:noFill/>
                </a:ln>
                <a:effectLst/>
                <a:latin typeface="Arial Unicode MS" panose="020B0604020202020204" pitchFamily="50" charset="-127"/>
                <a:ea typeface="JetBrains Mono"/>
              </a:rPr>
              <a:t> cv2</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200" b="0" i="0" u="none" strike="noStrike" cap="none" normalizeH="0" baseline="0" dirty="0">
                <a:ln>
                  <a:noFill/>
                </a:ln>
                <a:effectLst/>
                <a:latin typeface="Arial Unicode MS" panose="020B0604020202020204" pitchFamily="50" charset="-127"/>
                <a:ea typeface="JetBrains Mono"/>
              </a:rPr>
              <a:t> numpy as np</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from PIL import Image</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200" b="0" i="0" u="none" strike="noStrike" cap="none" normalizeH="0" baseline="0" dirty="0">
                <a:ln>
                  <a:noFill/>
                </a:ln>
                <a:effectLst/>
                <a:latin typeface="Arial Unicode MS" panose="020B0604020202020204" pitchFamily="50" charset="-127"/>
                <a:ea typeface="JetBrains Mono"/>
              </a:rPr>
              <a:t> os</a:t>
            </a:r>
            <a:br>
              <a:rPr kumimoji="0" lang="ko-KR" altLang="ko-KR" sz="1200" b="0" i="0" u="none" strike="noStrike" cap="none" normalizeH="0" baseline="0" dirty="0">
                <a:ln>
                  <a:noFill/>
                </a:ln>
                <a:effectLst/>
                <a:latin typeface="Arial Unicode MS" panose="020B0604020202020204" pitchFamily="50" charset="-127"/>
                <a:ea typeface="JetBrains Mono"/>
              </a:rPr>
            </a:b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얼굴 이미지 경로</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b="0" i="0" u="none" strike="noStrike" cap="none" normalizeH="0" baseline="0" dirty="0">
                <a:ln>
                  <a:noFill/>
                </a:ln>
                <a:effectLst/>
                <a:latin typeface="Arial Unicode MS" panose="020B0604020202020204" pitchFamily="50" charset="-127"/>
                <a:ea typeface="JetBrains Mono"/>
              </a:rPr>
              <a:t>path = 'dataset'</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recognizer = cv2.face.LBPHFaceRecognizer_create()</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detector = cv2.CascadeClassifier("haarcascades/haarcascade_frontalface_default.xml");</a:t>
            </a:r>
            <a:br>
              <a:rPr kumimoji="0" lang="ko-KR" altLang="ko-KR" sz="1200" b="0" i="0" u="none" strike="noStrike" cap="none" normalizeH="0" baseline="0" dirty="0">
                <a:ln>
                  <a:noFill/>
                </a:ln>
                <a:effectLst/>
                <a:latin typeface="Arial Unicode MS" panose="020B0604020202020204" pitchFamily="50" charset="-127"/>
                <a:ea typeface="JetBrains Mono"/>
              </a:rPr>
            </a:b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이미지 및 라벨 데이터를 가져 오는 함수</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b="0" i="0" u="none" strike="noStrike" cap="none" normalizeH="0" baseline="0" dirty="0">
                <a:ln>
                  <a:noFill/>
                </a:ln>
                <a:solidFill>
                  <a:schemeClr val="accent4"/>
                </a:solidFill>
                <a:effectLst/>
                <a:latin typeface="Arial Unicode MS" panose="020B0604020202020204" pitchFamily="50" charset="-127"/>
                <a:ea typeface="JetBrains Mono"/>
              </a:rPr>
              <a:t>def</a:t>
            </a:r>
            <a:r>
              <a:rPr kumimoji="0" lang="ko-KR" altLang="ko-KR" sz="1200" b="0" i="0" u="none" strike="noStrike" cap="none" normalizeH="0" baseline="0" dirty="0">
                <a:ln>
                  <a:noFill/>
                </a:ln>
                <a:effectLst/>
                <a:latin typeface="Arial Unicode MS" panose="020B0604020202020204" pitchFamily="50" charset="-127"/>
                <a:ea typeface="JetBrains Mono"/>
              </a:rPr>
              <a:t> getImagesAndLabels(path):</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imagePaths = [os.path.join(path,f) for f in os.listdir(path)]     </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faceSamples=[]</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ids = []</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for imagePath in imagePaths:</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PIL_img = Image.open(imagePath).convert('L') # grayscale</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img_numpy = np.array(PIL_img,'uint8')</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id = int(os.path.split(imagePath)[-1].split(".")[1])</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faces = detector.detectMultiScale(img_numpy)</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for (x,y,w,h) in faces:</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faceSamples.append(img_numpy[y:y+h,x:x+w])</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ids.append(id)</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return faceSamples,ids</a:t>
            </a:r>
            <a:br>
              <a:rPr kumimoji="0" lang="ko-KR" altLang="ko-KR" sz="1200" b="0" i="0" u="none" strike="noStrike" cap="none" normalizeH="0" baseline="0" dirty="0">
                <a:ln>
                  <a:noFill/>
                </a:ln>
                <a:solidFill>
                  <a:srgbClr val="A9B7C6"/>
                </a:solidFill>
                <a:effectLst/>
                <a:latin typeface="Arial Unicode MS" panose="020B0604020202020204" pitchFamily="50" charset="-127"/>
                <a:ea typeface="JetBrains Mono"/>
              </a:rPr>
            </a:br>
            <a:br>
              <a:rPr kumimoji="0" lang="ko-KR" altLang="ko-KR" sz="1200" b="0" i="0" u="none" strike="noStrike" cap="none" normalizeH="0" baseline="0" dirty="0">
                <a:ln>
                  <a:noFill/>
                </a:ln>
                <a:solidFill>
                  <a:srgbClr val="A9B7C6"/>
                </a:solidFill>
                <a:effectLst/>
                <a:latin typeface="Arial Unicode MS" panose="020B0604020202020204" pitchFamily="50" charset="-127"/>
                <a:ea typeface="JetBrains Mono"/>
              </a:rPr>
            </a:br>
            <a:endParaRPr kumimoji="0" lang="ko-KR" altLang="ko-KR" sz="12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6165410" y="1695154"/>
            <a:ext cx="5412066"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a:ln>
                  <a:noFill/>
                </a:ln>
                <a:solidFill>
                  <a:schemeClr val="accent4"/>
                </a:solidFill>
                <a:effectLst/>
                <a:latin typeface="Arial Unicode MS" panose="020B0604020202020204" pitchFamily="50" charset="-127"/>
                <a:ea typeface="JetBrains Mono"/>
              </a:rPr>
              <a:t>print</a:t>
            </a:r>
            <a:r>
              <a:rPr kumimoji="0" lang="ko-KR" altLang="ko-KR" sz="1200" b="0" i="0" u="none" strike="noStrike" cap="none" normalizeH="0" baseline="0" dirty="0">
                <a:ln>
                  <a:noFill/>
                </a:ln>
                <a:effectLst/>
                <a:latin typeface="Arial Unicode MS" panose="020B0604020202020204" pitchFamily="50" charset="-127"/>
                <a:ea typeface="JetBrains Mono"/>
              </a:rPr>
              <a:t> ("\n [INFO] Training faces. It will take a few seconds. Wait ...")</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faces,ids = getImagesAndLabels(path)</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recognizer.train(faces, np.array(ids))</a:t>
            </a:r>
            <a:br>
              <a:rPr kumimoji="0" lang="ko-KR" altLang="ko-KR" sz="1200" b="0" i="0" u="none" strike="noStrike" cap="none" normalizeH="0" baseline="0" dirty="0">
                <a:ln>
                  <a:noFill/>
                </a:ln>
                <a:effectLst/>
                <a:latin typeface="Arial Unicode MS" panose="020B0604020202020204" pitchFamily="50" charset="-127"/>
                <a:ea typeface="JetBrains Mono"/>
              </a:rPr>
            </a:b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trainer/trainer.yml</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에 저장</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b="0" i="0" u="none" strike="noStrike" cap="none" normalizeH="0" baseline="0" dirty="0">
                <a:ln>
                  <a:noFill/>
                </a:ln>
                <a:effectLst/>
                <a:latin typeface="Arial Unicode MS" panose="020B0604020202020204" pitchFamily="50" charset="-127"/>
                <a:ea typeface="JetBrains Mono"/>
              </a:rPr>
              <a:t>recognizer.write('trainer/trainer.yml')</a:t>
            </a:r>
            <a:br>
              <a:rPr kumimoji="0" lang="ko-KR" altLang="ko-KR" sz="1200" b="0" i="0" u="none" strike="noStrike" cap="none" normalizeH="0" baseline="0" dirty="0">
                <a:ln>
                  <a:noFill/>
                </a:ln>
                <a:effectLst/>
                <a:latin typeface="Arial Unicode MS" panose="020B0604020202020204" pitchFamily="50" charset="-127"/>
                <a:ea typeface="JetBrains Mono"/>
              </a:rPr>
            </a:br>
            <a:r>
              <a:rPr kumimoji="0" lang="ko-KR" altLang="ko-KR" sz="1200" b="0" i="0" u="none" strike="noStrike" cap="none" normalizeH="0" baseline="0" dirty="0">
                <a:ln>
                  <a:noFill/>
                </a:ln>
                <a:effectLst/>
                <a:latin typeface="Arial Unicode MS" panose="020B0604020202020204" pitchFamily="50" charset="-127"/>
                <a:ea typeface="JetBrains Mono"/>
              </a:rPr>
              <a:t># </a:t>
            </a:r>
            <a: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t>얼굴 수 출력 후 종료</a:t>
            </a:r>
            <a:br>
              <a:rPr kumimoji="0" lang="ko-KR" sz="12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200" b="0" i="0" u="none" strike="noStrike" cap="none" normalizeH="0" baseline="0" dirty="0">
                <a:ln>
                  <a:noFill/>
                </a:ln>
                <a:effectLst/>
                <a:latin typeface="Arial Unicode MS" panose="020B0604020202020204" pitchFamily="50" charset="-127"/>
                <a:ea typeface="JetBrains Mono"/>
              </a:rPr>
              <a:t>print("\n [INFO] {0} faces trained. Exiting Program".format(len(np.unique(ids))))</a:t>
            </a:r>
            <a:endParaRPr kumimoji="0" lang="ko-KR" altLang="ko-KR" sz="1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52233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4956470" y="1403882"/>
            <a:ext cx="1362849" cy="4805521"/>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E103F89-C640-45A0-9B26-C536F9AD1C24}"/>
              </a:ext>
            </a:extLst>
          </p:cNvPr>
          <p:cNvSpPr txBox="1"/>
          <p:nvPr/>
        </p:nvSpPr>
        <p:spPr>
          <a:xfrm>
            <a:off x="130824" y="1154135"/>
            <a:ext cx="5199146" cy="338554"/>
          </a:xfrm>
          <a:prstGeom prst="rect">
            <a:avLst/>
          </a:prstGeom>
          <a:noFill/>
        </p:spPr>
        <p:txBody>
          <a:bodyPr wrap="square" rtlCol="0">
            <a:spAutoFit/>
          </a:bodyPr>
          <a:lstStyle/>
          <a:p>
            <a:r>
              <a:rPr lang="ko-KR" altLang="en-US" sz="1400" dirty="0"/>
              <a:t>얼굴인식</a:t>
            </a:r>
            <a:r>
              <a:rPr lang="en-US" altLang="ko-KR" sz="1400" dirty="0"/>
              <a:t>: </a:t>
            </a:r>
            <a:r>
              <a:rPr lang="ko-KR" altLang="en-US" sz="1400" dirty="0"/>
              <a:t>얼굴 인식</a:t>
            </a:r>
            <a:r>
              <a:rPr lang="en-US" altLang="ko-KR" sz="1400" dirty="0"/>
              <a:t>&gt;</a:t>
            </a:r>
            <a:r>
              <a:rPr lang="en-US" altLang="ko-KR" sz="1400" b="1" dirty="0"/>
              <a:t> </a:t>
            </a:r>
            <a:r>
              <a:rPr lang="en-US" altLang="ko-KR" sz="1600" b="1" dirty="0"/>
              <a:t>03_face_recognition.py</a:t>
            </a:r>
            <a:r>
              <a:rPr lang="ko-KR" altLang="en-US" sz="1600" b="1" dirty="0"/>
              <a:t> </a:t>
            </a:r>
          </a:p>
        </p:txBody>
      </p:sp>
      <p:sp>
        <p:nvSpPr>
          <p:cNvPr id="7" name="Rectangle 1"/>
          <p:cNvSpPr>
            <a:spLocks noChangeArrowheads="1"/>
          </p:cNvSpPr>
          <p:nvPr/>
        </p:nvSpPr>
        <p:spPr bwMode="auto">
          <a:xfrm>
            <a:off x="210041" y="1403883"/>
            <a:ext cx="5549774" cy="517064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100" b="0" i="0" u="none" strike="noStrike" cap="none" normalizeH="0" baseline="0" dirty="0">
                <a:ln>
                  <a:noFill/>
                </a:ln>
                <a:effectLst/>
                <a:latin typeface="Arial Unicode MS" panose="020B0604020202020204" pitchFamily="50" charset="-127"/>
                <a:ea typeface="JetBrains Mono"/>
              </a:rPr>
              <a:t> cv2</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100" b="0" i="0" u="none" strike="noStrike" cap="none" normalizeH="0" baseline="0" dirty="0">
                <a:ln>
                  <a:noFill/>
                </a:ln>
                <a:effectLst/>
                <a:latin typeface="Arial Unicode MS" panose="020B0604020202020204" pitchFamily="50" charset="-127"/>
                <a:ea typeface="JetBrains Mono"/>
              </a:rPr>
              <a:t> numpy as np</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solidFill>
                  <a:schemeClr val="accent4"/>
                </a:solidFill>
                <a:effectLst/>
                <a:latin typeface="Arial Unicode MS" panose="020B0604020202020204" pitchFamily="50" charset="-127"/>
                <a:ea typeface="JetBrains Mono"/>
              </a:rPr>
              <a:t>import</a:t>
            </a:r>
            <a:r>
              <a:rPr kumimoji="0" lang="ko-KR" altLang="ko-KR" sz="1100" b="0" i="0" u="none" strike="noStrike" cap="none" normalizeH="0" baseline="0" dirty="0">
                <a:ln>
                  <a:noFill/>
                </a:ln>
                <a:effectLst/>
                <a:latin typeface="Arial Unicode MS" panose="020B0604020202020204" pitchFamily="50" charset="-127"/>
                <a:ea typeface="JetBrains Mono"/>
              </a:rPr>
              <a:t> os</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recognizer = cv2.face.LBPHFaceRecognizer_create()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recognizer.read('trainer/trainer.yml')</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cascadePath = "haarcascades/haarcascade_frontalface_default.xml"</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faceCascade = cv2.CascadeClassifier(cascadePath);</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font = cv2.FONT_HERSHEY_SIMPLEX</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id = 0</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names related to ids: example ==&gt; loze: id=1,  etc</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이런</a:t>
            </a:r>
            <a:r>
              <a:rPr kumimoji="0" lang="en-US" altLang="ko-KR" sz="11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식으로 사용자의 이름을 사용자 수만큼 추가</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100" b="0" i="0" u="none" strike="noStrike" cap="none" normalizeH="0" baseline="0" dirty="0">
                <a:ln>
                  <a:noFill/>
                </a:ln>
                <a:effectLst/>
                <a:latin typeface="Arial Unicode MS" panose="020B0604020202020204" pitchFamily="50" charset="-127"/>
                <a:ea typeface="JetBrains Mono"/>
              </a:rPr>
              <a:t>names = ['None', 'loze', 'ljy', 'chs', 'ksw']</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실시간 영상 </a:t>
            </a:r>
            <a:r>
              <a:rPr kumimoji="0" lang="ko-KR" sz="1100" b="0" i="0" u="none" strike="noStrike" cap="none" normalizeH="0" baseline="0" dirty="0" err="1">
                <a:ln>
                  <a:noFill/>
                </a:ln>
                <a:effectLst/>
                <a:latin typeface="맑은 고딕" panose="020B0503020000020004" pitchFamily="50" charset="-127"/>
                <a:ea typeface="맑은 고딕" panose="020B0503020000020004" pitchFamily="50" charset="-127"/>
              </a:rPr>
              <a:t>캡쳐</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100" b="0" i="0" u="none" strike="noStrike" cap="none" normalizeH="0" baseline="0" dirty="0">
                <a:ln>
                  <a:noFill/>
                </a:ln>
                <a:effectLst/>
                <a:latin typeface="Arial Unicode MS" panose="020B0604020202020204" pitchFamily="50" charset="-127"/>
                <a:ea typeface="JetBrains Mono"/>
              </a:rPr>
              <a:t>cam = cv2.VideoCapture(0)</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cam.set(3, 640) # set video widht</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cam.set(4, 480) # set video height</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얼굴인식 최소 창 크기</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altLang="ko-KR" sz="1100" b="0" i="0" u="none" strike="noStrike" cap="none" normalizeH="0" baseline="0" dirty="0">
                <a:ln>
                  <a:noFill/>
                </a:ln>
                <a:effectLst/>
                <a:latin typeface="Arial Unicode MS" panose="020B0604020202020204" pitchFamily="50" charset="-127"/>
                <a:ea typeface="JetBrains Mono"/>
              </a:rPr>
              <a:t>minW = 0.1*cam.get(3)</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minH = 0.1*cam.get(4)</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while True: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ret, img =cam.read()</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img = cv2.flip(img, -1) #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수직 뒤집기</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b="0" i="0" u="none" strike="noStrike" cap="none" normalizeH="0" baseline="0" dirty="0">
                <a:ln>
                  <a:noFill/>
                </a:ln>
                <a:effectLst/>
                <a:latin typeface="Arial Unicode MS" panose="020B0604020202020204" pitchFamily="50" charset="-127"/>
                <a:ea typeface="JetBrains Mono"/>
              </a:rPr>
              <a:t>gray = cv2.cvtColor(img,cv2.COLOR_BGR2GRAY)</a:t>
            </a:r>
            <a:br>
              <a:rPr kumimoji="0" lang="ko-KR" altLang="ko-KR" sz="1100" b="0" i="0" u="none" strike="noStrike" cap="none" normalizeH="0" baseline="0" dirty="0">
                <a:ln>
                  <a:noFill/>
                </a:ln>
                <a:solidFill>
                  <a:srgbClr val="A9B7C6"/>
                </a:solidFill>
                <a:effectLst/>
                <a:latin typeface="Arial Unicode MS" panose="020B0604020202020204" pitchFamily="50" charset="-127"/>
                <a:ea typeface="JetBrains Mono"/>
              </a:rPr>
            </a:br>
            <a:r>
              <a:rPr kumimoji="0" lang="ko-KR" altLang="ko-KR" sz="1100" b="0" i="0" u="none" strike="noStrike" cap="none" normalizeH="0" baseline="0" dirty="0">
                <a:ln>
                  <a:noFill/>
                </a:ln>
                <a:solidFill>
                  <a:srgbClr val="A9B7C6"/>
                </a:solidFill>
                <a:effectLst/>
                <a:latin typeface="Arial Unicode MS" panose="020B0604020202020204" pitchFamily="50" charset="-127"/>
                <a:ea typeface="JetBrains Mono"/>
              </a:rPr>
              <a:t>    </a:t>
            </a:r>
            <a:endParaRPr kumimoji="0" lang="ko-KR" altLang="ko-KR" sz="1100" b="0" i="0" u="none" strike="noStrike" cap="none" normalizeH="0" baseline="0" dirty="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6164395" y="1154135"/>
            <a:ext cx="5481476" cy="533992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latinLnBrk="0" hangingPunct="0">
              <a:spcBef>
                <a:spcPct val="0"/>
              </a:spcBef>
              <a:spcAft>
                <a:spcPct val="0"/>
              </a:spcAft>
            </a:pPr>
            <a:r>
              <a:rPr kumimoji="0" lang="ko-KR" altLang="ko-KR" sz="1100" b="0" i="0" u="none" strike="noStrike" cap="none" normalizeH="0" baseline="0" dirty="0">
                <a:ln>
                  <a:noFill/>
                </a:ln>
                <a:effectLst/>
                <a:latin typeface="Arial Unicode MS" panose="020B0604020202020204" pitchFamily="50" charset="-127"/>
                <a:ea typeface="JetBrains Mono"/>
              </a:rPr>
              <a:t>   </a:t>
            </a:r>
            <a:r>
              <a:rPr lang="en-US" altLang="ko-KR" sz="1100" dirty="0">
                <a:latin typeface="Arial Unicode MS" panose="020B0604020202020204" pitchFamily="50" charset="-127"/>
                <a:ea typeface="JetBrains Mono"/>
              </a:rPr>
              <a:t> </a:t>
            </a:r>
            <a:r>
              <a:rPr lang="ko-KR" altLang="ko-KR" sz="1100" dirty="0">
                <a:latin typeface="Arial Unicode MS" panose="020B0604020202020204" pitchFamily="50" charset="-127"/>
                <a:ea typeface="JetBrains Mono"/>
              </a:rPr>
              <a:t># </a:t>
            </a:r>
            <a:r>
              <a:rPr lang="ko-KR" altLang="en-US" sz="1100" dirty="0">
                <a:latin typeface="맑은 고딕" panose="020B0503020000020004" pitchFamily="50" charset="-127"/>
              </a:rPr>
              <a:t>얼굴 검출</a:t>
            </a:r>
            <a:endParaRPr kumimoji="0" lang="en-US" altLang="ko-KR" sz="1100" b="0" i="0" u="none" strike="noStrike" cap="none" normalizeH="0" baseline="0" dirty="0">
              <a:ln>
                <a:noFill/>
              </a:ln>
              <a:effectLst/>
              <a:latin typeface="Arial Unicode MS" panose="020B0604020202020204" pitchFamily="50" charset="-127"/>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effectLst/>
                <a:latin typeface="Arial Unicode MS" panose="020B0604020202020204" pitchFamily="50" charset="-127"/>
                <a:ea typeface="JetBrains Mono"/>
              </a:rPr>
              <a:t> faces = faceCascade.detectMultiScale( </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gray,</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scaleFactor = 1.2,</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minNeighbors = 5,</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minSize = (int(minW), int(minH)),</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for(x,y,w,h) in faces:</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cv2.rectangle(img, (x,y), (x+w,y+h), (0,255,0), 2)</a:t>
            </a:r>
            <a:endParaRPr kumimoji="0" lang="en-US" altLang="ko-KR" sz="1100" b="0" i="0" u="none" strike="noStrike" cap="none" normalizeH="0" baseline="0" dirty="0">
              <a:ln>
                <a:noFill/>
              </a:ln>
              <a:effectLst/>
              <a:latin typeface="Arial Unicode MS" panose="020B0604020202020204" pitchFamily="50" charset="-127"/>
              <a:ea typeface="JetBrains Mono"/>
            </a:endParaRPr>
          </a:p>
          <a:p>
            <a:pPr lvl="0" eaLnBrk="0" fontAlgn="base" latinLnBrk="0" hangingPunct="0">
              <a:spcBef>
                <a:spcPct val="0"/>
              </a:spcBef>
              <a:spcAft>
                <a:spcPct val="0"/>
              </a:spcAft>
            </a:pPr>
            <a:r>
              <a:rPr lang="en-US" altLang="ko-KR" sz="1100" dirty="0">
                <a:latin typeface="Arial Unicode MS" panose="020B0604020202020204" pitchFamily="50" charset="-127"/>
                <a:ea typeface="JetBrains Mono"/>
              </a:rPr>
              <a:t>        </a:t>
            </a:r>
            <a:r>
              <a:rPr lang="ko-KR" altLang="ko-KR" sz="1100" dirty="0">
                <a:latin typeface="Arial Unicode MS" panose="020B0604020202020204" pitchFamily="50" charset="-127"/>
                <a:ea typeface="JetBrains Mono"/>
              </a:rPr>
              <a:t># </a:t>
            </a:r>
            <a:r>
              <a:rPr lang="en-US" altLang="ko-KR" sz="1100" dirty="0">
                <a:latin typeface="맑은 고딕" panose="020B0503020000020004" pitchFamily="50" charset="-127"/>
              </a:rPr>
              <a:t>LBP </a:t>
            </a:r>
            <a:r>
              <a:rPr lang="ko-KR" altLang="en-US" sz="1100" dirty="0">
                <a:latin typeface="맑은 고딕" panose="020B0503020000020004" pitchFamily="50" charset="-127"/>
              </a:rPr>
              <a:t>얼굴 인식기로 예측</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id, confidence = recognizer.predict(gray[y:y+h,x:x+w])</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신뢰도 확인</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b="0" i="0" u="none" strike="noStrike" cap="none" normalizeH="0" baseline="0" dirty="0">
                <a:ln>
                  <a:noFill/>
                </a:ln>
                <a:effectLst/>
                <a:latin typeface="Arial Unicode MS" panose="020B0604020202020204" pitchFamily="50" charset="-127"/>
                <a:ea typeface="JetBrains Mono"/>
              </a:rPr>
              <a:t>if (confidence &lt; 100):</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id = names[id]</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confidence = "  {0}%".format(round(100 - confidence))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else: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id = "unknown"</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confidence = "  {0}%".format(round(100 - confidence))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cv2.putText(img, str(id), (x+5,y-5), font, 1, (255,255,255), 2)</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cv2.putText(img, str(confidence), (x+5,y+h-5), font, 1, (255,255,0), 1)  </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cv2.imshow('camera',img) </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k = cv2.waitKey(10) &amp; 0xff # </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종료를 원하면</a:t>
            </a:r>
            <a:r>
              <a:rPr kumimoji="0" lang="ko-KR" sz="1100" b="0" i="0" u="none" strike="noStrike" cap="none" normalizeH="0" baseline="0" dirty="0">
                <a:ln>
                  <a:noFill/>
                </a:ln>
                <a:effectLst/>
                <a:latin typeface="Arial Unicode MS" panose="020B0604020202020204" pitchFamily="50" charset="-127"/>
                <a:ea typeface="JetBrains Mono"/>
              </a:rPr>
              <a:t> </a:t>
            </a:r>
            <a:r>
              <a:rPr kumimoji="0" lang="ko-KR" altLang="ko-KR" sz="1100" b="0" i="0" u="none" strike="noStrike" cap="none" normalizeH="0" baseline="0" dirty="0">
                <a:ln>
                  <a:noFill/>
                </a:ln>
                <a:effectLst/>
                <a:latin typeface="Arial Unicode MS" panose="020B0604020202020204" pitchFamily="50" charset="-127"/>
                <a:ea typeface="JetBrains Mono"/>
              </a:rPr>
              <a:t>'ESC'</a:t>
            </a: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키 누르기</a:t>
            </a:r>
            <a:b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br>
            <a:r>
              <a:rPr kumimoji="0" lang="ko-KR" sz="1100" b="0" i="0" u="none" strike="noStrike" cap="none" normalizeH="0" baseline="0" dirty="0">
                <a:ln>
                  <a:noFill/>
                </a:ln>
                <a:effectLst/>
                <a:latin typeface="맑은 고딕" panose="020B0503020000020004" pitchFamily="50" charset="-127"/>
                <a:ea typeface="맑은 고딕" panose="020B0503020000020004" pitchFamily="50" charset="-127"/>
              </a:rPr>
              <a:t>    </a:t>
            </a:r>
            <a:r>
              <a:rPr kumimoji="0" lang="ko-KR" altLang="ko-KR" sz="1100" b="0" i="0" u="none" strike="noStrike" cap="none" normalizeH="0" baseline="0" dirty="0">
                <a:ln>
                  <a:noFill/>
                </a:ln>
                <a:effectLst/>
                <a:latin typeface="Arial Unicode MS" panose="020B0604020202020204" pitchFamily="50" charset="-127"/>
                <a:ea typeface="JetBrains Mono"/>
              </a:rPr>
              <a:t>if k == 27:</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        break</a:t>
            </a:r>
            <a:br>
              <a:rPr kumimoji="0" lang="ko-KR" altLang="ko-KR" sz="1100" b="0" i="0" u="none" strike="noStrike" cap="none" normalizeH="0" baseline="0" dirty="0">
                <a:ln>
                  <a:noFill/>
                </a:ln>
                <a:effectLst/>
                <a:latin typeface="Arial Unicode MS" panose="020B0604020202020204" pitchFamily="50" charset="-127"/>
                <a:ea typeface="JetBrains Mono"/>
              </a:rPr>
            </a:b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print("\n [INFO] Exiting Program and cleanup stuff")</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cam.release()</a:t>
            </a:r>
            <a:br>
              <a:rPr kumimoji="0" lang="ko-KR" altLang="ko-KR" sz="1100" b="0" i="0" u="none" strike="noStrike" cap="none" normalizeH="0" baseline="0" dirty="0">
                <a:ln>
                  <a:noFill/>
                </a:ln>
                <a:effectLst/>
                <a:latin typeface="Arial Unicode MS" panose="020B0604020202020204" pitchFamily="50" charset="-127"/>
                <a:ea typeface="JetBrains Mono"/>
              </a:rPr>
            </a:br>
            <a:r>
              <a:rPr kumimoji="0" lang="ko-KR" altLang="ko-KR" sz="1100" b="0" i="0" u="none" strike="noStrike" cap="none" normalizeH="0" baseline="0" dirty="0">
                <a:ln>
                  <a:noFill/>
                </a:ln>
                <a:effectLst/>
                <a:latin typeface="Arial Unicode MS" panose="020B0604020202020204" pitchFamily="50" charset="-127"/>
                <a:ea typeface="JetBrains Mono"/>
              </a:rPr>
              <a:t>cv2.destroyAllWindows()</a:t>
            </a:r>
            <a:endParaRPr kumimoji="0" lang="ko-KR" altLang="ko-KR"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154540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a:spcBef>
                <a:spcPct val="0"/>
              </a:spcBef>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rPr>
              <a:t>참조</a:t>
            </a:r>
            <a:r>
              <a:rPr lang="en-US" altLang="ko-KR" sz="1700" b="1" dirty="0">
                <a:solidFill>
                  <a:schemeClr val="bg1"/>
                </a:solidFill>
                <a:latin typeface="+mn-ea"/>
              </a:rPr>
              <a:t>- </a:t>
            </a:r>
            <a:r>
              <a:rPr kumimoji="0" lang="ko-KR" altLang="en-US" sz="1700" b="1" i="0" u="none" strike="noStrike" kern="1200" cap="none" spc="0" normalizeH="0" baseline="0" noProof="0" dirty="0">
                <a:ln>
                  <a:noFill/>
                </a:ln>
                <a:solidFill>
                  <a:schemeClr val="bg1"/>
                </a:solidFill>
                <a:effectLst/>
                <a:uLnTx/>
                <a:uFillTx/>
                <a:latin typeface="+mn-ea"/>
                <a:cs typeface="+mj-cs"/>
              </a:rPr>
              <a:t>개발 환경 및 설명</a:t>
            </a:r>
            <a:endParaRPr kumimoji="0" lang="ko-KR" altLang="en-US" sz="1700" b="0" i="0" u="none" strike="noStrike" kern="1200" cap="none" spc="-50" normalizeH="0" baseline="0" noProof="0" dirty="0">
              <a:ln>
                <a:noFill/>
              </a:ln>
              <a:solidFill>
                <a:schemeClr val="bg1"/>
              </a:solidFill>
              <a:effectLst/>
              <a:uLnTx/>
              <a:uFillTx/>
              <a:latin typeface="+mn-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2" name="표 1">
            <a:extLst>
              <a:ext uri="{FF2B5EF4-FFF2-40B4-BE49-F238E27FC236}">
                <a16:creationId xmlns:a16="http://schemas.microsoft.com/office/drawing/2014/main" id="{72561206-75B9-4CC0-8735-1B94A5F05C36}"/>
              </a:ext>
            </a:extLst>
          </p:cNvPr>
          <p:cNvGraphicFramePr>
            <a:graphicFrameLocks noGrp="1"/>
          </p:cNvGraphicFramePr>
          <p:nvPr/>
        </p:nvGraphicFramePr>
        <p:xfrm>
          <a:off x="532703" y="1496174"/>
          <a:ext cx="11126594" cy="4208154"/>
        </p:xfrm>
        <a:graphic>
          <a:graphicData uri="http://schemas.openxmlformats.org/drawingml/2006/table">
            <a:tbl>
              <a:tblPr/>
              <a:tblGrid>
                <a:gridCol w="1114264">
                  <a:extLst>
                    <a:ext uri="{9D8B030D-6E8A-4147-A177-3AD203B41FA5}">
                      <a16:colId xmlns:a16="http://schemas.microsoft.com/office/drawing/2014/main" val="20000"/>
                    </a:ext>
                  </a:extLst>
                </a:gridCol>
                <a:gridCol w="1458106">
                  <a:extLst>
                    <a:ext uri="{9D8B030D-6E8A-4147-A177-3AD203B41FA5}">
                      <a16:colId xmlns:a16="http://schemas.microsoft.com/office/drawing/2014/main" val="20001"/>
                    </a:ext>
                  </a:extLst>
                </a:gridCol>
                <a:gridCol w="1944142">
                  <a:extLst>
                    <a:ext uri="{9D8B030D-6E8A-4147-A177-3AD203B41FA5}">
                      <a16:colId xmlns:a16="http://schemas.microsoft.com/office/drawing/2014/main" val="20002"/>
                    </a:ext>
                  </a:extLst>
                </a:gridCol>
                <a:gridCol w="6610082">
                  <a:extLst>
                    <a:ext uri="{9D8B030D-6E8A-4147-A177-3AD203B41FA5}">
                      <a16:colId xmlns:a16="http://schemas.microsoft.com/office/drawing/2014/main" val="20003"/>
                    </a:ext>
                  </a:extLst>
                </a:gridCol>
              </a:tblGrid>
              <a:tr h="343033">
                <a:tc gridSpan="2">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구분</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항목</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적용내역</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55782">
                <a:tc rowSpan="10">
                  <a:txBody>
                    <a:bodyPr/>
                    <a:lstStyle/>
                    <a:p>
                      <a:pPr marL="0" marR="0" indent="0" algn="ctr" fontAlgn="base" latinLnBrk="0">
                        <a:lnSpc>
                          <a:spcPct val="160000"/>
                        </a:lnSpc>
                        <a:spcBef>
                          <a:spcPts val="0"/>
                        </a:spcBef>
                        <a:spcAft>
                          <a:spcPts val="0"/>
                        </a:spcAft>
                      </a:pPr>
                      <a:r>
                        <a:rPr lang="en-US" sz="1100" kern="0" spc="0" dirty="0">
                          <a:solidFill>
                            <a:srgbClr val="000000"/>
                          </a:solidFill>
                          <a:effectLst/>
                          <a:latin typeface="+mn-ea"/>
                          <a:ea typeface="+mn-ea"/>
                        </a:rPr>
                        <a:t>S/W</a:t>
                      </a:r>
                    </a:p>
                    <a:p>
                      <a:pPr marL="0" marR="0" indent="0" algn="ctr" fontAlgn="base" latinLnBrk="0">
                        <a:lnSpc>
                          <a:spcPct val="160000"/>
                        </a:lnSpc>
                        <a:spcBef>
                          <a:spcPts val="0"/>
                        </a:spcBef>
                        <a:spcAft>
                          <a:spcPts val="0"/>
                        </a:spcAft>
                      </a:pPr>
                      <a:r>
                        <a:rPr lang="ko-KR" altLang="en-US" sz="1100" kern="0" spc="0" dirty="0">
                          <a:solidFill>
                            <a:srgbClr val="000000"/>
                          </a:solidFill>
                          <a:effectLst/>
                          <a:latin typeface="+mn-ea"/>
                          <a:ea typeface="+mn-ea"/>
                        </a:rPr>
                        <a:t>개발환경</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Web</a:t>
                      </a:r>
                      <a:r>
                        <a:rPr lang="ko-KR" altLang="en-US" sz="1100" kern="0" spc="0" dirty="0">
                          <a:solidFill>
                            <a:srgbClr val="000000"/>
                          </a:solidFill>
                          <a:effectLst/>
                          <a:latin typeface="+mn-ea"/>
                          <a:ea typeface="+mn-ea"/>
                        </a:rPr>
                        <a:t>개발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fontAlgn="base" latinLnBrk="1">
                        <a:lnSpc>
                          <a:spcPct val="160000"/>
                        </a:lnSpc>
                        <a:spcBef>
                          <a:spcPts val="0"/>
                        </a:spcBef>
                        <a:spcAft>
                          <a:spcPts val="0"/>
                        </a:spcAft>
                      </a:pPr>
                      <a:r>
                        <a:rPr lang="en-US" sz="1100" kern="0" spc="0" dirty="0">
                          <a:solidFill>
                            <a:srgbClr val="000000"/>
                          </a:solidFill>
                          <a:effectLst/>
                          <a:latin typeface="+mn-ea"/>
                          <a:ea typeface="+mn-ea"/>
                        </a:rPr>
                        <a:t>Django(3.0.3)</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web application </a:t>
                      </a:r>
                      <a:r>
                        <a:rPr lang="ko-KR" altLang="en-US" sz="1100" kern="0" spc="0" dirty="0">
                          <a:solidFill>
                            <a:srgbClr val="000000"/>
                          </a:solidFill>
                          <a:effectLst/>
                          <a:latin typeface="+mn-ea"/>
                          <a:ea typeface="+mn-ea"/>
                        </a:rPr>
                        <a:t>프로그램 개발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782">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l" fontAlgn="base" latinLnBrk="1">
                        <a:lnSpc>
                          <a:spcPct val="160000"/>
                        </a:lnSpc>
                        <a:spcBef>
                          <a:spcPts val="0"/>
                        </a:spcBef>
                        <a:spcAft>
                          <a:spcPts val="0"/>
                        </a:spcAft>
                      </a:pPr>
                      <a:r>
                        <a:rPr lang="en-US" sz="1100" kern="0" spc="0" dirty="0">
                          <a:solidFill>
                            <a:srgbClr val="000000"/>
                          </a:solidFill>
                          <a:effectLst/>
                          <a:latin typeface="+mn-ea"/>
                          <a:ea typeface="+mn-ea"/>
                        </a:rPr>
                        <a:t>Python(3.8.1)</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프로그램 개발</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언어 </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5782">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l" fontAlgn="base" latinLnBrk="1">
                        <a:lnSpc>
                          <a:spcPct val="160000"/>
                        </a:lnSpc>
                        <a:spcBef>
                          <a:spcPts val="0"/>
                        </a:spcBef>
                        <a:spcAft>
                          <a:spcPts val="0"/>
                        </a:spcAft>
                      </a:pPr>
                      <a:r>
                        <a:rPr lang="en-US" sz="1100" kern="0" spc="0" dirty="0">
                          <a:solidFill>
                            <a:srgbClr val="000000"/>
                          </a:solidFill>
                          <a:effectLst/>
                          <a:latin typeface="+mn-ea"/>
                          <a:ea typeface="+mn-ea"/>
                        </a:rPr>
                        <a:t>PyCharm</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통합 개발 환경 도구</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3363">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Windows 10</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PC</a:t>
                      </a:r>
                      <a:r>
                        <a:rPr lang="en-US" altLang="ko-KR" sz="1100" kern="0" spc="0" baseline="0" dirty="0">
                          <a:solidFill>
                            <a:srgbClr val="000000"/>
                          </a:solidFill>
                          <a:effectLst/>
                          <a:latin typeface="+mn-ea"/>
                          <a:ea typeface="+mn-ea"/>
                        </a:rPr>
                        <a:t> </a:t>
                      </a:r>
                      <a:r>
                        <a:rPr lang="ko-KR" altLang="en-US" sz="1100" kern="0" spc="0" dirty="0">
                          <a:solidFill>
                            <a:srgbClr val="000000"/>
                          </a:solidFill>
                          <a:effectLst/>
                          <a:latin typeface="+mn-ea"/>
                          <a:ea typeface="+mn-ea"/>
                        </a:rPr>
                        <a:t>운영체제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55782">
                <a:tc vMerge="1">
                  <a:txBody>
                    <a:bodyPr/>
                    <a:lstStyle/>
                    <a:p>
                      <a:pPr latinLnBrk="1"/>
                      <a:endParaRPr lang="ko-KR" altLang="en-US"/>
                    </a:p>
                  </a:txBody>
                  <a:tcPr/>
                </a:tc>
                <a:tc rowSpan="6">
                  <a:txBody>
                    <a:bodyPr/>
                    <a:lstStyle/>
                    <a:p>
                      <a:pPr marL="0" marR="0" indent="0" algn="ctr" fontAlgn="base" latinLnBrk="0">
                        <a:lnSpc>
                          <a:spcPct val="160000"/>
                        </a:lnSpc>
                        <a:spcBef>
                          <a:spcPts val="0"/>
                        </a:spcBef>
                        <a:spcAft>
                          <a:spcPts val="0"/>
                        </a:spcAft>
                      </a:pPr>
                      <a:r>
                        <a:rPr lang="ko-KR" altLang="en-US" sz="1100" kern="0" spc="0" dirty="0">
                          <a:solidFill>
                            <a:srgbClr val="000000"/>
                          </a:solidFill>
                          <a:effectLst/>
                          <a:latin typeface="+mn-ea"/>
                          <a:ea typeface="+mn-ea"/>
                        </a:rPr>
                        <a:t>서버 개발 환경</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fontAlgn="base" latinLnBrk="1">
                        <a:lnSpc>
                          <a:spcPct val="160000"/>
                        </a:lnSpc>
                        <a:spcBef>
                          <a:spcPts val="0"/>
                        </a:spcBef>
                        <a:spcAft>
                          <a:spcPts val="0"/>
                        </a:spcAft>
                      </a:pPr>
                      <a:r>
                        <a:rPr lang="en-US" sz="1100" kern="0" spc="0" dirty="0">
                          <a:solidFill>
                            <a:srgbClr val="000000"/>
                          </a:solidFill>
                          <a:effectLst/>
                          <a:latin typeface="+mn-ea"/>
                          <a:ea typeface="+mn-ea"/>
                        </a:rPr>
                        <a:t>MySQL(5.7.27) / AWS </a:t>
                      </a:r>
                      <a:r>
                        <a:rPr lang="en-US" sz="1100" kern="0" spc="0" dirty="0" err="1">
                          <a:solidFill>
                            <a:srgbClr val="000000"/>
                          </a:solidFill>
                          <a:effectLst/>
                          <a:latin typeface="+mn-ea"/>
                          <a:ea typeface="+mn-ea"/>
                        </a:rPr>
                        <a:t>RDS</a:t>
                      </a:r>
                      <a:endParaRPr 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ko-KR" altLang="en-US" sz="1100" kern="0" spc="0" dirty="0">
                          <a:solidFill>
                            <a:srgbClr val="000000"/>
                          </a:solidFill>
                          <a:effectLst/>
                          <a:latin typeface="+mn-ea"/>
                          <a:ea typeface="+mn-ea"/>
                        </a:rPr>
                        <a:t>사용자</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제품</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주문자</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창고현황 등의</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 데이터를 저장</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및</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관리하는 데이터베이스 </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5502">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l" fontAlgn="base" latinLnBrk="1">
                        <a:lnSpc>
                          <a:spcPct val="160000"/>
                        </a:lnSpc>
                        <a:spcBef>
                          <a:spcPts val="0"/>
                        </a:spcBef>
                        <a:spcAft>
                          <a:spcPts val="0"/>
                        </a:spcAft>
                      </a:pPr>
                      <a:r>
                        <a:rPr lang="en-US" sz="1100" kern="0" spc="0" dirty="0">
                          <a:solidFill>
                            <a:srgbClr val="000000"/>
                          </a:solidFill>
                          <a:effectLst/>
                          <a:latin typeface="+mn-ea"/>
                          <a:ea typeface="+mn-ea"/>
                        </a:rPr>
                        <a:t>MySQL Workbench 8.0 CE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SQL </a:t>
                      </a:r>
                      <a:r>
                        <a:rPr lang="ko-KR" altLang="en-US" sz="1100" kern="0" spc="0" dirty="0">
                          <a:solidFill>
                            <a:srgbClr val="000000"/>
                          </a:solidFill>
                          <a:effectLst/>
                          <a:latin typeface="+mn-ea"/>
                          <a:ea typeface="+mn-ea"/>
                        </a:rPr>
                        <a:t>개발과 관리</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데이터베이스 설계</a:t>
                      </a:r>
                      <a:r>
                        <a:rPr lang="en-US" altLang="ko-KR" sz="1100" kern="0" spc="0" dirty="0">
                          <a:solidFill>
                            <a:srgbClr val="000000"/>
                          </a:solidFill>
                          <a:effectLst/>
                          <a:latin typeface="+mn-ea"/>
                          <a:ea typeface="+mn-ea"/>
                        </a:rPr>
                        <a:t>, </a:t>
                      </a:r>
                      <a:r>
                        <a:rPr lang="ko-KR" altLang="en-US" sz="1100" kern="0" spc="0" dirty="0">
                          <a:solidFill>
                            <a:srgbClr val="000000"/>
                          </a:solidFill>
                          <a:effectLst/>
                          <a:latin typeface="+mn-ea"/>
                          <a:ea typeface="+mn-ea"/>
                        </a:rPr>
                        <a:t>생성 그리고 유지를 위한 단일 개발 통합 환경을 제공하는 비주얼 데이터베이스 설계 도구이다</a:t>
                      </a:r>
                      <a:r>
                        <a:rPr lang="en-US" altLang="ko-KR" sz="1100" kern="0" spc="0" dirty="0">
                          <a:solidFill>
                            <a:srgbClr val="000000"/>
                          </a:solidFill>
                          <a:effectLst/>
                          <a:latin typeface="+mn-ea"/>
                          <a:ea typeface="+mn-ea"/>
                        </a:rPr>
                        <a:t>. </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55782">
                <a:tc vMerge="1">
                  <a:txBody>
                    <a:bodyPr/>
                    <a:lstStyle/>
                    <a:p>
                      <a:pPr latinLnBrk="1"/>
                      <a:endParaRPr lang="ko-KR" altLang="en-US"/>
                    </a:p>
                  </a:txBody>
                  <a:tcPr>
                    <a:lnT w="3556" cap="flat" cmpd="sng" algn="ctr">
                      <a:solidFill>
                        <a:srgbClr val="000000"/>
                      </a:solidFill>
                      <a:prstDash val="solid"/>
                      <a:round/>
                      <a:headEnd type="none" w="med" len="med"/>
                      <a:tailEnd type="none" w="med" len="med"/>
                    </a:lnT>
                  </a:tcPr>
                </a:tc>
                <a:tc vMerge="1">
                  <a:txBody>
                    <a:bodyPr/>
                    <a:lstStyle/>
                    <a:p>
                      <a:pPr latinLnBrk="1"/>
                      <a:endParaRPr lang="ko-KR" altLang="en-US"/>
                    </a:p>
                  </a:txBody>
                  <a:tcPr>
                    <a:lnT w="3556" cap="flat" cmpd="sng" algn="ctr">
                      <a:solidFill>
                        <a:srgbClr val="000000"/>
                      </a:solidFill>
                      <a:prstDash val="solid"/>
                      <a:round/>
                      <a:headEnd type="none" w="med" len="med"/>
                      <a:tailEnd type="none" w="med" len="med"/>
                    </a:lnT>
                  </a:tcPr>
                </a:tc>
                <a:tc>
                  <a:txBody>
                    <a:bodyPr/>
                    <a:lstStyle/>
                    <a:p>
                      <a:pPr marL="0" marR="0" indent="0" algn="l" fontAlgn="base" latinLnBrk="1">
                        <a:lnSpc>
                          <a:spcPct val="160000"/>
                        </a:lnSpc>
                        <a:spcBef>
                          <a:spcPts val="0"/>
                        </a:spcBef>
                        <a:spcAft>
                          <a:spcPts val="0"/>
                        </a:spcAft>
                      </a:pPr>
                      <a:r>
                        <a:rPr lang="en-US" sz="1100" kern="0" spc="0" dirty="0" err="1">
                          <a:solidFill>
                            <a:srgbClr val="000000"/>
                          </a:solidFill>
                          <a:effectLst/>
                          <a:latin typeface="+mn-ea"/>
                          <a:ea typeface="+mn-ea"/>
                        </a:rPr>
                        <a:t>VNC</a:t>
                      </a:r>
                      <a:r>
                        <a:rPr lang="en-US" sz="1100" kern="0" spc="0" dirty="0">
                          <a:solidFill>
                            <a:srgbClr val="000000"/>
                          </a:solidFill>
                          <a:effectLst/>
                          <a:latin typeface="+mn-ea"/>
                          <a:ea typeface="+mn-ea"/>
                        </a:rPr>
                        <a:t> Viewer</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err="1">
                          <a:solidFill>
                            <a:srgbClr val="000000"/>
                          </a:solidFill>
                          <a:effectLst/>
                          <a:latin typeface="+mn-ea"/>
                          <a:ea typeface="+mn-ea"/>
                        </a:rPr>
                        <a:t>VNC</a:t>
                      </a:r>
                      <a:r>
                        <a:rPr lang="en-US" altLang="ko-KR" sz="1100" kern="0" spc="0" dirty="0">
                          <a:solidFill>
                            <a:srgbClr val="000000"/>
                          </a:solidFill>
                          <a:effectLst/>
                          <a:latin typeface="+mn-ea"/>
                          <a:ea typeface="+mn-ea"/>
                        </a:rPr>
                        <a:t> Viewer</a:t>
                      </a:r>
                      <a:r>
                        <a:rPr lang="ko-KR" altLang="en-US" sz="1100" kern="0" spc="0" dirty="0">
                          <a:solidFill>
                            <a:srgbClr val="000000"/>
                          </a:solidFill>
                          <a:effectLst/>
                          <a:latin typeface="+mn-ea"/>
                          <a:ea typeface="+mn-ea"/>
                        </a:rPr>
                        <a:t>를 통해 라즈베리 파이에 접속하여 라즈베리 파이 안에 있는 가상환경을 켜서 웹페이지 구동</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5782">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AWS </a:t>
                      </a:r>
                      <a:r>
                        <a:rPr lang="en-US" altLang="ko-KR" sz="1100" kern="0" spc="0" dirty="0" err="1">
                          <a:solidFill>
                            <a:srgbClr val="000000"/>
                          </a:solidFill>
                          <a:effectLst/>
                          <a:latin typeface="+mn-ea"/>
                          <a:ea typeface="+mn-ea"/>
                        </a:rPr>
                        <a:t>S3</a:t>
                      </a:r>
                      <a:endParaRPr lang="en-US" altLang="ko-KR"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정적 및 미디어파일</a:t>
                      </a:r>
                      <a:r>
                        <a:rPr lang="en-US" altLang="ko-KR" sz="1100" kern="0" spc="0" dirty="0">
                          <a:solidFill>
                            <a:srgbClr val="000000"/>
                          </a:solidFill>
                          <a:effectLst/>
                          <a:latin typeface="+mn-ea"/>
                          <a:ea typeface="+mn-ea"/>
                        </a:rPr>
                        <a:t>(</a:t>
                      </a:r>
                      <a:r>
                        <a:rPr lang="ko-KR" altLang="en-US" sz="1100" kern="0" spc="0" dirty="0">
                          <a:solidFill>
                            <a:srgbClr val="000000"/>
                          </a:solidFill>
                          <a:effectLst/>
                          <a:latin typeface="+mn-ea"/>
                          <a:ea typeface="+mn-ea"/>
                        </a:rPr>
                        <a:t>이미지</a:t>
                      </a:r>
                      <a:r>
                        <a:rPr lang="en-US" altLang="ko-KR" sz="1100" kern="0" spc="0" dirty="0">
                          <a:solidFill>
                            <a:srgbClr val="000000"/>
                          </a:solidFill>
                          <a:effectLst/>
                          <a:latin typeface="+mn-ea"/>
                          <a:ea typeface="+mn-ea"/>
                        </a:rPr>
                        <a:t>)</a:t>
                      </a:r>
                      <a:r>
                        <a:rPr lang="ko-KR" altLang="en-US" sz="1100" kern="0" spc="0" dirty="0">
                          <a:solidFill>
                            <a:srgbClr val="000000"/>
                          </a:solidFill>
                          <a:effectLst/>
                          <a:latin typeface="+mn-ea"/>
                          <a:ea typeface="+mn-ea"/>
                        </a:rPr>
                        <a:t> 저장 및 관리 서비스</a:t>
                      </a:r>
                      <a:endParaRPr 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55782">
                <a:tc vMerge="1">
                  <a:txBody>
                    <a:bodyPr/>
                    <a:lstStyle/>
                    <a:p>
                      <a:pPr latinLnBrk="1"/>
                      <a:endParaRPr lang="ko-KR" altLang="en-US"/>
                    </a:p>
                  </a:txBody>
                  <a:tcPr/>
                </a:tc>
                <a:tc vMerge="1">
                  <a:txBody>
                    <a:bodyPr/>
                    <a:lstStyle/>
                    <a:p>
                      <a:pPr latinLnBrk="1"/>
                      <a:endParaRPr lang="ko-KR" altLang="en-US"/>
                    </a:p>
                  </a:txBody>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Maria DB</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en-US" altLang="ko-KR" sz="1100" dirty="0">
                          <a:solidFill>
                            <a:schemeClr val="bg2">
                              <a:lumMod val="25000"/>
                            </a:schemeClr>
                          </a:solidFill>
                        </a:rPr>
                        <a:t>MySQL</a:t>
                      </a:r>
                      <a:r>
                        <a:rPr lang="ko-KR" altLang="en-US" sz="1100" dirty="0">
                          <a:solidFill>
                            <a:schemeClr val="bg2">
                              <a:lumMod val="25000"/>
                            </a:schemeClr>
                          </a:solidFill>
                        </a:rPr>
                        <a:t>과 호환되는 라즈베리 파이 상에 깔린 데이터 베이스로 </a:t>
                      </a:r>
                      <a:r>
                        <a:rPr lang="en-US" altLang="ko-KR" sz="1100" dirty="0">
                          <a:solidFill>
                            <a:schemeClr val="bg2">
                              <a:lumMod val="25000"/>
                            </a:schemeClr>
                          </a:solidFill>
                        </a:rPr>
                        <a:t>AWS </a:t>
                      </a:r>
                      <a:r>
                        <a:rPr lang="en-US" altLang="ko-KR" sz="1100" dirty="0" err="1">
                          <a:solidFill>
                            <a:schemeClr val="bg2">
                              <a:lumMod val="25000"/>
                            </a:schemeClr>
                          </a:solidFill>
                        </a:rPr>
                        <a:t>RDS</a:t>
                      </a:r>
                      <a:r>
                        <a:rPr lang="ko-KR" altLang="en-US" sz="1100" dirty="0">
                          <a:solidFill>
                            <a:schemeClr val="bg2">
                              <a:lumMod val="25000"/>
                            </a:schemeClr>
                          </a:solidFill>
                        </a:rPr>
                        <a:t>와 통신</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55782">
                <a:tc vMerge="1">
                  <a:txBody>
                    <a:bodyPr/>
                    <a:lstStyle/>
                    <a:p>
                      <a:pPr marL="0" marR="0" indent="0" algn="ctr" fontAlgn="base" latinLnBrk="0">
                        <a:lnSpc>
                          <a:spcPct val="160000"/>
                        </a:lnSpc>
                        <a:spcBef>
                          <a:spcPts val="0"/>
                        </a:spcBef>
                        <a:spcAft>
                          <a:spcPts val="0"/>
                        </a:spcAft>
                      </a:pPr>
                      <a:endParaRPr lang="ko-KR" altLang="en-US" sz="1050" kern="0" spc="0" dirty="0">
                        <a:solidFill>
                          <a:srgbClr val="000000"/>
                        </a:solidFill>
                        <a:effectLst/>
                        <a:latin typeface="+mn-ea"/>
                        <a:ea typeface="+mn-ea"/>
                      </a:endParaRPr>
                    </a:p>
                  </a:txBody>
                  <a:tcPr marL="36000" marR="36000" marT="3600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50" kern="0" spc="0" dirty="0">
                        <a:solidFill>
                          <a:srgbClr val="000000"/>
                        </a:solidFill>
                        <a:effectLst/>
                        <a:latin typeface="+mn-ea"/>
                        <a:ea typeface="+mn-ea"/>
                      </a:endParaRPr>
                    </a:p>
                  </a:txBody>
                  <a:tcPr marL="36000" marR="36000" marT="3600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endParaRPr lang="en-US" altLang="ko-KR"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endParaRPr lang="ko-KR" altLang="en-US" sz="1100" dirty="0">
                        <a:solidFill>
                          <a:schemeClr val="bg2">
                            <a:lumMod val="25000"/>
                          </a:schemeClr>
                        </a:solidFill>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8651794"/>
                  </a:ext>
                </a:extLst>
              </a:tr>
            </a:tbl>
          </a:graphicData>
        </a:graphic>
      </p:graphicFrame>
      <p:sp>
        <p:nvSpPr>
          <p:cNvPr id="4" name="슬라이드 번호 개체 틀 3"/>
          <p:cNvSpPr>
            <a:spLocks noGrp="1"/>
          </p:cNvSpPr>
          <p:nvPr>
            <p:ph type="sldNum" sz="quarter" idx="12"/>
          </p:nvPr>
        </p:nvSpPr>
        <p:spPr/>
        <p:txBody>
          <a:bodyPr/>
          <a:lstStyle/>
          <a:p>
            <a:fld id="{C8B1308B-619C-4750-878A-85E35834BA81}" type="slidenum">
              <a:rPr lang="ko-KR" altLang="en-US" smtClean="0"/>
              <a:t>113</a:t>
            </a:fld>
            <a:endParaRPr lang="ko-KR" altLang="en-US"/>
          </a:p>
        </p:txBody>
      </p:sp>
    </p:spTree>
    <p:extLst>
      <p:ext uri="{BB962C8B-B14F-4D97-AF65-F5344CB8AC3E}">
        <p14:creationId xmlns:p14="http://schemas.microsoft.com/office/powerpoint/2010/main" val="193754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a:spcBef>
                <a:spcPct val="0"/>
              </a:spcBef>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rPr>
              <a:t>참조</a:t>
            </a:r>
            <a:r>
              <a:rPr lang="en-US" altLang="ko-KR" sz="1700" b="1" dirty="0">
                <a:solidFill>
                  <a:schemeClr val="bg1"/>
                </a:solidFill>
                <a:latin typeface="+mn-ea"/>
              </a:rPr>
              <a:t>- </a:t>
            </a:r>
            <a:r>
              <a:rPr kumimoji="0" lang="ko-KR" altLang="en-US" sz="1700" b="1" i="0" u="none" strike="noStrike" kern="1200" cap="none" spc="0" normalizeH="0" baseline="0" noProof="0" dirty="0">
                <a:ln>
                  <a:noFill/>
                </a:ln>
                <a:solidFill>
                  <a:schemeClr val="bg1"/>
                </a:solidFill>
                <a:effectLst/>
                <a:uLnTx/>
                <a:uFillTx/>
                <a:latin typeface="+mn-ea"/>
                <a:cs typeface="+mj-cs"/>
              </a:rPr>
              <a:t>개발 환경 및 설명</a:t>
            </a:r>
            <a:endParaRPr kumimoji="0" lang="ko-KR" altLang="en-US" sz="1700" b="0" i="0" u="none" strike="noStrike" kern="1200" cap="none" spc="-50" normalizeH="0" baseline="0" noProof="0" dirty="0">
              <a:ln>
                <a:noFill/>
              </a:ln>
              <a:solidFill>
                <a:schemeClr val="bg1"/>
              </a:solidFill>
              <a:effectLst/>
              <a:uLnTx/>
              <a:uFillTx/>
              <a:latin typeface="+mn-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6" name="표 5">
            <a:extLst>
              <a:ext uri="{FF2B5EF4-FFF2-40B4-BE49-F238E27FC236}">
                <a16:creationId xmlns:a16="http://schemas.microsoft.com/office/drawing/2014/main" id="{BB4E3A00-0651-4FB3-9814-C2AC061516B3}"/>
              </a:ext>
            </a:extLst>
          </p:cNvPr>
          <p:cNvGraphicFramePr>
            <a:graphicFrameLocks noGrp="1"/>
          </p:cNvGraphicFramePr>
          <p:nvPr>
            <p:extLst>
              <p:ext uri="{D42A27DB-BD31-4B8C-83A1-F6EECF244321}">
                <p14:modId xmlns:p14="http://schemas.microsoft.com/office/powerpoint/2010/main" val="412147181"/>
              </p:ext>
            </p:extLst>
          </p:nvPr>
        </p:nvGraphicFramePr>
        <p:xfrm>
          <a:off x="516335" y="1172808"/>
          <a:ext cx="11126594" cy="5210330"/>
        </p:xfrm>
        <a:graphic>
          <a:graphicData uri="http://schemas.openxmlformats.org/drawingml/2006/table">
            <a:tbl>
              <a:tblPr/>
              <a:tblGrid>
                <a:gridCol w="1114264">
                  <a:extLst>
                    <a:ext uri="{9D8B030D-6E8A-4147-A177-3AD203B41FA5}">
                      <a16:colId xmlns:a16="http://schemas.microsoft.com/office/drawing/2014/main" val="20000"/>
                    </a:ext>
                  </a:extLst>
                </a:gridCol>
                <a:gridCol w="1458106">
                  <a:extLst>
                    <a:ext uri="{9D8B030D-6E8A-4147-A177-3AD203B41FA5}">
                      <a16:colId xmlns:a16="http://schemas.microsoft.com/office/drawing/2014/main" val="20001"/>
                    </a:ext>
                  </a:extLst>
                </a:gridCol>
                <a:gridCol w="1944142">
                  <a:extLst>
                    <a:ext uri="{9D8B030D-6E8A-4147-A177-3AD203B41FA5}">
                      <a16:colId xmlns:a16="http://schemas.microsoft.com/office/drawing/2014/main" val="20002"/>
                    </a:ext>
                  </a:extLst>
                </a:gridCol>
                <a:gridCol w="6610082">
                  <a:extLst>
                    <a:ext uri="{9D8B030D-6E8A-4147-A177-3AD203B41FA5}">
                      <a16:colId xmlns:a16="http://schemas.microsoft.com/office/drawing/2014/main" val="20003"/>
                    </a:ext>
                  </a:extLst>
                </a:gridCol>
              </a:tblGrid>
              <a:tr h="330872">
                <a:tc gridSpan="2">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구분</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항목</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1050" b="1" kern="0" spc="0" dirty="0">
                          <a:solidFill>
                            <a:srgbClr val="000000"/>
                          </a:solidFill>
                          <a:effectLst/>
                          <a:latin typeface="+mn-ea"/>
                          <a:ea typeface="+mn-ea"/>
                        </a:rPr>
                        <a:t>적용내역</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60559">
                <a:tc rowSpan="16">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H/W</a:t>
                      </a:r>
                    </a:p>
                    <a:p>
                      <a:pPr marL="0" marR="0" indent="0" algn="ctr" fontAlgn="base" latinLnBrk="0">
                        <a:lnSpc>
                          <a:spcPct val="160000"/>
                        </a:lnSpc>
                        <a:spcBef>
                          <a:spcPts val="0"/>
                        </a:spcBef>
                        <a:spcAft>
                          <a:spcPts val="0"/>
                        </a:spcAft>
                      </a:pPr>
                      <a:r>
                        <a:rPr lang="ko-KR" altLang="en-US" sz="1100" kern="0" spc="0" dirty="0">
                          <a:solidFill>
                            <a:srgbClr val="000000"/>
                          </a:solidFill>
                          <a:effectLst/>
                          <a:latin typeface="+mn-ea"/>
                          <a:ea typeface="+mn-ea"/>
                        </a:rPr>
                        <a:t>개발환경</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Control B/D</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Raspberry pi 3B+</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base" latinLnBrk="1" hangingPunct="1">
                        <a:lnSpc>
                          <a:spcPct val="160000"/>
                        </a:lnSpc>
                        <a:spcBef>
                          <a:spcPts val="0"/>
                        </a:spcBef>
                        <a:spcAft>
                          <a:spcPts val="0"/>
                        </a:spcAft>
                        <a:buClrTx/>
                        <a:buSzTx/>
                        <a:buFontTx/>
                        <a:buNone/>
                        <a:tabLst/>
                        <a:defRPr/>
                      </a:pPr>
                      <a:r>
                        <a:rPr lang="ko-KR" altLang="en-US" sz="1100" kern="0" spc="0" dirty="0">
                          <a:solidFill>
                            <a:srgbClr val="000000"/>
                          </a:solidFill>
                          <a:effectLst/>
                          <a:latin typeface="+mn-ea"/>
                          <a:ea typeface="+mn-ea"/>
                        </a:rPr>
                        <a:t>창고 시스템 </a:t>
                      </a:r>
                      <a:r>
                        <a:rPr lang="en-US" altLang="ko-KR" sz="1100" kern="0" spc="0" dirty="0">
                          <a:solidFill>
                            <a:srgbClr val="000000"/>
                          </a:solidFill>
                          <a:effectLst/>
                          <a:latin typeface="+mn-ea"/>
                          <a:ea typeface="+mn-ea"/>
                        </a:rPr>
                        <a:t>Main Control B/D // Cloud Server</a:t>
                      </a:r>
                      <a:r>
                        <a:rPr lang="ko-KR" altLang="en-US" sz="1100" kern="0" spc="0" dirty="0">
                          <a:solidFill>
                            <a:srgbClr val="000000"/>
                          </a:solidFill>
                          <a:effectLst/>
                          <a:latin typeface="+mn-ea"/>
                          <a:ea typeface="+mn-ea"/>
                        </a:rPr>
                        <a:t>와 통신</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211">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Arduino Mega</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창고 시스템 </a:t>
                      </a:r>
                      <a:r>
                        <a:rPr lang="en-US" altLang="ko-KR" sz="1100" kern="0" spc="0" dirty="0">
                          <a:solidFill>
                            <a:srgbClr val="000000"/>
                          </a:solidFill>
                          <a:effectLst/>
                          <a:latin typeface="+mn-ea"/>
                          <a:ea typeface="+mn-ea"/>
                        </a:rPr>
                        <a:t>Sub Control B/D // Motor, Sensor </a:t>
                      </a:r>
                      <a:r>
                        <a:rPr lang="ko-KR" altLang="en-US" sz="1100" kern="0" spc="0" dirty="0">
                          <a:solidFill>
                            <a:srgbClr val="000000"/>
                          </a:solidFill>
                          <a:effectLst/>
                          <a:latin typeface="+mn-ea"/>
                          <a:ea typeface="+mn-ea"/>
                        </a:rPr>
                        <a:t>등의 동작 제어</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pPr latinLnBrk="1"/>
                      <a:endParaRPr lang="ko-KR" altLang="en-US"/>
                    </a:p>
                  </a:txBody>
                  <a:tcPr/>
                </a:tc>
                <a:tc vMerge="1">
                  <a:txBody>
                    <a:bodyPr/>
                    <a:lstStyle/>
                    <a:p>
                      <a:pPr latinLnBrk="1"/>
                      <a:endParaRPr lang="ko-KR" altLang="en-US"/>
                    </a:p>
                  </a:txBody>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Arduino Uno</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ko-KR" altLang="en-US" sz="1100" kern="0" spc="0" dirty="0">
                          <a:solidFill>
                            <a:srgbClr val="000000"/>
                          </a:solidFill>
                          <a:effectLst/>
                          <a:latin typeface="+mn-ea"/>
                          <a:ea typeface="+mn-ea"/>
                        </a:rPr>
                        <a:t>창고 시스템 </a:t>
                      </a:r>
                      <a:r>
                        <a:rPr lang="en-US" altLang="ko-KR" sz="1100" kern="0" spc="0" dirty="0">
                          <a:solidFill>
                            <a:srgbClr val="000000"/>
                          </a:solidFill>
                          <a:effectLst/>
                          <a:latin typeface="+mn-ea"/>
                          <a:ea typeface="+mn-ea"/>
                        </a:rPr>
                        <a:t>Sub Control B/D // Motor, Sensor </a:t>
                      </a:r>
                      <a:r>
                        <a:rPr lang="ko-KR" altLang="en-US" sz="1100" kern="0" spc="0" dirty="0">
                          <a:solidFill>
                            <a:srgbClr val="000000"/>
                          </a:solidFill>
                          <a:effectLst/>
                          <a:latin typeface="+mn-ea"/>
                          <a:ea typeface="+mn-ea"/>
                        </a:rPr>
                        <a:t>등의 동작 제어</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pPr latinLnBrk="1"/>
                      <a:endParaRPr lang="ko-KR" altLang="en-US"/>
                    </a:p>
                  </a:txBody>
                  <a:tcPr>
                    <a:lnT w="12700" cap="flat" cmpd="sng" algn="ctr">
                      <a:solidFill>
                        <a:schemeClr val="tx1"/>
                      </a:solidFill>
                      <a:prstDash val="solid"/>
                      <a:round/>
                      <a:headEnd type="none" w="med" len="med"/>
                      <a:tailEnd type="none" w="med" len="med"/>
                    </a:lnT>
                  </a:tcPr>
                </a:tc>
                <a:tc rowSpan="3">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Motor</a:t>
                      </a: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ctr" fontAlgn="base" latinLnBrk="1">
                        <a:lnSpc>
                          <a:spcPct val="160000"/>
                        </a:lnSpc>
                        <a:spcBef>
                          <a:spcPts val="0"/>
                        </a:spcBef>
                        <a:spcAft>
                          <a:spcPts val="0"/>
                        </a:spcAft>
                      </a:pPr>
                      <a:r>
                        <a:rPr lang="en-US" altLang="ko-KR" sz="1100" kern="0" spc="0" dirty="0">
                          <a:solidFill>
                            <a:srgbClr val="000000"/>
                          </a:solidFill>
                          <a:effectLst/>
                          <a:latin typeface="+mn-ea"/>
                          <a:ea typeface="+mn-ea"/>
                        </a:rPr>
                        <a:t>DC Servo Motor</a:t>
                      </a:r>
                      <a:endParaRPr 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Main</a:t>
                      </a:r>
                      <a:r>
                        <a:rPr lang="ko-KR" altLang="en-US" sz="1100" kern="0" spc="0" dirty="0">
                          <a:solidFill>
                            <a:srgbClr val="000000"/>
                          </a:solidFill>
                          <a:effectLst/>
                          <a:latin typeface="+mn-ea"/>
                          <a:ea typeface="+mn-ea"/>
                        </a:rPr>
                        <a:t> 컨베이어 제어 </a:t>
                      </a:r>
                      <a:r>
                        <a:rPr lang="en-US" altLang="ko-KR" sz="1100" kern="0" spc="0" dirty="0">
                          <a:solidFill>
                            <a:srgbClr val="000000"/>
                          </a:solidFill>
                          <a:effectLst/>
                          <a:latin typeface="+mn-ea"/>
                          <a:ea typeface="+mn-ea"/>
                        </a:rPr>
                        <a:t>Motor</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vMerge="1">
                  <a:txBody>
                    <a:bodyPr/>
                    <a:lstStyle/>
                    <a:p>
                      <a:pPr latinLnBrk="1"/>
                      <a:endParaRPr lang="ko-KR" altLang="en-US"/>
                    </a:p>
                  </a:txBody>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Step Motor 2.8Torque</a:t>
                      </a: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Picking Machine </a:t>
                      </a:r>
                      <a:r>
                        <a:rPr lang="ko-KR" altLang="en-US" sz="1100" kern="0" spc="0" dirty="0">
                          <a:solidFill>
                            <a:srgbClr val="000000"/>
                          </a:solidFill>
                          <a:effectLst/>
                          <a:latin typeface="+mn-ea"/>
                          <a:ea typeface="+mn-ea"/>
                        </a:rPr>
                        <a:t>제어 스텝 모터</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pPr latinLnBrk="1"/>
                      <a:endParaRPr lang="ko-KR" altLang="en-US"/>
                    </a:p>
                  </a:txBody>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5G90C</a:t>
                      </a: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Packing</a:t>
                      </a:r>
                      <a:r>
                        <a:rPr lang="ko-KR" altLang="en-US" sz="1100" kern="0" spc="0" dirty="0">
                          <a:solidFill>
                            <a:srgbClr val="000000"/>
                          </a:solidFill>
                          <a:effectLst/>
                          <a:latin typeface="+mn-ea"/>
                          <a:ea typeface="+mn-ea"/>
                        </a:rPr>
                        <a:t> </a:t>
                      </a:r>
                      <a:r>
                        <a:rPr lang="en-US" altLang="ko-KR" sz="1100" kern="0" spc="0" dirty="0">
                          <a:solidFill>
                            <a:srgbClr val="000000"/>
                          </a:solidFill>
                          <a:effectLst/>
                          <a:latin typeface="+mn-ea"/>
                          <a:ea typeface="+mn-ea"/>
                        </a:rPr>
                        <a:t>Machine</a:t>
                      </a:r>
                      <a:r>
                        <a:rPr lang="ko-KR" altLang="en-US" sz="1100" kern="0" spc="0" dirty="0">
                          <a:solidFill>
                            <a:srgbClr val="000000"/>
                          </a:solidFill>
                          <a:effectLst/>
                          <a:latin typeface="+mn-ea"/>
                          <a:ea typeface="+mn-ea"/>
                        </a:rPr>
                        <a:t> 제어 </a:t>
                      </a:r>
                      <a:r>
                        <a:rPr lang="ko-KR" altLang="en-US" sz="1100" kern="0" spc="0" dirty="0" err="1">
                          <a:solidFill>
                            <a:srgbClr val="000000"/>
                          </a:solidFill>
                          <a:effectLst/>
                          <a:latin typeface="+mn-ea"/>
                          <a:ea typeface="+mn-ea"/>
                        </a:rPr>
                        <a:t>서보</a:t>
                      </a:r>
                      <a:r>
                        <a:rPr lang="ko-KR" altLang="en-US" sz="1100" kern="0" spc="0" dirty="0">
                          <a:solidFill>
                            <a:srgbClr val="000000"/>
                          </a:solidFill>
                          <a:effectLst/>
                          <a:latin typeface="+mn-ea"/>
                          <a:ea typeface="+mn-ea"/>
                        </a:rPr>
                        <a:t> 모터</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530463"/>
                  </a:ext>
                </a:extLst>
              </a:tr>
              <a:tr h="0">
                <a:tc vMerge="1">
                  <a:txBody>
                    <a:bodyPr/>
                    <a:lstStyle/>
                    <a:p>
                      <a:pPr latinLnBrk="1"/>
                      <a:endParaRPr lang="ko-KR" altLang="en-US"/>
                    </a:p>
                  </a:txBody>
                  <a:tcPr/>
                </a:tc>
                <a:tc rowSpan="2">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Motor Drive</a:t>
                      </a:r>
                      <a:endParaRPr lang="ko-KR" altLang="en-US" sz="1100" kern="0" spc="0" dirty="0">
                        <a:solidFill>
                          <a:srgbClr val="000000"/>
                        </a:solidFill>
                        <a:effectLst/>
                        <a:latin typeface="+mn-ea"/>
                        <a:ea typeface="+mn-ea"/>
                      </a:endParaRPr>
                    </a:p>
                  </a:txBody>
                  <a:tcPr marL="36000" marR="36000" marT="36000" marB="36000" anchor="ct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SZH-EK001</a:t>
                      </a: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Step Motor Control Drive ( Arduino</a:t>
                      </a:r>
                      <a:r>
                        <a:rPr lang="ko-KR" altLang="en-US" sz="1100" kern="0" spc="0" dirty="0">
                          <a:solidFill>
                            <a:srgbClr val="000000"/>
                          </a:solidFill>
                          <a:effectLst/>
                          <a:latin typeface="+mn-ea"/>
                          <a:ea typeface="+mn-ea"/>
                        </a:rPr>
                        <a:t>와 연결하여 사용</a:t>
                      </a:r>
                      <a:r>
                        <a:rPr lang="en-US" altLang="ko-KR" sz="1100" kern="0" spc="0" dirty="0">
                          <a:solidFill>
                            <a:srgbClr val="000000"/>
                          </a:solidFill>
                          <a:effectLst/>
                          <a:latin typeface="+mn-ea"/>
                          <a:ea typeface="+mn-ea"/>
                        </a:rPr>
                        <a:t>)</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827200"/>
                  </a:ext>
                </a:extLst>
              </a:tr>
              <a:tr h="0">
                <a:tc vMerge="1">
                  <a:txBody>
                    <a:bodyPr/>
                    <a:lstStyle/>
                    <a:p>
                      <a:pPr latinLnBrk="1"/>
                      <a:endParaRPr lang="ko-KR" altLang="en-US"/>
                    </a:p>
                  </a:txBody>
                  <a:tcPr>
                    <a:lnT w="3556" cap="flat" cmpd="sng" algn="ctr">
                      <a:solidFill>
                        <a:srgbClr val="000000"/>
                      </a:solidFill>
                      <a:prstDash val="solid"/>
                      <a:round/>
                      <a:headEnd type="none" w="med" len="med"/>
                      <a:tailEnd type="none" w="med" len="med"/>
                    </a:lnT>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T w="3556" cap="flat" cmpd="sng" algn="ctr">
                      <a:solidFill>
                        <a:srgbClr val="000000"/>
                      </a:solidFill>
                      <a:prstDash val="solid"/>
                      <a:round/>
                      <a:headEnd type="none" w="med" len="med"/>
                      <a:tailEnd type="none" w="med" len="med"/>
                    </a:lnT>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PCA9685</a:t>
                      </a: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Servo Motor Control Drive ( Arduino</a:t>
                      </a:r>
                      <a:r>
                        <a:rPr lang="ko-KR" altLang="en-US" sz="1100" kern="0" spc="0" dirty="0">
                          <a:solidFill>
                            <a:srgbClr val="000000"/>
                          </a:solidFill>
                          <a:effectLst/>
                          <a:latin typeface="+mn-ea"/>
                          <a:ea typeface="+mn-ea"/>
                        </a:rPr>
                        <a:t>와 연결하여 사용</a:t>
                      </a:r>
                      <a:r>
                        <a:rPr lang="en-US" altLang="ko-KR" sz="1100" kern="0" spc="0" dirty="0">
                          <a:solidFill>
                            <a:srgbClr val="000000"/>
                          </a:solidFill>
                          <a:effectLst/>
                          <a:latin typeface="+mn-ea"/>
                          <a:ea typeface="+mn-ea"/>
                        </a:rPr>
                        <a:t>)</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Sensor</a:t>
                      </a: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SZH-SSBH-002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적외선 장애물 감지 센서 </a:t>
                      </a:r>
                      <a:r>
                        <a:rPr lang="en-US" altLang="ko-KR" sz="1100" kern="0" spc="0" dirty="0">
                          <a:solidFill>
                            <a:srgbClr val="000000"/>
                          </a:solidFill>
                          <a:effectLst/>
                          <a:latin typeface="+mn-ea"/>
                          <a:ea typeface="+mn-ea"/>
                        </a:rPr>
                        <a:t>/ Main </a:t>
                      </a:r>
                      <a:r>
                        <a:rPr lang="ko-KR" altLang="en-US" sz="1100" kern="0" spc="0" dirty="0">
                          <a:solidFill>
                            <a:srgbClr val="000000"/>
                          </a:solidFill>
                          <a:effectLst/>
                          <a:latin typeface="+mn-ea"/>
                          <a:ea typeface="+mn-ea"/>
                        </a:rPr>
                        <a:t>컨베이어 제어에 사용</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0685517"/>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SZH-EKAD-109</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포토 다이오드 센서 </a:t>
                      </a:r>
                      <a:r>
                        <a:rPr lang="en-US" altLang="ko-KR" sz="1100" kern="0" spc="0" dirty="0">
                          <a:solidFill>
                            <a:srgbClr val="000000"/>
                          </a:solidFill>
                          <a:effectLst/>
                          <a:latin typeface="+mn-ea"/>
                          <a:ea typeface="+mn-ea"/>
                        </a:rPr>
                        <a:t>/ Picking Machine </a:t>
                      </a:r>
                      <a:r>
                        <a:rPr lang="ko-KR" altLang="en-US" sz="1100" kern="0" spc="0" dirty="0">
                          <a:solidFill>
                            <a:srgbClr val="000000"/>
                          </a:solidFill>
                          <a:effectLst/>
                          <a:latin typeface="+mn-ea"/>
                          <a:ea typeface="+mn-ea"/>
                        </a:rPr>
                        <a:t>상부 </a:t>
                      </a:r>
                      <a:r>
                        <a:rPr lang="en-US" altLang="ko-KR" sz="1100" kern="0" spc="0" dirty="0">
                          <a:solidFill>
                            <a:srgbClr val="000000"/>
                          </a:solidFill>
                          <a:effectLst/>
                          <a:latin typeface="+mn-ea"/>
                          <a:ea typeface="+mn-ea"/>
                        </a:rPr>
                        <a:t>Initializing</a:t>
                      </a:r>
                      <a:r>
                        <a:rPr lang="ko-KR" altLang="en-US" sz="1100" kern="0" spc="0" dirty="0">
                          <a:solidFill>
                            <a:srgbClr val="000000"/>
                          </a:solidFill>
                          <a:effectLst/>
                          <a:latin typeface="+mn-ea"/>
                          <a:ea typeface="+mn-ea"/>
                        </a:rPr>
                        <a:t>을 위해 사용</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565008"/>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Module</a:t>
                      </a: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RC-522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RFID Reader Module</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799084"/>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SZH-RLBG-012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4 Chanel Power Relay Module</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2177356"/>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SZH-EK082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1" hangingPunct="1">
                        <a:lnSpc>
                          <a:spcPct val="160000"/>
                        </a:lnSpc>
                        <a:spcBef>
                          <a:spcPts val="0"/>
                        </a:spcBef>
                        <a:spcAft>
                          <a:spcPts val="0"/>
                        </a:spcAft>
                        <a:buClrTx/>
                        <a:buSzTx/>
                        <a:buFontTx/>
                        <a:buNone/>
                        <a:tabLst/>
                        <a:defRPr/>
                      </a:pPr>
                      <a:r>
                        <a:rPr lang="en-US" altLang="ko-KR" sz="1100" kern="0" spc="0" dirty="0">
                          <a:solidFill>
                            <a:srgbClr val="000000"/>
                          </a:solidFill>
                          <a:effectLst/>
                          <a:latin typeface="+mn-ea"/>
                          <a:ea typeface="+mn-ea"/>
                        </a:rPr>
                        <a:t>1 Chanel Power Relay Module</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599871"/>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mn-ea"/>
                          <a:ea typeface="+mn-ea"/>
                        </a:rPr>
                        <a:t>Power Module</a:t>
                      </a: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SZH-PSU02</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DC 5V 3A Adapter</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259420"/>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DC 12V 5A Adaptor</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en-US" altLang="ko-KR" sz="1100" kern="0" spc="0" dirty="0">
                          <a:solidFill>
                            <a:srgbClr val="000000"/>
                          </a:solidFill>
                          <a:effectLst/>
                          <a:latin typeface="+mn-ea"/>
                          <a:ea typeface="+mn-ea"/>
                        </a:rPr>
                        <a:t>DC 12V 5A Adapter</a:t>
                      </a: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218781"/>
                  </a:ext>
                </a:extLst>
              </a:tr>
              <a:tr h="0">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100" kern="0" spc="0" dirty="0">
                        <a:solidFill>
                          <a:srgbClr val="000000"/>
                        </a:solidFill>
                        <a:effectLst/>
                        <a:latin typeface="+mn-ea"/>
                        <a:ea typeface="+mn-ea"/>
                      </a:endParaRPr>
                    </a:p>
                  </a:txBody>
                  <a:tcPr marL="3600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100" kern="0" spc="0" dirty="0">
                          <a:solidFill>
                            <a:srgbClr val="000000"/>
                          </a:solidFill>
                          <a:effectLst/>
                          <a:latin typeface="+mn-ea"/>
                          <a:ea typeface="+mn-ea"/>
                        </a:rPr>
                        <a:t>SZH-PWSD-009</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fontAlgn="base" latinLnBrk="1">
                        <a:lnSpc>
                          <a:spcPct val="160000"/>
                        </a:lnSpc>
                        <a:spcBef>
                          <a:spcPts val="0"/>
                        </a:spcBef>
                        <a:spcAft>
                          <a:spcPts val="0"/>
                        </a:spcAft>
                      </a:pPr>
                      <a:r>
                        <a:rPr lang="ko-KR" altLang="en-US" sz="1100" kern="0" spc="0" dirty="0">
                          <a:solidFill>
                            <a:srgbClr val="000000"/>
                          </a:solidFill>
                          <a:effectLst/>
                          <a:latin typeface="+mn-ea"/>
                          <a:ea typeface="+mn-ea"/>
                        </a:rPr>
                        <a:t>강하형 </a:t>
                      </a:r>
                      <a:r>
                        <a:rPr lang="en-US" altLang="ko-KR" sz="1100" kern="0" spc="0" dirty="0">
                          <a:solidFill>
                            <a:srgbClr val="000000"/>
                          </a:solidFill>
                          <a:effectLst/>
                          <a:latin typeface="+mn-ea"/>
                          <a:ea typeface="+mn-ea"/>
                        </a:rPr>
                        <a:t>DC-DC 5A </a:t>
                      </a:r>
                      <a:r>
                        <a:rPr lang="ko-KR" altLang="en-US" sz="1100" kern="0" spc="0" dirty="0">
                          <a:solidFill>
                            <a:srgbClr val="000000"/>
                          </a:solidFill>
                          <a:effectLst/>
                          <a:latin typeface="+mn-ea"/>
                          <a:ea typeface="+mn-ea"/>
                        </a:rPr>
                        <a:t>가변 컨버터</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518580"/>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114</a:t>
            </a:fld>
            <a:endParaRPr lang="ko-KR" altLang="en-US"/>
          </a:p>
        </p:txBody>
      </p:sp>
    </p:spTree>
    <p:extLst>
      <p:ext uri="{BB962C8B-B14F-4D97-AF65-F5344CB8AC3E}">
        <p14:creationId xmlns:p14="http://schemas.microsoft.com/office/powerpoint/2010/main" val="2081860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2984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S/W </a:t>
            </a:r>
            <a:r>
              <a:rPr kumimoji="0" lang="ko-KR" altLang="en-US" sz="1700" b="1" i="0" u="none" strike="noStrike" kern="1200" cap="none" spc="0" normalizeH="0" baseline="0" noProof="0" dirty="0">
                <a:ln>
                  <a:noFill/>
                </a:ln>
                <a:solidFill>
                  <a:schemeClr val="bg1"/>
                </a:solidFill>
                <a:effectLst/>
                <a:uLnTx/>
                <a:uFillTx/>
                <a:latin typeface="+mn-ea"/>
                <a:cs typeface="+mj-cs"/>
              </a:rPr>
              <a:t>실사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13" name="그림 12" descr="전자기기, 모니터, 실내, 디스플레이이(가) 표시된 사진&#10;&#10;자동 생성된 설명">
            <a:extLst>
              <a:ext uri="{FF2B5EF4-FFF2-40B4-BE49-F238E27FC236}">
                <a16:creationId xmlns:a16="http://schemas.microsoft.com/office/drawing/2014/main" id="{09C39ED8-EA53-4182-A024-D2D93EF28765}"/>
              </a:ext>
            </a:extLst>
          </p:cNvPr>
          <p:cNvPicPr>
            <a:picLocks noChangeAspect="1"/>
          </p:cNvPicPr>
          <p:nvPr/>
        </p:nvPicPr>
        <p:blipFill rotWithShape="1">
          <a:blip r:embed="rId4">
            <a:extLst>
              <a:ext uri="{28A0092B-C50C-407E-A947-70E740481C1C}">
                <a14:useLocalDpi xmlns:a14="http://schemas.microsoft.com/office/drawing/2010/main" val="0"/>
              </a:ext>
            </a:extLst>
          </a:blip>
          <a:srcRect b="11021"/>
          <a:stretch/>
        </p:blipFill>
        <p:spPr>
          <a:xfrm>
            <a:off x="775199" y="3718407"/>
            <a:ext cx="4501125" cy="2766285"/>
          </a:xfrm>
          <a:prstGeom prst="rect">
            <a:avLst/>
          </a:prstGeom>
        </p:spPr>
      </p:pic>
      <p:pic>
        <p:nvPicPr>
          <p:cNvPr id="25" name="그림 24">
            <a:extLst>
              <a:ext uri="{FF2B5EF4-FFF2-40B4-BE49-F238E27FC236}">
                <a16:creationId xmlns:a16="http://schemas.microsoft.com/office/drawing/2014/main" id="{330EDF86-D816-4F6D-8EAA-16108CDC1C89}"/>
              </a:ext>
            </a:extLst>
          </p:cNvPr>
          <p:cNvPicPr>
            <a:picLocks noChangeAspect="1"/>
          </p:cNvPicPr>
          <p:nvPr/>
        </p:nvPicPr>
        <p:blipFill rotWithShape="1">
          <a:blip r:embed="rId5">
            <a:extLst>
              <a:ext uri="{28A0092B-C50C-407E-A947-70E740481C1C}">
                <a14:useLocalDpi xmlns:a14="http://schemas.microsoft.com/office/drawing/2010/main" val="0"/>
              </a:ext>
            </a:extLst>
          </a:blip>
          <a:srcRect b="3367"/>
          <a:stretch/>
        </p:blipFill>
        <p:spPr>
          <a:xfrm>
            <a:off x="767476" y="1021105"/>
            <a:ext cx="4508848" cy="2629803"/>
          </a:xfrm>
          <a:prstGeom prst="rect">
            <a:avLst/>
          </a:prstGeom>
        </p:spPr>
      </p:pic>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00312326-F2A7-4D41-9D34-7F05E29DEB77}"/>
              </a:ext>
            </a:extLst>
          </p:cNvPr>
          <p:cNvSpPr txBox="1"/>
          <p:nvPr/>
        </p:nvSpPr>
        <p:spPr>
          <a:xfrm>
            <a:off x="6057138" y="2775902"/>
            <a:ext cx="5061001" cy="646331"/>
          </a:xfrm>
          <a:prstGeom prst="rect">
            <a:avLst/>
          </a:prstGeom>
          <a:noFill/>
        </p:spPr>
        <p:txBody>
          <a:bodyPr wrap="none" rtlCol="0">
            <a:spAutoFit/>
          </a:bodyPr>
          <a:lstStyle/>
          <a:p>
            <a:r>
              <a:rPr lang="ko-KR" altLang="en-US" dirty="0"/>
              <a:t>제품정보 입력 후 확인을 누르면 쇼핑페이지에 </a:t>
            </a:r>
            <a:endParaRPr lang="en-US" altLang="ko-KR" dirty="0"/>
          </a:p>
          <a:p>
            <a:r>
              <a:rPr lang="ko-KR" altLang="en-US" dirty="0"/>
              <a:t>상품이 등록됩니다</a:t>
            </a:r>
            <a:r>
              <a:rPr lang="en-US" altLang="ko-KR" dirty="0"/>
              <a:t>.</a:t>
            </a:r>
            <a:endParaRPr lang="ko-KR" altLang="en-US" dirty="0"/>
          </a:p>
        </p:txBody>
      </p:sp>
      <p:pic>
        <p:nvPicPr>
          <p:cNvPr id="5" name="그림 4">
            <a:extLst>
              <a:ext uri="{FF2B5EF4-FFF2-40B4-BE49-F238E27FC236}">
                <a16:creationId xmlns:a16="http://schemas.microsoft.com/office/drawing/2014/main" id="{2FBE34C6-406C-479B-8B80-F076676CC4FA}"/>
              </a:ext>
            </a:extLst>
          </p:cNvPr>
          <p:cNvPicPr>
            <a:picLocks noChangeAspect="1"/>
          </p:cNvPicPr>
          <p:nvPr/>
        </p:nvPicPr>
        <p:blipFill rotWithShape="1">
          <a:blip r:embed="rId6"/>
          <a:srcRect l="1896" t="52823" r="50262" b="17703"/>
          <a:stretch/>
        </p:blipFill>
        <p:spPr>
          <a:xfrm>
            <a:off x="5647182" y="1001759"/>
            <a:ext cx="5833031" cy="1207152"/>
          </a:xfrm>
          <a:prstGeom prst="rect">
            <a:avLst/>
          </a:prstGeom>
        </p:spPr>
      </p:pic>
      <p:sp>
        <p:nvSpPr>
          <p:cNvPr id="6" name="TextBox 5">
            <a:extLst>
              <a:ext uri="{FF2B5EF4-FFF2-40B4-BE49-F238E27FC236}">
                <a16:creationId xmlns:a16="http://schemas.microsoft.com/office/drawing/2014/main" id="{FF2BF610-4AC9-47DB-AF41-45455F6AFFD9}"/>
              </a:ext>
            </a:extLst>
          </p:cNvPr>
          <p:cNvSpPr txBox="1"/>
          <p:nvPr/>
        </p:nvSpPr>
        <p:spPr>
          <a:xfrm>
            <a:off x="5594327" y="680087"/>
            <a:ext cx="1524776" cy="276999"/>
          </a:xfrm>
          <a:prstGeom prst="rect">
            <a:avLst/>
          </a:prstGeom>
          <a:noFill/>
        </p:spPr>
        <p:txBody>
          <a:bodyPr wrap="none" rtlCol="0">
            <a:spAutoFit/>
          </a:bodyPr>
          <a:lstStyle/>
          <a:p>
            <a:r>
              <a:rPr lang="ko-KR" altLang="en-US" sz="1200" b="1" dirty="0"/>
              <a:t>프로젝트 실행 코드</a:t>
            </a:r>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115</a:t>
            </a:fld>
            <a:endParaRPr lang="ko-KR" altLang="en-US"/>
          </a:p>
        </p:txBody>
      </p:sp>
      <p:pic>
        <p:nvPicPr>
          <p:cNvPr id="10" name="그림 9">
            <a:extLst>
              <a:ext uri="{FF2B5EF4-FFF2-40B4-BE49-F238E27FC236}">
                <a16:creationId xmlns:a16="http://schemas.microsoft.com/office/drawing/2014/main" id="{0203925D-8A1B-4F10-8053-CA0631794F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1851" y="3590065"/>
            <a:ext cx="5625714" cy="2766285"/>
          </a:xfrm>
          <a:prstGeom prst="rect">
            <a:avLst/>
          </a:prstGeom>
        </p:spPr>
      </p:pic>
    </p:spTree>
    <p:extLst>
      <p:ext uri="{BB962C8B-B14F-4D97-AF65-F5344CB8AC3E}">
        <p14:creationId xmlns:p14="http://schemas.microsoft.com/office/powerpoint/2010/main" val="2284257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S/W</a:t>
            </a:r>
            <a:r>
              <a:rPr kumimoji="0" lang="ko-KR" altLang="en-US" sz="1700" b="1" i="0" u="none" strike="noStrike" kern="1200" cap="none" spc="0" normalizeH="0" baseline="0" noProof="0" dirty="0">
                <a:ln>
                  <a:noFill/>
                </a:ln>
                <a:solidFill>
                  <a:schemeClr val="bg1"/>
                </a:solidFill>
                <a:effectLst/>
                <a:uLnTx/>
                <a:uFillTx/>
                <a:latin typeface="+mn-ea"/>
                <a:cs typeface="+mj-cs"/>
              </a:rPr>
              <a:t> 실사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15" name="그림 14" descr="모니터, 화면, 전자기기, 디스플레이이(가) 표시된 사진&#10;&#10;자동 생성된 설명">
            <a:extLst>
              <a:ext uri="{FF2B5EF4-FFF2-40B4-BE49-F238E27FC236}">
                <a16:creationId xmlns:a16="http://schemas.microsoft.com/office/drawing/2014/main" id="{86A8EEA6-5037-4281-8BAD-0BFBDC66F11E}"/>
              </a:ext>
            </a:extLst>
          </p:cNvPr>
          <p:cNvPicPr>
            <a:picLocks noChangeAspect="1"/>
          </p:cNvPicPr>
          <p:nvPr/>
        </p:nvPicPr>
        <p:blipFill rotWithShape="1">
          <a:blip r:embed="rId4">
            <a:extLst>
              <a:ext uri="{28A0092B-C50C-407E-A947-70E740481C1C}">
                <a14:useLocalDpi xmlns:a14="http://schemas.microsoft.com/office/drawing/2010/main" val="0"/>
              </a:ext>
            </a:extLst>
          </a:blip>
          <a:srcRect l="1958" t="4152" b="5006"/>
          <a:stretch/>
        </p:blipFill>
        <p:spPr>
          <a:xfrm>
            <a:off x="323528" y="1202992"/>
            <a:ext cx="3787145" cy="2353349"/>
          </a:xfrm>
          <a:prstGeom prst="rect">
            <a:avLst/>
          </a:prstGeom>
        </p:spPr>
      </p:pic>
      <p:pic>
        <p:nvPicPr>
          <p:cNvPr id="17" name="그림 16" descr="모니터, 전자기기, 화면, 컴퓨터이(가) 표시된 사진&#10;&#10;자동 생성된 설명">
            <a:extLst>
              <a:ext uri="{FF2B5EF4-FFF2-40B4-BE49-F238E27FC236}">
                <a16:creationId xmlns:a16="http://schemas.microsoft.com/office/drawing/2014/main" id="{46B7CCC6-426D-4D79-894A-01040BEA2B18}"/>
              </a:ext>
            </a:extLst>
          </p:cNvPr>
          <p:cNvPicPr>
            <a:picLocks noChangeAspect="1"/>
          </p:cNvPicPr>
          <p:nvPr/>
        </p:nvPicPr>
        <p:blipFill rotWithShape="1">
          <a:blip r:embed="rId5">
            <a:extLst>
              <a:ext uri="{28A0092B-C50C-407E-A947-70E740481C1C}">
                <a14:useLocalDpi xmlns:a14="http://schemas.microsoft.com/office/drawing/2010/main" val="0"/>
              </a:ext>
            </a:extLst>
          </a:blip>
          <a:srcRect t="3322" b="3032"/>
          <a:stretch/>
        </p:blipFill>
        <p:spPr>
          <a:xfrm>
            <a:off x="4209414" y="1194812"/>
            <a:ext cx="3787145" cy="2369708"/>
          </a:xfrm>
          <a:prstGeom prst="rect">
            <a:avLst/>
          </a:prstGeom>
        </p:spPr>
      </p:pic>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137C41AF-F4F7-45F0-BD15-66F54D7251C0}"/>
              </a:ext>
            </a:extLst>
          </p:cNvPr>
          <p:cNvSpPr txBox="1"/>
          <p:nvPr/>
        </p:nvSpPr>
        <p:spPr>
          <a:xfrm>
            <a:off x="4332252" y="4418738"/>
            <a:ext cx="7566340" cy="1200329"/>
          </a:xfrm>
          <a:prstGeom prst="rect">
            <a:avLst/>
          </a:prstGeom>
          <a:noFill/>
        </p:spPr>
        <p:txBody>
          <a:bodyPr wrap="square" rtlCol="0">
            <a:spAutoFit/>
          </a:bodyPr>
          <a:lstStyle/>
          <a:p>
            <a:r>
              <a:rPr lang="ko-KR" altLang="en-US" dirty="0"/>
              <a:t>소비자가 제품을 주문하면 사용자가 다음과 같이 주문자 목록과</a:t>
            </a:r>
            <a:r>
              <a:rPr lang="en-US" altLang="ko-KR" dirty="0"/>
              <a:t> </a:t>
            </a:r>
            <a:r>
              <a:rPr lang="ko-KR" altLang="en-US" dirty="0"/>
              <a:t>실시간창고 현황에서 주문정보</a:t>
            </a:r>
            <a:r>
              <a:rPr lang="en-US" altLang="ko-KR" dirty="0"/>
              <a:t>,</a:t>
            </a:r>
            <a:r>
              <a:rPr lang="ko-KR" altLang="en-US" dirty="0"/>
              <a:t> 제품 별 주문번호를 확인 및 관리 할 수 있습니다</a:t>
            </a:r>
            <a:r>
              <a:rPr lang="en-US" altLang="ko-KR" dirty="0"/>
              <a:t>.</a:t>
            </a:r>
            <a:r>
              <a:rPr lang="ko-KR" altLang="en-US" dirty="0"/>
              <a:t> </a:t>
            </a:r>
            <a:endParaRPr lang="en-US" altLang="ko-KR" dirty="0"/>
          </a:p>
          <a:p>
            <a:endParaRPr lang="en-US" altLang="ko-KR" dirty="0"/>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116</a:t>
            </a:fld>
            <a:endParaRPr lang="ko-KR" altLang="en-US"/>
          </a:p>
        </p:txBody>
      </p:sp>
      <p:pic>
        <p:nvPicPr>
          <p:cNvPr id="9" name="그림 8" descr="텍스트이(가) 표시된 사진&#10;&#10;자동 생성된 설명">
            <a:extLst>
              <a:ext uri="{FF2B5EF4-FFF2-40B4-BE49-F238E27FC236}">
                <a16:creationId xmlns:a16="http://schemas.microsoft.com/office/drawing/2014/main" id="{BEE0E75C-3BC9-45D3-BAE5-126181EC4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408" y="3689222"/>
            <a:ext cx="3954444" cy="2822150"/>
          </a:xfrm>
          <a:prstGeom prst="rect">
            <a:avLst/>
          </a:prstGeom>
        </p:spPr>
      </p:pic>
      <p:pic>
        <p:nvPicPr>
          <p:cNvPr id="11" name="그림 10">
            <a:extLst>
              <a:ext uri="{FF2B5EF4-FFF2-40B4-BE49-F238E27FC236}">
                <a16:creationId xmlns:a16="http://schemas.microsoft.com/office/drawing/2014/main" id="{B0CE0D40-081E-446B-8BFC-D065FA03C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07" y="1130784"/>
            <a:ext cx="3732865" cy="2433736"/>
          </a:xfrm>
          <a:prstGeom prst="rect">
            <a:avLst/>
          </a:prstGeom>
        </p:spPr>
      </p:pic>
    </p:spTree>
    <p:extLst>
      <p:ext uri="{BB962C8B-B14F-4D97-AF65-F5344CB8AC3E}">
        <p14:creationId xmlns:p14="http://schemas.microsoft.com/office/powerpoint/2010/main" val="36397655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8941383A-7D10-41FA-AE4A-25E448D76A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55" y="1285481"/>
            <a:ext cx="4456401" cy="2515331"/>
          </a:xfrm>
          <a:prstGeom prst="rect">
            <a:avLst/>
          </a:prstGeom>
        </p:spPr>
      </p:pic>
      <p:pic>
        <p:nvPicPr>
          <p:cNvPr id="5" name="그림 4">
            <a:extLst>
              <a:ext uri="{FF2B5EF4-FFF2-40B4-BE49-F238E27FC236}">
                <a16:creationId xmlns:a16="http://schemas.microsoft.com/office/drawing/2014/main" id="{FBEFD241-29ED-468F-8C21-6000D0AB7B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655" y="3925514"/>
            <a:ext cx="4471699" cy="2370730"/>
          </a:xfrm>
          <a:prstGeom prst="rect">
            <a:avLst/>
          </a:prstGeom>
        </p:spPr>
      </p:pic>
      <p:pic>
        <p:nvPicPr>
          <p:cNvPr id="6" name="Picture 2">
            <a:extLst>
              <a:ext uri="{FF2B5EF4-FFF2-40B4-BE49-F238E27FC236}">
                <a16:creationId xmlns:a16="http://schemas.microsoft.com/office/drawing/2014/main" id="{EBDBBF22-A28F-451C-9945-543C287D16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8583" y="1175692"/>
            <a:ext cx="4642872" cy="2456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6D70599D-C716-46F3-8104-C608BB5317B7}"/>
              </a:ext>
            </a:extLst>
          </p:cNvPr>
          <p:cNvSpPr txBox="1"/>
          <p:nvPr/>
        </p:nvSpPr>
        <p:spPr>
          <a:xfrm>
            <a:off x="7290979" y="1527582"/>
            <a:ext cx="2418080" cy="369332"/>
          </a:xfrm>
          <a:prstGeom prst="rect">
            <a:avLst/>
          </a:prstGeom>
          <a:noFill/>
        </p:spPr>
        <p:txBody>
          <a:bodyPr wrap="square" rtlCol="0">
            <a:spAutoFit/>
          </a:bodyPr>
          <a:lstStyle/>
          <a:p>
            <a:r>
              <a:rPr lang="en-US" altLang="ko-KR" dirty="0"/>
              <a:t>Picking Machine </a:t>
            </a:r>
            <a:r>
              <a:rPr lang="ko-KR" altLang="en-US" dirty="0"/>
              <a:t>상부</a:t>
            </a:r>
          </a:p>
        </p:txBody>
      </p:sp>
      <p:sp>
        <p:nvSpPr>
          <p:cNvPr id="9" name="TextBox 8">
            <a:extLst>
              <a:ext uri="{FF2B5EF4-FFF2-40B4-BE49-F238E27FC236}">
                <a16:creationId xmlns:a16="http://schemas.microsoft.com/office/drawing/2014/main" id="{D9ACB5FE-7FEB-4E32-A994-3E6A0C75DC66}"/>
              </a:ext>
            </a:extLst>
          </p:cNvPr>
          <p:cNvSpPr txBox="1"/>
          <p:nvPr/>
        </p:nvSpPr>
        <p:spPr>
          <a:xfrm>
            <a:off x="7290979" y="3463966"/>
            <a:ext cx="2418080" cy="369332"/>
          </a:xfrm>
          <a:prstGeom prst="rect">
            <a:avLst/>
          </a:prstGeom>
          <a:noFill/>
        </p:spPr>
        <p:txBody>
          <a:bodyPr wrap="square" rtlCol="0">
            <a:spAutoFit/>
          </a:bodyPr>
          <a:lstStyle/>
          <a:p>
            <a:r>
              <a:rPr lang="en-US" altLang="ko-KR" dirty="0"/>
              <a:t>Picking Machine </a:t>
            </a:r>
            <a:r>
              <a:rPr lang="ko-KR" altLang="en-US" dirty="0"/>
              <a:t>하부</a:t>
            </a:r>
          </a:p>
        </p:txBody>
      </p:sp>
      <p:sp>
        <p:nvSpPr>
          <p:cNvPr id="10" name="슬라이드 번호 개체 틀 9"/>
          <p:cNvSpPr>
            <a:spLocks noGrp="1"/>
          </p:cNvSpPr>
          <p:nvPr>
            <p:ph type="sldNum" sz="quarter" idx="12"/>
          </p:nvPr>
        </p:nvSpPr>
        <p:spPr/>
        <p:txBody>
          <a:bodyPr/>
          <a:lstStyle/>
          <a:p>
            <a:fld id="{C8B1308B-619C-4750-878A-85E35834BA81}" type="slidenum">
              <a:rPr lang="ko-KR" altLang="en-US" smtClean="0"/>
              <a:t>117</a:t>
            </a:fld>
            <a:endParaRPr lang="ko-KR" altLang="en-US"/>
          </a:p>
        </p:txBody>
      </p:sp>
      <p:sp>
        <p:nvSpPr>
          <p:cNvPr id="11" name="TextBox 10">
            <a:extLst>
              <a:ext uri="{FF2B5EF4-FFF2-40B4-BE49-F238E27FC236}">
                <a16:creationId xmlns:a16="http://schemas.microsoft.com/office/drawing/2014/main" id="{7E91D3DC-259B-451B-8D97-3730D188B773}"/>
              </a:ext>
            </a:extLst>
          </p:cNvPr>
          <p:cNvSpPr txBox="1"/>
          <p:nvPr/>
        </p:nvSpPr>
        <p:spPr>
          <a:xfrm>
            <a:off x="6319676" y="4228436"/>
            <a:ext cx="5257800" cy="1747338"/>
          </a:xfrm>
          <a:prstGeom prst="rect">
            <a:avLst/>
          </a:prstGeom>
          <a:noFill/>
        </p:spPr>
        <p:txBody>
          <a:bodyPr wrap="square" rtlCol="0">
            <a:spAutoFit/>
          </a:bodyPr>
          <a:lstStyle/>
          <a:p>
            <a:pPr>
              <a:lnSpc>
                <a:spcPct val="200000"/>
              </a:lnSpc>
            </a:pPr>
            <a:r>
              <a:rPr lang="en-US" altLang="ko-KR" sz="1400" b="1" dirty="0"/>
              <a:t>Picking Machine</a:t>
            </a:r>
            <a:r>
              <a:rPr lang="ko-KR" altLang="en-US" sz="1400" dirty="0"/>
              <a:t>은 상부와 하부로 나뉘며 </a:t>
            </a:r>
            <a:endParaRPr lang="en-US" altLang="ko-KR" sz="1400" dirty="0"/>
          </a:p>
          <a:p>
            <a:pPr>
              <a:lnSpc>
                <a:spcPct val="200000"/>
              </a:lnSpc>
            </a:pPr>
            <a:r>
              <a:rPr lang="ko-KR" altLang="en-US" sz="1400" b="1" dirty="0"/>
              <a:t>상부 </a:t>
            </a:r>
            <a:r>
              <a:rPr lang="en-US" altLang="ko-KR" sz="1400" b="1" dirty="0"/>
              <a:t>Machine</a:t>
            </a:r>
            <a:r>
              <a:rPr lang="ko-KR" altLang="en-US" sz="1400" dirty="0"/>
              <a:t>은 직교 좌표 로봇을 통한 적재 기능을 담당하고</a:t>
            </a:r>
            <a:r>
              <a:rPr lang="en-US" altLang="ko-KR" sz="1400" dirty="0"/>
              <a:t>, </a:t>
            </a:r>
          </a:p>
          <a:p>
            <a:pPr>
              <a:lnSpc>
                <a:spcPct val="200000"/>
              </a:lnSpc>
            </a:pPr>
            <a:r>
              <a:rPr lang="ko-KR" altLang="en-US" sz="1400" b="1" dirty="0"/>
              <a:t>하부 </a:t>
            </a:r>
            <a:r>
              <a:rPr lang="en-US" altLang="ko-KR" sz="1400" b="1" dirty="0"/>
              <a:t>Machine</a:t>
            </a:r>
            <a:r>
              <a:rPr lang="ko-KR" altLang="en-US" sz="1400" dirty="0"/>
              <a:t>은 주문 발생시 해당 제품의 출고를 담당하는 </a:t>
            </a:r>
            <a:endParaRPr lang="en-US" altLang="ko-KR" sz="1400" dirty="0"/>
          </a:p>
          <a:p>
            <a:pPr>
              <a:lnSpc>
                <a:spcPct val="200000"/>
              </a:lnSpc>
            </a:pPr>
            <a:r>
              <a:rPr lang="ko-KR" altLang="en-US" sz="1400" dirty="0"/>
              <a:t>개폐장치가 있습니다</a:t>
            </a:r>
            <a:r>
              <a:rPr lang="en-US" altLang="ko-KR" sz="1400" dirty="0"/>
              <a:t>.</a:t>
            </a:r>
            <a:endParaRPr lang="ko-KR" altLang="en-US" sz="1400" dirty="0"/>
          </a:p>
        </p:txBody>
      </p:sp>
    </p:spTree>
    <p:extLst>
      <p:ext uri="{BB962C8B-B14F-4D97-AF65-F5344CB8AC3E}">
        <p14:creationId xmlns:p14="http://schemas.microsoft.com/office/powerpoint/2010/main" val="9616424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Picture 3">
            <a:extLst>
              <a:ext uri="{FF2B5EF4-FFF2-40B4-BE49-F238E27FC236}">
                <a16:creationId xmlns:a16="http://schemas.microsoft.com/office/drawing/2014/main" id="{D248FD8F-611D-4AFE-99B7-9F13F88A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122" y="1305680"/>
            <a:ext cx="4606925" cy="482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그림 5">
            <a:extLst>
              <a:ext uri="{FF2B5EF4-FFF2-40B4-BE49-F238E27FC236}">
                <a16:creationId xmlns:a16="http://schemas.microsoft.com/office/drawing/2014/main" id="{9C91D715-D87A-47E6-92B7-AFF1806B2C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55" t="5111" r="2500" b="5048"/>
          <a:stretch/>
        </p:blipFill>
        <p:spPr>
          <a:xfrm rot="5400000">
            <a:off x="6445660" y="1762757"/>
            <a:ext cx="4299817" cy="3894667"/>
          </a:xfrm>
          <a:prstGeom prst="rect">
            <a:avLst/>
          </a:prstGeom>
        </p:spPr>
      </p:pic>
      <p:sp>
        <p:nvSpPr>
          <p:cNvPr id="7" name="TextBox 6">
            <a:extLst>
              <a:ext uri="{FF2B5EF4-FFF2-40B4-BE49-F238E27FC236}">
                <a16:creationId xmlns:a16="http://schemas.microsoft.com/office/drawing/2014/main" id="{F9E33CA2-B8C8-4F8C-BFC2-FB9663F89A67}"/>
              </a:ext>
            </a:extLst>
          </p:cNvPr>
          <p:cNvSpPr txBox="1"/>
          <p:nvPr/>
        </p:nvSpPr>
        <p:spPr>
          <a:xfrm>
            <a:off x="4848098" y="998001"/>
            <a:ext cx="2418080" cy="369332"/>
          </a:xfrm>
          <a:prstGeom prst="rect">
            <a:avLst/>
          </a:prstGeom>
          <a:noFill/>
        </p:spPr>
        <p:txBody>
          <a:bodyPr wrap="square" rtlCol="0">
            <a:spAutoFit/>
          </a:bodyPr>
          <a:lstStyle/>
          <a:p>
            <a:r>
              <a:rPr lang="en-US" altLang="ko-KR" dirty="0"/>
              <a:t>Picking </a:t>
            </a:r>
            <a:r>
              <a:rPr lang="en-US" altLang="ko-KR"/>
              <a:t>Machine </a:t>
            </a:r>
            <a:r>
              <a:rPr lang="ko-KR" altLang="en-US" dirty="0"/>
              <a:t>상부</a:t>
            </a:r>
          </a:p>
        </p:txBody>
      </p:sp>
      <p:sp>
        <p:nvSpPr>
          <p:cNvPr id="5" name="슬라이드 번호 개체 틀 4"/>
          <p:cNvSpPr>
            <a:spLocks noGrp="1"/>
          </p:cNvSpPr>
          <p:nvPr>
            <p:ph type="sldNum" sz="quarter" idx="12"/>
          </p:nvPr>
        </p:nvSpPr>
        <p:spPr/>
        <p:txBody>
          <a:bodyPr/>
          <a:lstStyle/>
          <a:p>
            <a:fld id="{C8B1308B-619C-4750-878A-85E35834BA81}" type="slidenum">
              <a:rPr lang="ko-KR" altLang="en-US" smtClean="0"/>
              <a:t>118</a:t>
            </a:fld>
            <a:endParaRPr lang="ko-KR" altLang="en-US"/>
          </a:p>
        </p:txBody>
      </p:sp>
      <p:sp>
        <p:nvSpPr>
          <p:cNvPr id="9" name="TextBox 8">
            <a:extLst>
              <a:ext uri="{FF2B5EF4-FFF2-40B4-BE49-F238E27FC236}">
                <a16:creationId xmlns:a16="http://schemas.microsoft.com/office/drawing/2014/main" id="{524AC1FE-5CDC-48E4-B1A3-5BB8117F4846}"/>
              </a:ext>
            </a:extLst>
          </p:cNvPr>
          <p:cNvSpPr txBox="1"/>
          <p:nvPr/>
        </p:nvSpPr>
        <p:spPr>
          <a:xfrm>
            <a:off x="8220635" y="5859999"/>
            <a:ext cx="833718" cy="246221"/>
          </a:xfrm>
          <a:prstGeom prst="rect">
            <a:avLst/>
          </a:prstGeom>
          <a:noFill/>
        </p:spPr>
        <p:txBody>
          <a:bodyPr wrap="square" rtlCol="0">
            <a:spAutoFit/>
          </a:bodyPr>
          <a:lstStyle/>
          <a:p>
            <a:r>
              <a:rPr lang="ko-KR" altLang="en-US" sz="1000" dirty="0"/>
              <a:t>프로토타입</a:t>
            </a:r>
          </a:p>
        </p:txBody>
      </p:sp>
    </p:spTree>
    <p:extLst>
      <p:ext uri="{BB962C8B-B14F-4D97-AF65-F5344CB8AC3E}">
        <p14:creationId xmlns:p14="http://schemas.microsoft.com/office/powerpoint/2010/main" val="22629491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6FF2AEBB-763B-4CC8-9275-DEF45F49562C}"/>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상부</a:t>
            </a:r>
          </a:p>
        </p:txBody>
      </p:sp>
      <p:pic>
        <p:nvPicPr>
          <p:cNvPr id="7" name="Picture 2">
            <a:extLst>
              <a:ext uri="{FF2B5EF4-FFF2-40B4-BE49-F238E27FC236}">
                <a16:creationId xmlns:a16="http://schemas.microsoft.com/office/drawing/2014/main" id="{C994D4BE-BCC5-4C06-B63E-57EF1EC34D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69" t="5762" r="19001" b="2763"/>
          <a:stretch/>
        </p:blipFill>
        <p:spPr bwMode="auto">
          <a:xfrm>
            <a:off x="1961031" y="1592113"/>
            <a:ext cx="3686289" cy="4646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E646E8BF-ED4D-4D0F-B4D6-2EEDF424CDA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483" t="10564" b="5634"/>
          <a:stretch/>
        </p:blipFill>
        <p:spPr bwMode="auto">
          <a:xfrm rot="16200000">
            <a:off x="7335772" y="926932"/>
            <a:ext cx="2089850" cy="3387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E5A5609-0B30-4EB9-A425-961173C2D92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672" b="16394"/>
          <a:stretch/>
        </p:blipFill>
        <p:spPr bwMode="auto">
          <a:xfrm>
            <a:off x="6687406" y="3862323"/>
            <a:ext cx="3387065" cy="2337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119</a:t>
            </a:fld>
            <a:endParaRPr lang="ko-KR" altLang="en-US"/>
          </a:p>
        </p:txBody>
      </p:sp>
    </p:spTree>
    <p:extLst>
      <p:ext uri="{BB962C8B-B14F-4D97-AF65-F5344CB8AC3E}">
        <p14:creationId xmlns:p14="http://schemas.microsoft.com/office/powerpoint/2010/main" val="151120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8194" name="Picture 2" descr="C:\Users\김항래\Desktop\제작설계서H_W\슬라이드11.PNG"/>
          <p:cNvPicPr>
            <a:picLocks noChangeAspect="1" noChangeArrowheads="1"/>
          </p:cNvPicPr>
          <p:nvPr/>
        </p:nvPicPr>
        <p:blipFill rotWithShape="1">
          <a:blip r:embed="rId4">
            <a:extLst>
              <a:ext uri="{28A0092B-C50C-407E-A947-70E740481C1C}">
                <a14:useLocalDpi xmlns:a14="http://schemas.microsoft.com/office/drawing/2010/main" val="0"/>
              </a:ext>
            </a:extLst>
          </a:blip>
          <a:srcRect t="15187"/>
          <a:stretch/>
        </p:blipFill>
        <p:spPr bwMode="auto">
          <a:xfrm>
            <a:off x="1524794" y="1614113"/>
            <a:ext cx="9142412" cy="436233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12</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8680E8C7-4FB5-4D5C-BD42-C3049CFE3042}"/>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상부</a:t>
            </a:r>
          </a:p>
        </p:txBody>
      </p:sp>
      <p:pic>
        <p:nvPicPr>
          <p:cNvPr id="5" name="그림 4">
            <a:extLst>
              <a:ext uri="{FF2B5EF4-FFF2-40B4-BE49-F238E27FC236}">
                <a16:creationId xmlns:a16="http://schemas.microsoft.com/office/drawing/2014/main" id="{F42D5B70-E5D1-4264-9817-02F58D3C36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303" y="1568319"/>
            <a:ext cx="2810452" cy="2107840"/>
          </a:xfrm>
          <a:prstGeom prst="rect">
            <a:avLst/>
          </a:prstGeom>
        </p:spPr>
      </p:pic>
      <p:pic>
        <p:nvPicPr>
          <p:cNvPr id="6" name="그림 5">
            <a:extLst>
              <a:ext uri="{FF2B5EF4-FFF2-40B4-BE49-F238E27FC236}">
                <a16:creationId xmlns:a16="http://schemas.microsoft.com/office/drawing/2014/main" id="{FDBA123F-BC2E-4799-A402-C4FAAA39C7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3303" y="4057491"/>
            <a:ext cx="2863634" cy="2147726"/>
          </a:xfrm>
          <a:prstGeom prst="rect">
            <a:avLst/>
          </a:prstGeom>
        </p:spPr>
      </p:pic>
      <p:pic>
        <p:nvPicPr>
          <p:cNvPr id="7" name="그림 6">
            <a:extLst>
              <a:ext uri="{FF2B5EF4-FFF2-40B4-BE49-F238E27FC236}">
                <a16:creationId xmlns:a16="http://schemas.microsoft.com/office/drawing/2014/main" id="{5042744D-4BCF-4E67-9FF9-4B631B08E9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0513" y="2836483"/>
            <a:ext cx="2736865" cy="2052649"/>
          </a:xfrm>
          <a:prstGeom prst="rect">
            <a:avLst/>
          </a:prstGeom>
        </p:spPr>
      </p:pic>
      <p:pic>
        <p:nvPicPr>
          <p:cNvPr id="9" name="그림 8">
            <a:extLst>
              <a:ext uri="{FF2B5EF4-FFF2-40B4-BE49-F238E27FC236}">
                <a16:creationId xmlns:a16="http://schemas.microsoft.com/office/drawing/2014/main" id="{4217D816-0D60-4C9C-B6C4-87CF7D6BD1F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55" t="5111" r="2500" b="5048"/>
          <a:stretch/>
        </p:blipFill>
        <p:spPr>
          <a:xfrm rot="5400000">
            <a:off x="7190765" y="1986407"/>
            <a:ext cx="4707536" cy="3871360"/>
          </a:xfrm>
          <a:prstGeom prst="rect">
            <a:avLst/>
          </a:prstGeom>
        </p:spPr>
      </p:pic>
      <p:sp>
        <p:nvSpPr>
          <p:cNvPr id="10" name="슬라이드 번호 개체 틀 9"/>
          <p:cNvSpPr>
            <a:spLocks noGrp="1"/>
          </p:cNvSpPr>
          <p:nvPr>
            <p:ph type="sldNum" sz="quarter" idx="12"/>
          </p:nvPr>
        </p:nvSpPr>
        <p:spPr/>
        <p:txBody>
          <a:bodyPr/>
          <a:lstStyle/>
          <a:p>
            <a:fld id="{C8B1308B-619C-4750-878A-85E35834BA81}" type="slidenum">
              <a:rPr lang="ko-KR" altLang="en-US" smtClean="0"/>
              <a:t>120</a:t>
            </a:fld>
            <a:endParaRPr lang="ko-KR" altLang="en-US"/>
          </a:p>
        </p:txBody>
      </p:sp>
    </p:spTree>
    <p:extLst>
      <p:ext uri="{BB962C8B-B14F-4D97-AF65-F5344CB8AC3E}">
        <p14:creationId xmlns:p14="http://schemas.microsoft.com/office/powerpoint/2010/main" val="2947656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03C39429-5DAB-4EB4-9FDD-901165A715A8}"/>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상부</a:t>
            </a:r>
          </a:p>
        </p:txBody>
      </p:sp>
      <p:pic>
        <p:nvPicPr>
          <p:cNvPr id="5" name="그림 4">
            <a:extLst>
              <a:ext uri="{FF2B5EF4-FFF2-40B4-BE49-F238E27FC236}">
                <a16:creationId xmlns:a16="http://schemas.microsoft.com/office/drawing/2014/main" id="{ACA93CC1-7893-41AA-91D3-D5C0275A0A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5607" y="4048315"/>
            <a:ext cx="2732635" cy="2049476"/>
          </a:xfrm>
          <a:prstGeom prst="rect">
            <a:avLst/>
          </a:prstGeom>
        </p:spPr>
      </p:pic>
      <p:pic>
        <p:nvPicPr>
          <p:cNvPr id="6" name="그림 5">
            <a:extLst>
              <a:ext uri="{FF2B5EF4-FFF2-40B4-BE49-F238E27FC236}">
                <a16:creationId xmlns:a16="http://schemas.microsoft.com/office/drawing/2014/main" id="{CB2814D7-D6F1-4285-8841-34EE285889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5608" y="1512833"/>
            <a:ext cx="2732635" cy="2049476"/>
          </a:xfrm>
          <a:prstGeom prst="rect">
            <a:avLst/>
          </a:prstGeom>
        </p:spPr>
      </p:pic>
      <p:pic>
        <p:nvPicPr>
          <p:cNvPr id="7" name="그림 6">
            <a:extLst>
              <a:ext uri="{FF2B5EF4-FFF2-40B4-BE49-F238E27FC236}">
                <a16:creationId xmlns:a16="http://schemas.microsoft.com/office/drawing/2014/main" id="{1A8CEA8C-174E-4A76-B087-05F718B280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8185" y="2833651"/>
            <a:ext cx="2702855" cy="2027141"/>
          </a:xfrm>
          <a:prstGeom prst="rect">
            <a:avLst/>
          </a:prstGeom>
        </p:spPr>
      </p:pic>
      <p:sp>
        <p:nvSpPr>
          <p:cNvPr id="10" name="슬라이드 번호 개체 틀 9"/>
          <p:cNvSpPr>
            <a:spLocks noGrp="1"/>
          </p:cNvSpPr>
          <p:nvPr>
            <p:ph type="sldNum" sz="quarter" idx="12"/>
          </p:nvPr>
        </p:nvSpPr>
        <p:spPr/>
        <p:txBody>
          <a:bodyPr/>
          <a:lstStyle/>
          <a:p>
            <a:fld id="{C8B1308B-619C-4750-878A-85E35834BA81}" type="slidenum">
              <a:rPr lang="ko-KR" altLang="en-US" smtClean="0"/>
              <a:t>121</a:t>
            </a:fld>
            <a:endParaRPr lang="ko-KR" altLang="en-US"/>
          </a:p>
        </p:txBody>
      </p:sp>
      <p:pic>
        <p:nvPicPr>
          <p:cNvPr id="11" name="그림 10" descr="실내, 테이블, 목재의, 건물이(가) 표시된 사진&#10;&#10;자동 생성된 설명">
            <a:extLst>
              <a:ext uri="{FF2B5EF4-FFF2-40B4-BE49-F238E27FC236}">
                <a16:creationId xmlns:a16="http://schemas.microsoft.com/office/drawing/2014/main" id="{41BD8B4D-4CA6-488A-879C-96C2A683C6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8179" y="1512833"/>
            <a:ext cx="3640246" cy="4589877"/>
          </a:xfrm>
          <a:prstGeom prst="rect">
            <a:avLst/>
          </a:prstGeom>
        </p:spPr>
      </p:pic>
    </p:spTree>
    <p:extLst>
      <p:ext uri="{BB962C8B-B14F-4D97-AF65-F5344CB8AC3E}">
        <p14:creationId xmlns:p14="http://schemas.microsoft.com/office/powerpoint/2010/main" val="7547125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03C39429-5DAB-4EB4-9FDD-901165A715A8}"/>
              </a:ext>
            </a:extLst>
          </p:cNvPr>
          <p:cNvSpPr txBox="1"/>
          <p:nvPr/>
        </p:nvSpPr>
        <p:spPr>
          <a:xfrm>
            <a:off x="4886960" y="925952"/>
            <a:ext cx="2418080" cy="369332"/>
          </a:xfrm>
          <a:prstGeom prst="rect">
            <a:avLst/>
          </a:prstGeom>
          <a:noFill/>
        </p:spPr>
        <p:txBody>
          <a:bodyPr wrap="square" rtlCol="0">
            <a:spAutoFit/>
          </a:bodyPr>
          <a:lstStyle/>
          <a:p>
            <a:r>
              <a:rPr lang="en-US" altLang="ko-KR" dirty="0"/>
              <a:t>Picking Machine </a:t>
            </a:r>
            <a:r>
              <a:rPr lang="ko-KR" altLang="en-US" dirty="0"/>
              <a:t>상부</a:t>
            </a:r>
          </a:p>
        </p:txBody>
      </p:sp>
      <p:sp>
        <p:nvSpPr>
          <p:cNvPr id="10" name="슬라이드 번호 개체 틀 9"/>
          <p:cNvSpPr>
            <a:spLocks noGrp="1"/>
          </p:cNvSpPr>
          <p:nvPr>
            <p:ph type="sldNum" sz="quarter" idx="12"/>
          </p:nvPr>
        </p:nvSpPr>
        <p:spPr/>
        <p:txBody>
          <a:bodyPr/>
          <a:lstStyle/>
          <a:p>
            <a:fld id="{C8B1308B-619C-4750-878A-85E35834BA81}" type="slidenum">
              <a:rPr lang="ko-KR" altLang="en-US" smtClean="0"/>
              <a:t>122</a:t>
            </a:fld>
            <a:endParaRPr lang="ko-KR" altLang="en-US"/>
          </a:p>
        </p:txBody>
      </p:sp>
      <p:pic>
        <p:nvPicPr>
          <p:cNvPr id="13" name="그림 12" descr="실내, 선반, 앉아있는, 테이블이(가) 표시된 사진&#10;&#10;자동 생성된 설명">
            <a:extLst>
              <a:ext uri="{FF2B5EF4-FFF2-40B4-BE49-F238E27FC236}">
                <a16:creationId xmlns:a16="http://schemas.microsoft.com/office/drawing/2014/main" id="{CC49A8D4-3E36-4C57-9A97-464BBAE6CA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709" y="1512459"/>
            <a:ext cx="3383819" cy="4410589"/>
          </a:xfrm>
          <a:prstGeom prst="rect">
            <a:avLst/>
          </a:prstGeom>
        </p:spPr>
      </p:pic>
      <p:pic>
        <p:nvPicPr>
          <p:cNvPr id="15" name="그림 14" descr="실내, 테이블, 의자, 창문이(가) 표시된 사진&#10;&#10;자동 생성된 설명">
            <a:extLst>
              <a:ext uri="{FF2B5EF4-FFF2-40B4-BE49-F238E27FC236}">
                <a16:creationId xmlns:a16="http://schemas.microsoft.com/office/drawing/2014/main" id="{62D22766-EB3E-4B11-B883-A7B3D95A15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736"/>
          <a:stretch/>
        </p:blipFill>
        <p:spPr>
          <a:xfrm>
            <a:off x="4308183" y="1518403"/>
            <a:ext cx="3383819" cy="4410589"/>
          </a:xfrm>
          <a:prstGeom prst="rect">
            <a:avLst/>
          </a:prstGeom>
        </p:spPr>
      </p:pic>
      <p:sp>
        <p:nvSpPr>
          <p:cNvPr id="18" name="TextBox 17">
            <a:extLst>
              <a:ext uri="{FF2B5EF4-FFF2-40B4-BE49-F238E27FC236}">
                <a16:creationId xmlns:a16="http://schemas.microsoft.com/office/drawing/2014/main" id="{099899D6-5C19-40C2-8976-8CF51959EFCD}"/>
              </a:ext>
            </a:extLst>
          </p:cNvPr>
          <p:cNvSpPr txBox="1"/>
          <p:nvPr/>
        </p:nvSpPr>
        <p:spPr>
          <a:xfrm>
            <a:off x="3098171" y="5983911"/>
            <a:ext cx="833718" cy="246221"/>
          </a:xfrm>
          <a:prstGeom prst="rect">
            <a:avLst/>
          </a:prstGeom>
          <a:noFill/>
        </p:spPr>
        <p:txBody>
          <a:bodyPr wrap="square" rtlCol="0">
            <a:spAutoFit/>
          </a:bodyPr>
          <a:lstStyle/>
          <a:p>
            <a:r>
              <a:rPr lang="ko-KR" altLang="en-US" sz="1000" dirty="0"/>
              <a:t>실제 제품</a:t>
            </a:r>
          </a:p>
        </p:txBody>
      </p:sp>
      <p:sp>
        <p:nvSpPr>
          <p:cNvPr id="19" name="TextBox 18">
            <a:extLst>
              <a:ext uri="{FF2B5EF4-FFF2-40B4-BE49-F238E27FC236}">
                <a16:creationId xmlns:a16="http://schemas.microsoft.com/office/drawing/2014/main" id="{5BF7CE7E-F050-4548-8E25-AAC74112986B}"/>
              </a:ext>
            </a:extLst>
          </p:cNvPr>
          <p:cNvSpPr txBox="1"/>
          <p:nvPr/>
        </p:nvSpPr>
        <p:spPr>
          <a:xfrm>
            <a:off x="10736145" y="5935564"/>
            <a:ext cx="833718" cy="246221"/>
          </a:xfrm>
          <a:prstGeom prst="rect">
            <a:avLst/>
          </a:prstGeom>
          <a:noFill/>
        </p:spPr>
        <p:txBody>
          <a:bodyPr wrap="square" rtlCol="0">
            <a:spAutoFit/>
          </a:bodyPr>
          <a:lstStyle/>
          <a:p>
            <a:r>
              <a:rPr lang="ko-KR" altLang="en-US" sz="1000" dirty="0"/>
              <a:t>실제 제품</a:t>
            </a:r>
          </a:p>
        </p:txBody>
      </p:sp>
      <p:pic>
        <p:nvPicPr>
          <p:cNvPr id="20" name="그림 19" descr="실내, 생활, 방, 앉아있는이(가) 표시된 사진&#10;&#10;자동 생성된 설명">
            <a:extLst>
              <a:ext uri="{FF2B5EF4-FFF2-40B4-BE49-F238E27FC236}">
                <a16:creationId xmlns:a16="http://schemas.microsoft.com/office/drawing/2014/main" id="{F12FB79A-97E3-433B-996F-D2E6B34305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4553" y="1512459"/>
            <a:ext cx="3475310" cy="4371344"/>
          </a:xfrm>
          <a:prstGeom prst="rect">
            <a:avLst/>
          </a:prstGeom>
        </p:spPr>
      </p:pic>
      <p:sp>
        <p:nvSpPr>
          <p:cNvPr id="21" name="TextBox 20">
            <a:extLst>
              <a:ext uri="{FF2B5EF4-FFF2-40B4-BE49-F238E27FC236}">
                <a16:creationId xmlns:a16="http://schemas.microsoft.com/office/drawing/2014/main" id="{24AC2E1D-41A0-4382-B1BD-CA8C266A970C}"/>
              </a:ext>
            </a:extLst>
          </p:cNvPr>
          <p:cNvSpPr txBox="1"/>
          <p:nvPr/>
        </p:nvSpPr>
        <p:spPr>
          <a:xfrm>
            <a:off x="6928111" y="5993277"/>
            <a:ext cx="833718" cy="246221"/>
          </a:xfrm>
          <a:prstGeom prst="rect">
            <a:avLst/>
          </a:prstGeom>
          <a:noFill/>
        </p:spPr>
        <p:txBody>
          <a:bodyPr wrap="square" rtlCol="0">
            <a:spAutoFit/>
          </a:bodyPr>
          <a:lstStyle/>
          <a:p>
            <a:r>
              <a:rPr lang="ko-KR" altLang="en-US" sz="1000" dirty="0"/>
              <a:t>실제 제품</a:t>
            </a:r>
          </a:p>
        </p:txBody>
      </p:sp>
    </p:spTree>
    <p:extLst>
      <p:ext uri="{BB962C8B-B14F-4D97-AF65-F5344CB8AC3E}">
        <p14:creationId xmlns:p14="http://schemas.microsoft.com/office/powerpoint/2010/main" val="32955332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4C095CA1-0A37-42DE-BEB0-7A61CC917F8C}"/>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하부</a:t>
            </a:r>
          </a:p>
        </p:txBody>
      </p:sp>
      <p:pic>
        <p:nvPicPr>
          <p:cNvPr id="5" name="Picture 2">
            <a:extLst>
              <a:ext uri="{FF2B5EF4-FFF2-40B4-BE49-F238E27FC236}">
                <a16:creationId xmlns:a16="http://schemas.microsoft.com/office/drawing/2014/main" id="{960AE2B5-B5C1-41B3-AFBA-99121DE6A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801" y="1724754"/>
            <a:ext cx="9328673" cy="441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슬라이드 번호 개체 틀 5"/>
          <p:cNvSpPr>
            <a:spLocks noGrp="1"/>
          </p:cNvSpPr>
          <p:nvPr>
            <p:ph type="sldNum" sz="quarter" idx="12"/>
          </p:nvPr>
        </p:nvSpPr>
        <p:spPr/>
        <p:txBody>
          <a:bodyPr/>
          <a:lstStyle/>
          <a:p>
            <a:fld id="{C8B1308B-619C-4750-878A-85E35834BA81}" type="slidenum">
              <a:rPr lang="ko-KR" altLang="en-US" smtClean="0"/>
              <a:t>123</a:t>
            </a:fld>
            <a:endParaRPr lang="ko-KR" altLang="en-US"/>
          </a:p>
        </p:txBody>
      </p:sp>
    </p:spTree>
    <p:extLst>
      <p:ext uri="{BB962C8B-B14F-4D97-AF65-F5344CB8AC3E}">
        <p14:creationId xmlns:p14="http://schemas.microsoft.com/office/powerpoint/2010/main" val="22628777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Picture 2">
            <a:extLst>
              <a:ext uri="{FF2B5EF4-FFF2-40B4-BE49-F238E27FC236}">
                <a16:creationId xmlns:a16="http://schemas.microsoft.com/office/drawing/2014/main" id="{A16EA5D8-E593-4D1A-9C73-CF249FF8F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813" y="1650153"/>
            <a:ext cx="9108650" cy="462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EA02C1C2-B2DC-46DE-8476-CA1A9E5EBC07}"/>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하부</a:t>
            </a:r>
          </a:p>
        </p:txBody>
      </p:sp>
      <p:sp>
        <p:nvSpPr>
          <p:cNvPr id="6" name="슬라이드 번호 개체 틀 5"/>
          <p:cNvSpPr>
            <a:spLocks noGrp="1"/>
          </p:cNvSpPr>
          <p:nvPr>
            <p:ph type="sldNum" sz="quarter" idx="12"/>
          </p:nvPr>
        </p:nvSpPr>
        <p:spPr/>
        <p:txBody>
          <a:bodyPr/>
          <a:lstStyle/>
          <a:p>
            <a:fld id="{C8B1308B-619C-4750-878A-85E35834BA81}" type="slidenum">
              <a:rPr lang="ko-KR" altLang="en-US" smtClean="0"/>
              <a:t>124</a:t>
            </a:fld>
            <a:endParaRPr lang="ko-KR" altLang="en-US"/>
          </a:p>
        </p:txBody>
      </p:sp>
    </p:spTree>
    <p:extLst>
      <p:ext uri="{BB962C8B-B14F-4D97-AF65-F5344CB8AC3E}">
        <p14:creationId xmlns:p14="http://schemas.microsoft.com/office/powerpoint/2010/main" val="2925835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49F59447-3812-4C06-9913-ED48818E97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09" t="6169" r="13957" b="4633"/>
          <a:stretch/>
        </p:blipFill>
        <p:spPr>
          <a:xfrm rot="5400000">
            <a:off x="5160878" y="4295121"/>
            <a:ext cx="1554509" cy="2506512"/>
          </a:xfrm>
          <a:prstGeom prst="rect">
            <a:avLst/>
          </a:prstGeom>
        </p:spPr>
      </p:pic>
      <p:pic>
        <p:nvPicPr>
          <p:cNvPr id="5" name="그림 4">
            <a:extLst>
              <a:ext uri="{FF2B5EF4-FFF2-40B4-BE49-F238E27FC236}">
                <a16:creationId xmlns:a16="http://schemas.microsoft.com/office/drawing/2014/main" id="{87FF6566-6D7C-4A50-AB4A-B9AD4C37A9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242" t="6169" r="9567"/>
          <a:stretch/>
        </p:blipFill>
        <p:spPr>
          <a:xfrm>
            <a:off x="7711771" y="3807858"/>
            <a:ext cx="2988992" cy="2583240"/>
          </a:xfrm>
          <a:prstGeom prst="rect">
            <a:avLst/>
          </a:prstGeom>
        </p:spPr>
      </p:pic>
      <p:pic>
        <p:nvPicPr>
          <p:cNvPr id="6" name="그림 5">
            <a:extLst>
              <a:ext uri="{FF2B5EF4-FFF2-40B4-BE49-F238E27FC236}">
                <a16:creationId xmlns:a16="http://schemas.microsoft.com/office/drawing/2014/main" id="{4A023EA8-61E3-4551-9DBD-3B0737B2DB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389" t="4147" r="4963" b="8614"/>
          <a:stretch/>
        </p:blipFill>
        <p:spPr>
          <a:xfrm rot="16200000">
            <a:off x="8020882" y="816604"/>
            <a:ext cx="2273557" cy="3089261"/>
          </a:xfrm>
          <a:prstGeom prst="rect">
            <a:avLst/>
          </a:prstGeom>
        </p:spPr>
      </p:pic>
      <p:pic>
        <p:nvPicPr>
          <p:cNvPr id="7" name="그림 6">
            <a:extLst>
              <a:ext uri="{FF2B5EF4-FFF2-40B4-BE49-F238E27FC236}">
                <a16:creationId xmlns:a16="http://schemas.microsoft.com/office/drawing/2014/main" id="{27C42B63-54D2-43B4-91C9-E5C3A53860A1}"/>
              </a:ext>
            </a:extLst>
          </p:cNvPr>
          <p:cNvPicPr>
            <a:picLocks noChangeAspect="1"/>
          </p:cNvPicPr>
          <p:nvPr/>
        </p:nvPicPr>
        <p:blipFill rotWithShape="1">
          <a:blip r:embed="rId7">
            <a:extLst>
              <a:ext uri="{28A0092B-C50C-407E-A947-70E740481C1C}">
                <a14:useLocalDpi xmlns:a14="http://schemas.microsoft.com/office/drawing/2010/main" val="0"/>
              </a:ext>
            </a:extLst>
          </a:blip>
          <a:srcRect l="2558" t="20052" b="11513"/>
          <a:stretch/>
        </p:blipFill>
        <p:spPr>
          <a:xfrm>
            <a:off x="1374148" y="1212775"/>
            <a:ext cx="5817241" cy="3308472"/>
          </a:xfrm>
          <a:prstGeom prst="rect">
            <a:avLst/>
          </a:prstGeom>
        </p:spPr>
      </p:pic>
      <p:sp>
        <p:nvSpPr>
          <p:cNvPr id="9" name="직사각형 8">
            <a:extLst>
              <a:ext uri="{FF2B5EF4-FFF2-40B4-BE49-F238E27FC236}">
                <a16:creationId xmlns:a16="http://schemas.microsoft.com/office/drawing/2014/main" id="{286CFBA9-E56C-4F1A-9156-1B1571A19DAD}"/>
              </a:ext>
            </a:extLst>
          </p:cNvPr>
          <p:cNvSpPr/>
          <p:nvPr/>
        </p:nvSpPr>
        <p:spPr>
          <a:xfrm>
            <a:off x="1400190" y="5247689"/>
            <a:ext cx="2783840" cy="104345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6ED14EB-5F38-46CF-9612-4E887ED645D1}"/>
              </a:ext>
            </a:extLst>
          </p:cNvPr>
          <p:cNvSpPr txBox="1"/>
          <p:nvPr/>
        </p:nvSpPr>
        <p:spPr>
          <a:xfrm>
            <a:off x="1553962" y="5584750"/>
            <a:ext cx="2525089" cy="369332"/>
          </a:xfrm>
          <a:prstGeom prst="rect">
            <a:avLst/>
          </a:prstGeom>
          <a:noFill/>
        </p:spPr>
        <p:txBody>
          <a:bodyPr wrap="square" rtlCol="0">
            <a:spAutoFit/>
          </a:bodyPr>
          <a:lstStyle/>
          <a:p>
            <a:r>
              <a:rPr lang="ko-KR" altLang="en-US" b="1" dirty="0">
                <a:solidFill>
                  <a:schemeClr val="bg1"/>
                </a:solidFill>
              </a:rPr>
              <a:t>프로토타입 제작 과정</a:t>
            </a:r>
          </a:p>
        </p:txBody>
      </p:sp>
      <p:sp>
        <p:nvSpPr>
          <p:cNvPr id="11" name="슬라이드 번호 개체 틀 10"/>
          <p:cNvSpPr>
            <a:spLocks noGrp="1"/>
          </p:cNvSpPr>
          <p:nvPr>
            <p:ph type="sldNum" sz="quarter" idx="12"/>
          </p:nvPr>
        </p:nvSpPr>
        <p:spPr/>
        <p:txBody>
          <a:bodyPr/>
          <a:lstStyle/>
          <a:p>
            <a:fld id="{C8B1308B-619C-4750-878A-85E35834BA81}" type="slidenum">
              <a:rPr lang="ko-KR" altLang="en-US" smtClean="0"/>
              <a:t>125</a:t>
            </a:fld>
            <a:endParaRPr lang="ko-KR" altLang="en-US"/>
          </a:p>
        </p:txBody>
      </p:sp>
    </p:spTree>
    <p:extLst>
      <p:ext uri="{BB962C8B-B14F-4D97-AF65-F5344CB8AC3E}">
        <p14:creationId xmlns:p14="http://schemas.microsoft.com/office/powerpoint/2010/main" val="4075276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하부</a:t>
            </a:r>
          </a:p>
        </p:txBody>
      </p:sp>
      <p:pic>
        <p:nvPicPr>
          <p:cNvPr id="4" name="Picture 2">
            <a:extLst>
              <a:ext uri="{FF2B5EF4-FFF2-40B4-BE49-F238E27FC236}">
                <a16:creationId xmlns:a16="http://schemas.microsoft.com/office/drawing/2014/main" id="{DA241273-F5DC-436A-90A7-57D9B98476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03" t="3850" b="4176"/>
          <a:stretch/>
        </p:blipFill>
        <p:spPr bwMode="auto">
          <a:xfrm>
            <a:off x="445559" y="1814512"/>
            <a:ext cx="5641228" cy="4005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DC947991-DC67-42AD-9CFC-58B956E71D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54" t="1972" b="10635"/>
          <a:stretch/>
        </p:blipFill>
        <p:spPr bwMode="auto">
          <a:xfrm>
            <a:off x="6326883" y="1814512"/>
            <a:ext cx="5318988" cy="4005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슬라이드 번호 개체 틀 6"/>
          <p:cNvSpPr>
            <a:spLocks noGrp="1"/>
          </p:cNvSpPr>
          <p:nvPr>
            <p:ph type="sldNum" sz="quarter" idx="12"/>
          </p:nvPr>
        </p:nvSpPr>
        <p:spPr/>
        <p:txBody>
          <a:bodyPr/>
          <a:lstStyle/>
          <a:p>
            <a:fld id="{C8B1308B-619C-4750-878A-85E35834BA81}" type="slidenum">
              <a:rPr lang="ko-KR" altLang="en-US" smtClean="0"/>
              <a:t>126</a:t>
            </a:fld>
            <a:endParaRPr lang="ko-KR" altLang="en-US"/>
          </a:p>
        </p:txBody>
      </p:sp>
      <p:sp>
        <p:nvSpPr>
          <p:cNvPr id="9" name="TextBox 8">
            <a:extLst>
              <a:ext uri="{FF2B5EF4-FFF2-40B4-BE49-F238E27FC236}">
                <a16:creationId xmlns:a16="http://schemas.microsoft.com/office/drawing/2014/main" id="{077C5AC0-BBA1-4F81-8057-F55C51186D2D}"/>
              </a:ext>
            </a:extLst>
          </p:cNvPr>
          <p:cNvSpPr txBox="1"/>
          <p:nvPr/>
        </p:nvSpPr>
        <p:spPr>
          <a:xfrm>
            <a:off x="5366241" y="5887146"/>
            <a:ext cx="833718" cy="246221"/>
          </a:xfrm>
          <a:prstGeom prst="rect">
            <a:avLst/>
          </a:prstGeom>
          <a:noFill/>
        </p:spPr>
        <p:txBody>
          <a:bodyPr wrap="square" rtlCol="0">
            <a:spAutoFit/>
          </a:bodyPr>
          <a:lstStyle/>
          <a:p>
            <a:r>
              <a:rPr lang="ko-KR" altLang="en-US" sz="1000" dirty="0"/>
              <a:t>실제 제품</a:t>
            </a:r>
          </a:p>
        </p:txBody>
      </p:sp>
      <p:sp>
        <p:nvSpPr>
          <p:cNvPr id="10" name="TextBox 9">
            <a:extLst>
              <a:ext uri="{FF2B5EF4-FFF2-40B4-BE49-F238E27FC236}">
                <a16:creationId xmlns:a16="http://schemas.microsoft.com/office/drawing/2014/main" id="{29C6C712-298F-4E68-9FF6-890F44BC30D6}"/>
              </a:ext>
            </a:extLst>
          </p:cNvPr>
          <p:cNvSpPr txBox="1"/>
          <p:nvPr/>
        </p:nvSpPr>
        <p:spPr>
          <a:xfrm>
            <a:off x="10936941" y="5887146"/>
            <a:ext cx="833718" cy="246221"/>
          </a:xfrm>
          <a:prstGeom prst="rect">
            <a:avLst/>
          </a:prstGeom>
          <a:noFill/>
        </p:spPr>
        <p:txBody>
          <a:bodyPr wrap="square" rtlCol="0">
            <a:spAutoFit/>
          </a:bodyPr>
          <a:lstStyle/>
          <a:p>
            <a:r>
              <a:rPr lang="ko-KR" altLang="en-US" sz="1000" dirty="0"/>
              <a:t>실제 제품</a:t>
            </a:r>
          </a:p>
        </p:txBody>
      </p:sp>
    </p:spTree>
    <p:extLst>
      <p:ext uri="{BB962C8B-B14F-4D97-AF65-F5344CB8AC3E}">
        <p14:creationId xmlns:p14="http://schemas.microsoft.com/office/powerpoint/2010/main" val="23894758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4848098" y="998001"/>
            <a:ext cx="2418080" cy="369332"/>
          </a:xfrm>
          <a:prstGeom prst="rect">
            <a:avLst/>
          </a:prstGeom>
          <a:noFill/>
        </p:spPr>
        <p:txBody>
          <a:bodyPr wrap="square" rtlCol="0">
            <a:spAutoFit/>
          </a:bodyPr>
          <a:lstStyle/>
          <a:p>
            <a:r>
              <a:rPr lang="en-US" altLang="ko-KR" dirty="0"/>
              <a:t>Picking Machine </a:t>
            </a:r>
            <a:r>
              <a:rPr lang="ko-KR" altLang="en-US" dirty="0"/>
              <a:t>하부</a:t>
            </a:r>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127</a:t>
            </a:fld>
            <a:endParaRPr lang="ko-KR" altLang="en-US"/>
          </a:p>
        </p:txBody>
      </p:sp>
      <p:pic>
        <p:nvPicPr>
          <p:cNvPr id="11" name="그림 10" descr="실내, 테이블, 앉아있는, 컴퓨터이(가) 표시된 사진&#10;&#10;자동 생성된 설명">
            <a:extLst>
              <a:ext uri="{FF2B5EF4-FFF2-40B4-BE49-F238E27FC236}">
                <a16:creationId xmlns:a16="http://schemas.microsoft.com/office/drawing/2014/main" id="{AEB387C5-8BA0-4DD0-B690-4348EFAB92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816" y="1914621"/>
            <a:ext cx="5031030" cy="3773271"/>
          </a:xfrm>
          <a:prstGeom prst="rect">
            <a:avLst/>
          </a:prstGeom>
        </p:spPr>
      </p:pic>
      <p:pic>
        <p:nvPicPr>
          <p:cNvPr id="13" name="그림 12" descr="실내, 테이블, 방, 개이(가) 표시된 사진&#10;&#10;자동 생성된 설명">
            <a:extLst>
              <a:ext uri="{FF2B5EF4-FFF2-40B4-BE49-F238E27FC236}">
                <a16:creationId xmlns:a16="http://schemas.microsoft.com/office/drawing/2014/main" id="{E8E6FDCB-8526-4C44-9296-86F69EA2BC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438" y="1914621"/>
            <a:ext cx="4648896" cy="3725428"/>
          </a:xfrm>
          <a:prstGeom prst="rect">
            <a:avLst/>
          </a:prstGeom>
        </p:spPr>
      </p:pic>
    </p:spTree>
    <p:extLst>
      <p:ext uri="{BB962C8B-B14F-4D97-AF65-F5344CB8AC3E}">
        <p14:creationId xmlns:p14="http://schemas.microsoft.com/office/powerpoint/2010/main" val="458913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5005435" y="951647"/>
            <a:ext cx="2242984" cy="369332"/>
          </a:xfrm>
          <a:prstGeom prst="rect">
            <a:avLst/>
          </a:prstGeom>
          <a:noFill/>
        </p:spPr>
        <p:txBody>
          <a:bodyPr wrap="square" rtlCol="0">
            <a:spAutoFit/>
          </a:bodyPr>
          <a:lstStyle/>
          <a:p>
            <a:r>
              <a:rPr lang="ko-KR" altLang="en-US"/>
              <a:t>창고 컨베이어 설비</a:t>
            </a:r>
            <a:endParaRPr lang="ko-KR" altLang="en-US" dirty="0"/>
          </a:p>
        </p:txBody>
      </p:sp>
      <p:pic>
        <p:nvPicPr>
          <p:cNvPr id="7" name="그림 6">
            <a:extLst>
              <a:ext uri="{FF2B5EF4-FFF2-40B4-BE49-F238E27FC236}">
                <a16:creationId xmlns:a16="http://schemas.microsoft.com/office/drawing/2014/main" id="{AE858A8A-F9E0-48F0-95C7-F414070C1905}"/>
              </a:ext>
            </a:extLst>
          </p:cNvPr>
          <p:cNvPicPr>
            <a:picLocks noChangeAspect="1"/>
          </p:cNvPicPr>
          <p:nvPr/>
        </p:nvPicPr>
        <p:blipFill>
          <a:blip r:embed="rId4"/>
          <a:stretch>
            <a:fillRect/>
          </a:stretch>
        </p:blipFill>
        <p:spPr>
          <a:xfrm>
            <a:off x="1849687" y="1501574"/>
            <a:ext cx="4975369" cy="4690429"/>
          </a:xfrm>
          <a:prstGeom prst="rect">
            <a:avLst/>
          </a:prstGeom>
        </p:spPr>
      </p:pic>
      <p:pic>
        <p:nvPicPr>
          <p:cNvPr id="9" name="그림 8">
            <a:extLst>
              <a:ext uri="{FF2B5EF4-FFF2-40B4-BE49-F238E27FC236}">
                <a16:creationId xmlns:a16="http://schemas.microsoft.com/office/drawing/2014/main" id="{DBD0BBCF-9BD8-4E6E-B4F7-F0777C8274E0}"/>
              </a:ext>
            </a:extLst>
          </p:cNvPr>
          <p:cNvPicPr>
            <a:picLocks noChangeAspect="1"/>
          </p:cNvPicPr>
          <p:nvPr/>
        </p:nvPicPr>
        <p:blipFill>
          <a:blip r:embed="rId5"/>
          <a:stretch>
            <a:fillRect/>
          </a:stretch>
        </p:blipFill>
        <p:spPr>
          <a:xfrm>
            <a:off x="7257546" y="1502296"/>
            <a:ext cx="2895600" cy="4645118"/>
          </a:xfrm>
          <a:prstGeom prst="rect">
            <a:avLst/>
          </a:prstGeom>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128</a:t>
            </a:fld>
            <a:endParaRPr lang="ko-KR" altLang="en-US"/>
          </a:p>
        </p:txBody>
      </p:sp>
    </p:spTree>
    <p:extLst>
      <p:ext uri="{BB962C8B-B14F-4D97-AF65-F5344CB8AC3E}">
        <p14:creationId xmlns:p14="http://schemas.microsoft.com/office/powerpoint/2010/main" val="11620464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5005435" y="951647"/>
            <a:ext cx="2242984" cy="369332"/>
          </a:xfrm>
          <a:prstGeom prst="rect">
            <a:avLst/>
          </a:prstGeom>
          <a:noFill/>
        </p:spPr>
        <p:txBody>
          <a:bodyPr wrap="square" rtlCol="0">
            <a:spAutoFit/>
          </a:bodyPr>
          <a:lstStyle/>
          <a:p>
            <a:r>
              <a:rPr lang="ko-KR" altLang="en-US"/>
              <a:t>창고 컨베이어 설비</a:t>
            </a:r>
            <a:endParaRPr lang="ko-KR" altLang="en-US" dirty="0"/>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129</a:t>
            </a:fld>
            <a:endParaRPr lang="ko-KR" altLang="en-US"/>
          </a:p>
        </p:txBody>
      </p:sp>
      <p:pic>
        <p:nvPicPr>
          <p:cNvPr id="6" name="그림 5" descr="실내, 테이블, 앉아있는, 책이(가) 표시된 사진&#10;&#10;자동 생성된 설명">
            <a:extLst>
              <a:ext uri="{FF2B5EF4-FFF2-40B4-BE49-F238E27FC236}">
                <a16:creationId xmlns:a16="http://schemas.microsoft.com/office/drawing/2014/main" id="{18284EF4-901A-423B-81D2-20945F3C27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3037" y="1502296"/>
            <a:ext cx="2895600" cy="4653684"/>
          </a:xfrm>
          <a:prstGeom prst="rect">
            <a:avLst/>
          </a:prstGeom>
        </p:spPr>
      </p:pic>
      <p:pic>
        <p:nvPicPr>
          <p:cNvPr id="11" name="그림 10">
            <a:extLst>
              <a:ext uri="{FF2B5EF4-FFF2-40B4-BE49-F238E27FC236}">
                <a16:creationId xmlns:a16="http://schemas.microsoft.com/office/drawing/2014/main" id="{DC1FE845-924D-4505-9536-EBB9D02621C2}"/>
              </a:ext>
            </a:extLst>
          </p:cNvPr>
          <p:cNvPicPr>
            <a:picLocks noChangeAspect="1"/>
          </p:cNvPicPr>
          <p:nvPr/>
        </p:nvPicPr>
        <p:blipFill>
          <a:blip r:embed="rId5"/>
          <a:stretch>
            <a:fillRect/>
          </a:stretch>
        </p:blipFill>
        <p:spPr>
          <a:xfrm>
            <a:off x="1956935" y="1502296"/>
            <a:ext cx="4876351" cy="4636787"/>
          </a:xfrm>
          <a:prstGeom prst="rect">
            <a:avLst/>
          </a:prstGeom>
        </p:spPr>
      </p:pic>
    </p:spTree>
    <p:extLst>
      <p:ext uri="{BB962C8B-B14F-4D97-AF65-F5344CB8AC3E}">
        <p14:creationId xmlns:p14="http://schemas.microsoft.com/office/powerpoint/2010/main" val="299297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9218" name="Picture 2" descr="C:\Users\김항래\Desktop\제작설계서H_W\슬라이드12.PNG"/>
          <p:cNvPicPr>
            <a:picLocks noChangeAspect="1" noChangeArrowheads="1"/>
          </p:cNvPicPr>
          <p:nvPr/>
        </p:nvPicPr>
        <p:blipFill rotWithShape="1">
          <a:blip r:embed="rId4">
            <a:extLst>
              <a:ext uri="{28A0092B-C50C-407E-A947-70E740481C1C}">
                <a14:useLocalDpi xmlns:a14="http://schemas.microsoft.com/office/drawing/2010/main" val="0"/>
              </a:ext>
            </a:extLst>
          </a:blip>
          <a:srcRect t="14632"/>
          <a:stretch/>
        </p:blipFill>
        <p:spPr bwMode="auto">
          <a:xfrm>
            <a:off x="1524794" y="1614113"/>
            <a:ext cx="9142412" cy="4390913"/>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13</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5201770" y="959512"/>
            <a:ext cx="2242984" cy="369332"/>
          </a:xfrm>
          <a:prstGeom prst="rect">
            <a:avLst/>
          </a:prstGeom>
          <a:noFill/>
        </p:spPr>
        <p:txBody>
          <a:bodyPr wrap="square" rtlCol="0">
            <a:spAutoFit/>
          </a:bodyPr>
          <a:lstStyle/>
          <a:p>
            <a:r>
              <a:rPr lang="en-US" altLang="ko-KR" dirty="0"/>
              <a:t>Packing Machine</a:t>
            </a:r>
            <a:endParaRPr lang="ko-KR" altLang="en-US" dirty="0"/>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130</a:t>
            </a:fld>
            <a:endParaRPr lang="ko-KR" altLang="en-US"/>
          </a:p>
        </p:txBody>
      </p:sp>
      <p:pic>
        <p:nvPicPr>
          <p:cNvPr id="11" name="그림 10" descr="실내, 테이블, 앉아있는, 작은이(가) 표시된 사진&#10;&#10;자동 생성된 설명">
            <a:extLst>
              <a:ext uri="{FF2B5EF4-FFF2-40B4-BE49-F238E27FC236}">
                <a16:creationId xmlns:a16="http://schemas.microsoft.com/office/drawing/2014/main" id="{FAA8FC1F-EC78-4E33-943B-34D68CAB92A2}"/>
              </a:ext>
            </a:extLst>
          </p:cNvPr>
          <p:cNvPicPr>
            <a:picLocks noChangeAspect="1"/>
          </p:cNvPicPr>
          <p:nvPr/>
        </p:nvPicPr>
        <p:blipFill rotWithShape="1">
          <a:blip r:embed="rId4">
            <a:extLst>
              <a:ext uri="{28A0092B-C50C-407E-A947-70E740481C1C}">
                <a14:useLocalDpi xmlns:a14="http://schemas.microsoft.com/office/drawing/2010/main" val="0"/>
              </a:ext>
            </a:extLst>
          </a:blip>
          <a:srcRect l="18662" t="4595" r="31651"/>
          <a:stretch/>
        </p:blipFill>
        <p:spPr>
          <a:xfrm>
            <a:off x="7351059" y="1876132"/>
            <a:ext cx="3193271" cy="4022356"/>
          </a:xfrm>
          <a:prstGeom prst="rect">
            <a:avLst/>
          </a:prstGeom>
        </p:spPr>
      </p:pic>
      <p:pic>
        <p:nvPicPr>
          <p:cNvPr id="13" name="그림 12">
            <a:extLst>
              <a:ext uri="{FF2B5EF4-FFF2-40B4-BE49-F238E27FC236}">
                <a16:creationId xmlns:a16="http://schemas.microsoft.com/office/drawing/2014/main" id="{E0AC2860-0AF8-4A69-895A-2BDA4AA0A8DE}"/>
              </a:ext>
            </a:extLst>
          </p:cNvPr>
          <p:cNvPicPr>
            <a:picLocks noChangeAspect="1"/>
          </p:cNvPicPr>
          <p:nvPr/>
        </p:nvPicPr>
        <p:blipFill>
          <a:blip r:embed="rId5"/>
          <a:stretch>
            <a:fillRect/>
          </a:stretch>
        </p:blipFill>
        <p:spPr>
          <a:xfrm>
            <a:off x="1553658" y="1682382"/>
            <a:ext cx="4943663" cy="2547966"/>
          </a:xfrm>
          <a:prstGeom prst="rect">
            <a:avLst/>
          </a:prstGeom>
        </p:spPr>
      </p:pic>
      <p:sp>
        <p:nvSpPr>
          <p:cNvPr id="14" name="TextBox 13">
            <a:extLst>
              <a:ext uri="{FF2B5EF4-FFF2-40B4-BE49-F238E27FC236}">
                <a16:creationId xmlns:a16="http://schemas.microsoft.com/office/drawing/2014/main" id="{F2227E4C-550D-4D5C-B9D0-FF0422BAD472}"/>
              </a:ext>
            </a:extLst>
          </p:cNvPr>
          <p:cNvSpPr txBox="1"/>
          <p:nvPr/>
        </p:nvSpPr>
        <p:spPr>
          <a:xfrm>
            <a:off x="1647670" y="4455848"/>
            <a:ext cx="4057905" cy="1316451"/>
          </a:xfrm>
          <a:prstGeom prst="rect">
            <a:avLst/>
          </a:prstGeom>
          <a:noFill/>
        </p:spPr>
        <p:txBody>
          <a:bodyPr wrap="square" rtlCol="0">
            <a:spAutoFit/>
          </a:bodyPr>
          <a:lstStyle/>
          <a:p>
            <a:pPr>
              <a:lnSpc>
                <a:spcPct val="200000"/>
              </a:lnSpc>
            </a:pPr>
            <a:r>
              <a:rPr lang="en-US" altLang="ko-KR" sz="1400" b="1" dirty="0"/>
              <a:t>Packing Machine</a:t>
            </a:r>
            <a:r>
              <a:rPr lang="ko-KR" altLang="en-US" sz="1400" dirty="0"/>
              <a:t>은 제품 포장 전 단계에서 </a:t>
            </a:r>
            <a:endParaRPr lang="en-US" altLang="ko-KR" sz="1400" dirty="0"/>
          </a:p>
          <a:p>
            <a:pPr>
              <a:lnSpc>
                <a:spcPct val="200000"/>
              </a:lnSpc>
            </a:pPr>
            <a:r>
              <a:rPr lang="ko-KR" altLang="en-US" sz="1400" dirty="0"/>
              <a:t>서버로부터 주문 정보 </a:t>
            </a:r>
            <a:r>
              <a:rPr lang="en-US" altLang="ko-KR" sz="1400" dirty="0"/>
              <a:t>(</a:t>
            </a:r>
            <a:r>
              <a:rPr lang="ko-KR" altLang="en-US" sz="1400" dirty="0"/>
              <a:t>주문 수량</a:t>
            </a:r>
            <a:r>
              <a:rPr lang="en-US" altLang="ko-KR" sz="1400" dirty="0"/>
              <a:t>)</a:t>
            </a:r>
            <a:r>
              <a:rPr lang="ko-KR" altLang="en-US" sz="1400" dirty="0"/>
              <a:t>를 받아</a:t>
            </a:r>
            <a:endParaRPr lang="en-US" altLang="ko-KR" sz="1400" dirty="0"/>
          </a:p>
          <a:p>
            <a:pPr>
              <a:lnSpc>
                <a:spcPct val="200000"/>
              </a:lnSpc>
            </a:pPr>
            <a:r>
              <a:rPr lang="ko-KR" altLang="en-US" sz="1400" dirty="0"/>
              <a:t>해당 포장 구역으로 분류해주는 </a:t>
            </a:r>
            <a:r>
              <a:rPr lang="en-US" altLang="ko-KR" sz="1400" dirty="0"/>
              <a:t>Machine</a:t>
            </a:r>
            <a:r>
              <a:rPr lang="ko-KR" altLang="en-US" sz="1400" dirty="0"/>
              <a:t>이다</a:t>
            </a:r>
            <a:r>
              <a:rPr lang="en-US" altLang="ko-KR" sz="1400" dirty="0"/>
              <a:t>.</a:t>
            </a:r>
            <a:endParaRPr lang="ko-KR" altLang="en-US" sz="1400" dirty="0"/>
          </a:p>
        </p:txBody>
      </p:sp>
    </p:spTree>
    <p:extLst>
      <p:ext uri="{BB962C8B-B14F-4D97-AF65-F5344CB8AC3E}">
        <p14:creationId xmlns:p14="http://schemas.microsoft.com/office/powerpoint/2010/main" val="265327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H/W </a:t>
            </a:r>
            <a:r>
              <a:rPr kumimoji="0" lang="ko-KR" altLang="en-US" sz="1700" b="1" i="0" u="none" strike="noStrike" kern="1200" cap="none" spc="0" normalizeH="0" baseline="0" noProof="0" dirty="0">
                <a:ln>
                  <a:noFill/>
                </a:ln>
                <a:solidFill>
                  <a:schemeClr val="bg1"/>
                </a:solidFill>
                <a:effectLst/>
                <a:uLnTx/>
                <a:uFillTx/>
                <a:latin typeface="+mn-ea"/>
                <a:cs typeface="+mj-cs"/>
              </a:rPr>
              <a:t>제품 개발 사진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5201770" y="959512"/>
            <a:ext cx="2242984" cy="369332"/>
          </a:xfrm>
          <a:prstGeom prst="rect">
            <a:avLst/>
          </a:prstGeom>
          <a:noFill/>
        </p:spPr>
        <p:txBody>
          <a:bodyPr wrap="square" rtlCol="0">
            <a:spAutoFit/>
          </a:bodyPr>
          <a:lstStyle/>
          <a:p>
            <a:r>
              <a:rPr lang="en-US" altLang="ko-KR" dirty="0"/>
              <a:t>Packing Machine</a:t>
            </a:r>
            <a:endParaRPr lang="ko-KR" altLang="en-US" dirty="0"/>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131</a:t>
            </a:fld>
            <a:endParaRPr lang="ko-KR" altLang="en-US"/>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275" b="14947"/>
          <a:stretch/>
        </p:blipFill>
        <p:spPr bwMode="auto">
          <a:xfrm>
            <a:off x="1165025" y="1645531"/>
            <a:ext cx="5019013" cy="4488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8597" b="5233"/>
          <a:stretch/>
        </p:blipFill>
        <p:spPr bwMode="auto">
          <a:xfrm>
            <a:off x="6959943" y="1645531"/>
            <a:ext cx="4095959" cy="4488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B3D65B66-B261-46D6-88AA-BB0EA1E894DF}"/>
              </a:ext>
            </a:extLst>
          </p:cNvPr>
          <p:cNvSpPr txBox="1"/>
          <p:nvPr/>
        </p:nvSpPr>
        <p:spPr>
          <a:xfrm>
            <a:off x="5489544" y="6135776"/>
            <a:ext cx="833718" cy="246221"/>
          </a:xfrm>
          <a:prstGeom prst="rect">
            <a:avLst/>
          </a:prstGeom>
          <a:noFill/>
        </p:spPr>
        <p:txBody>
          <a:bodyPr wrap="square" rtlCol="0">
            <a:spAutoFit/>
          </a:bodyPr>
          <a:lstStyle/>
          <a:p>
            <a:r>
              <a:rPr lang="ko-KR" altLang="en-US" sz="1000" dirty="0"/>
              <a:t>실제 제품</a:t>
            </a:r>
          </a:p>
        </p:txBody>
      </p:sp>
      <p:sp>
        <p:nvSpPr>
          <p:cNvPr id="7" name="TextBox 6">
            <a:extLst>
              <a:ext uri="{FF2B5EF4-FFF2-40B4-BE49-F238E27FC236}">
                <a16:creationId xmlns:a16="http://schemas.microsoft.com/office/drawing/2014/main" id="{8B142773-CB5C-4AC3-A794-1FF294F2FAC9}"/>
              </a:ext>
            </a:extLst>
          </p:cNvPr>
          <p:cNvSpPr txBox="1"/>
          <p:nvPr/>
        </p:nvSpPr>
        <p:spPr>
          <a:xfrm>
            <a:off x="10432487" y="6150195"/>
            <a:ext cx="833718" cy="246221"/>
          </a:xfrm>
          <a:prstGeom prst="rect">
            <a:avLst/>
          </a:prstGeom>
          <a:noFill/>
        </p:spPr>
        <p:txBody>
          <a:bodyPr wrap="square" rtlCol="0">
            <a:spAutoFit/>
          </a:bodyPr>
          <a:lstStyle/>
          <a:p>
            <a:r>
              <a:rPr lang="ko-KR" altLang="en-US" sz="1000" dirty="0"/>
              <a:t>실제 제품</a:t>
            </a:r>
          </a:p>
        </p:txBody>
      </p:sp>
    </p:spTree>
    <p:extLst>
      <p:ext uri="{BB962C8B-B14F-4D97-AF65-F5344CB8AC3E}">
        <p14:creationId xmlns:p14="http://schemas.microsoft.com/office/powerpoint/2010/main" val="13356774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A651BFE7-3F5D-4739-8DAE-4ACD7C8103C8}"/>
              </a:ext>
            </a:extLst>
          </p:cNvPr>
          <p:cNvSpPr/>
          <p:nvPr/>
        </p:nvSpPr>
        <p:spPr>
          <a:xfrm>
            <a:off x="1799692" y="1681885"/>
            <a:ext cx="8624047" cy="3881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6847601-9BF3-41E5-B289-A5A51C2AF0FC}"/>
              </a:ext>
            </a:extLst>
          </p:cNvPr>
          <p:cNvSpPr/>
          <p:nvPr/>
        </p:nvSpPr>
        <p:spPr>
          <a:xfrm>
            <a:off x="4850415" y="1408773"/>
            <a:ext cx="2303930" cy="58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영상 촬영 콘티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a:extLst>
              <a:ext uri="{FF2B5EF4-FFF2-40B4-BE49-F238E27FC236}">
                <a16:creationId xmlns:a16="http://schemas.microsoft.com/office/drawing/2014/main" id="{EA02C1C2-B2DC-46DE-8476-CA1A9E5EBC07}"/>
              </a:ext>
            </a:extLst>
          </p:cNvPr>
          <p:cNvSpPr txBox="1"/>
          <p:nvPr/>
        </p:nvSpPr>
        <p:spPr>
          <a:xfrm>
            <a:off x="5655451" y="1518503"/>
            <a:ext cx="803374" cy="369332"/>
          </a:xfrm>
          <a:prstGeom prst="rect">
            <a:avLst/>
          </a:prstGeom>
          <a:noFill/>
        </p:spPr>
        <p:txBody>
          <a:bodyPr wrap="square" rtlCol="0">
            <a:spAutoFit/>
          </a:bodyPr>
          <a:lstStyle/>
          <a:p>
            <a:r>
              <a:rPr lang="ko-KR" altLang="en-US" dirty="0"/>
              <a:t>개  요 </a:t>
            </a:r>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132</a:t>
            </a:fld>
            <a:endParaRPr lang="ko-KR" altLang="en-US"/>
          </a:p>
        </p:txBody>
      </p:sp>
      <p:sp>
        <p:nvSpPr>
          <p:cNvPr id="9" name="TextBox 8">
            <a:extLst>
              <a:ext uri="{FF2B5EF4-FFF2-40B4-BE49-F238E27FC236}">
                <a16:creationId xmlns:a16="http://schemas.microsoft.com/office/drawing/2014/main" id="{FE342DE7-CCBC-41A7-BE44-B2AC9CAF1E1B}"/>
              </a:ext>
            </a:extLst>
          </p:cNvPr>
          <p:cNvSpPr txBox="1"/>
          <p:nvPr/>
        </p:nvSpPr>
        <p:spPr>
          <a:xfrm>
            <a:off x="2246652" y="1655712"/>
            <a:ext cx="7511457" cy="4093428"/>
          </a:xfrm>
          <a:prstGeom prst="rect">
            <a:avLst/>
          </a:prstGeom>
          <a:noFill/>
        </p:spPr>
        <p:txBody>
          <a:bodyPr wrap="square" rtlCol="0">
            <a:spAutoFit/>
          </a:bodyPr>
          <a:lstStyle/>
          <a:p>
            <a:pPr>
              <a:lnSpc>
                <a:spcPct val="200000"/>
              </a:lnSpc>
            </a:pPr>
            <a:endParaRPr lang="en-US" altLang="ko-KR" sz="1600" dirty="0"/>
          </a:p>
          <a:p>
            <a:pPr>
              <a:lnSpc>
                <a:spcPct val="200000"/>
              </a:lnSpc>
            </a:pPr>
            <a:r>
              <a:rPr lang="en-US" altLang="ko-KR" sz="1200" dirty="0"/>
              <a:t>* </a:t>
            </a:r>
            <a:r>
              <a:rPr lang="ko-KR" altLang="en-US" sz="1200" dirty="0"/>
              <a:t>영상 재생 시간 </a:t>
            </a:r>
            <a:r>
              <a:rPr lang="en-US" altLang="ko-KR" sz="1200" dirty="0"/>
              <a:t>: 60</a:t>
            </a:r>
            <a:r>
              <a:rPr lang="ko-KR" altLang="en-US" sz="1200" dirty="0"/>
              <a:t>초</a:t>
            </a:r>
          </a:p>
          <a:p>
            <a:pPr>
              <a:lnSpc>
                <a:spcPct val="200000"/>
              </a:lnSpc>
            </a:pPr>
            <a:endParaRPr lang="ko-KR" altLang="en-US" sz="1200" dirty="0"/>
          </a:p>
          <a:p>
            <a:pPr>
              <a:lnSpc>
                <a:spcPct val="200000"/>
              </a:lnSpc>
            </a:pPr>
            <a:r>
              <a:rPr lang="en-US" altLang="ko-KR" sz="1200" dirty="0"/>
              <a:t>(1) </a:t>
            </a:r>
            <a:r>
              <a:rPr lang="ko-KR" altLang="en-US" sz="1200" dirty="0"/>
              <a:t>프로젝트 소개 및 개요</a:t>
            </a:r>
            <a:r>
              <a:rPr lang="en-US" altLang="ko-KR" sz="1200" dirty="0"/>
              <a:t>(</a:t>
            </a:r>
            <a:r>
              <a:rPr lang="ko-KR" altLang="en-US" sz="1200" dirty="0"/>
              <a:t>이미지</a:t>
            </a:r>
            <a:r>
              <a:rPr lang="en-US" altLang="ko-KR" sz="1200" dirty="0"/>
              <a:t>)</a:t>
            </a:r>
            <a:r>
              <a:rPr lang="ko-KR" altLang="en-US" sz="1200" dirty="0"/>
              <a:t> </a:t>
            </a:r>
            <a:r>
              <a:rPr lang="en-US" altLang="ko-KR" sz="1200" dirty="0"/>
              <a:t>: 4</a:t>
            </a:r>
            <a:r>
              <a:rPr lang="ko-KR" altLang="en-US" sz="1200" dirty="0"/>
              <a:t>초</a:t>
            </a:r>
          </a:p>
          <a:p>
            <a:pPr>
              <a:lnSpc>
                <a:spcPct val="200000"/>
              </a:lnSpc>
            </a:pPr>
            <a:r>
              <a:rPr lang="en-US" altLang="ko-KR" sz="1200" dirty="0"/>
              <a:t>(2) </a:t>
            </a:r>
            <a:r>
              <a:rPr lang="ko-KR" altLang="en-US" sz="1200" dirty="0"/>
              <a:t>제품 등록 </a:t>
            </a:r>
            <a:r>
              <a:rPr lang="en-US" altLang="ko-KR" sz="1200" dirty="0"/>
              <a:t>[SW] : (</a:t>
            </a:r>
            <a:r>
              <a:rPr lang="ko-KR" altLang="en-US" sz="1200" dirty="0"/>
              <a:t>소상공인으로 시작하기</a:t>
            </a:r>
            <a:r>
              <a:rPr lang="en-US" altLang="ko-KR" sz="1200" dirty="0"/>
              <a:t>_</a:t>
            </a:r>
            <a:r>
              <a:rPr lang="ko-KR" altLang="en-US" sz="1200" dirty="0"/>
              <a:t>로그인</a:t>
            </a:r>
            <a:r>
              <a:rPr lang="en-US" altLang="ko-KR" sz="1200" dirty="0"/>
              <a:t>_</a:t>
            </a:r>
            <a:r>
              <a:rPr lang="ko-KR" altLang="en-US" sz="1200" dirty="0"/>
              <a:t>제품 등록</a:t>
            </a:r>
            <a:r>
              <a:rPr lang="en-US" altLang="ko-KR" sz="1200" dirty="0"/>
              <a:t>) / 4</a:t>
            </a:r>
            <a:r>
              <a:rPr lang="ko-KR" altLang="en-US" sz="1200" dirty="0"/>
              <a:t>초</a:t>
            </a:r>
          </a:p>
          <a:p>
            <a:pPr>
              <a:lnSpc>
                <a:spcPct val="200000"/>
              </a:lnSpc>
            </a:pPr>
            <a:r>
              <a:rPr lang="en-US" altLang="ko-KR" sz="1200" dirty="0"/>
              <a:t>(3) </a:t>
            </a:r>
            <a:r>
              <a:rPr lang="ko-KR" altLang="en-US" sz="1200" dirty="0"/>
              <a:t>얼굴 인식 </a:t>
            </a:r>
            <a:r>
              <a:rPr lang="en-US" altLang="ko-KR" sz="1200" dirty="0"/>
              <a:t>[HW] / 5</a:t>
            </a:r>
            <a:r>
              <a:rPr lang="ko-KR" altLang="en-US" sz="1200" dirty="0"/>
              <a:t>초</a:t>
            </a:r>
          </a:p>
          <a:p>
            <a:pPr>
              <a:lnSpc>
                <a:spcPct val="200000"/>
              </a:lnSpc>
            </a:pPr>
            <a:r>
              <a:rPr lang="en-US" altLang="ko-KR" sz="1200" dirty="0"/>
              <a:t>(4) </a:t>
            </a:r>
            <a:r>
              <a:rPr lang="ko-KR" altLang="en-US" sz="1200" dirty="0"/>
              <a:t>제품 입고 </a:t>
            </a:r>
            <a:r>
              <a:rPr lang="en-US" altLang="ko-KR" sz="1200" dirty="0"/>
              <a:t>[SW / HW] : (Main_</a:t>
            </a:r>
            <a:r>
              <a:rPr lang="ko-KR" altLang="en-US" sz="1200" dirty="0"/>
              <a:t>제품 관리</a:t>
            </a:r>
            <a:r>
              <a:rPr lang="en-US" altLang="ko-KR" sz="1200" dirty="0"/>
              <a:t>_</a:t>
            </a:r>
            <a:r>
              <a:rPr lang="ko-KR" altLang="en-US" sz="1200" dirty="0"/>
              <a:t>실시간 창고 현황</a:t>
            </a:r>
            <a:r>
              <a:rPr lang="en-US" altLang="ko-KR" sz="1200" dirty="0"/>
              <a:t>) / 20</a:t>
            </a:r>
            <a:r>
              <a:rPr lang="ko-KR" altLang="en-US" sz="1200" dirty="0"/>
              <a:t>초</a:t>
            </a:r>
          </a:p>
          <a:p>
            <a:pPr>
              <a:lnSpc>
                <a:spcPct val="200000"/>
              </a:lnSpc>
            </a:pPr>
            <a:r>
              <a:rPr lang="en-US" altLang="ko-KR" sz="1200" dirty="0"/>
              <a:t>(5) </a:t>
            </a:r>
            <a:r>
              <a:rPr lang="ko-KR" altLang="en-US" sz="1200" dirty="0"/>
              <a:t>제품 주문 </a:t>
            </a:r>
            <a:r>
              <a:rPr lang="en-US" altLang="ko-KR" sz="1200" dirty="0"/>
              <a:t>[SW] : (</a:t>
            </a:r>
            <a:r>
              <a:rPr lang="ko-KR" altLang="en-US" sz="1200" dirty="0"/>
              <a:t>쇼핑하러 가기</a:t>
            </a:r>
            <a:r>
              <a:rPr lang="en-US" altLang="ko-KR" sz="1200" dirty="0"/>
              <a:t>_</a:t>
            </a:r>
            <a:r>
              <a:rPr lang="ko-KR" altLang="en-US" sz="1200" dirty="0"/>
              <a:t>상품 상세</a:t>
            </a:r>
            <a:r>
              <a:rPr lang="en-US" altLang="ko-KR" sz="1200" dirty="0"/>
              <a:t>_</a:t>
            </a:r>
            <a:r>
              <a:rPr lang="ko-KR" altLang="en-US" sz="1200" dirty="0"/>
              <a:t>상품 목록</a:t>
            </a:r>
            <a:r>
              <a:rPr lang="en-US" altLang="ko-KR" sz="1200" dirty="0"/>
              <a:t>_</a:t>
            </a:r>
            <a:r>
              <a:rPr lang="ko-KR" altLang="en-US" sz="1200" dirty="0"/>
              <a:t>주문자 정보입력</a:t>
            </a:r>
            <a:r>
              <a:rPr lang="en-US" altLang="ko-KR" sz="1200" dirty="0"/>
              <a:t>_</a:t>
            </a:r>
            <a:r>
              <a:rPr lang="ko-KR" altLang="en-US" sz="1200" dirty="0"/>
              <a:t>상품 목록</a:t>
            </a:r>
            <a:r>
              <a:rPr lang="en-US" altLang="ko-KR" sz="1200" dirty="0"/>
              <a:t>) / 6</a:t>
            </a:r>
            <a:r>
              <a:rPr lang="ko-KR" altLang="en-US" sz="1200" dirty="0"/>
              <a:t>초</a:t>
            </a:r>
          </a:p>
          <a:p>
            <a:pPr>
              <a:lnSpc>
                <a:spcPct val="200000"/>
              </a:lnSpc>
            </a:pPr>
            <a:r>
              <a:rPr lang="en-US" altLang="ko-KR" sz="1200" dirty="0"/>
              <a:t>(6) </a:t>
            </a:r>
            <a:r>
              <a:rPr lang="ko-KR" altLang="en-US" sz="1200" dirty="0"/>
              <a:t>제품 출고 </a:t>
            </a:r>
            <a:r>
              <a:rPr lang="en-US" altLang="ko-KR" sz="1200" dirty="0"/>
              <a:t>[SW / HW] : (Main_</a:t>
            </a:r>
            <a:r>
              <a:rPr lang="ko-KR" altLang="en-US" sz="1200" dirty="0"/>
              <a:t>제품 관리</a:t>
            </a:r>
            <a:r>
              <a:rPr lang="en-US" altLang="ko-KR" sz="1200" dirty="0"/>
              <a:t>_</a:t>
            </a:r>
            <a:r>
              <a:rPr lang="ko-KR" altLang="en-US" sz="1200" dirty="0"/>
              <a:t>실시간 창고 현황</a:t>
            </a:r>
            <a:r>
              <a:rPr lang="en-US" altLang="ko-KR" sz="1200" dirty="0"/>
              <a:t>_</a:t>
            </a:r>
            <a:r>
              <a:rPr lang="ko-KR" altLang="en-US" sz="1200" dirty="0"/>
              <a:t>재고 관리</a:t>
            </a:r>
            <a:r>
              <a:rPr lang="en-US" altLang="ko-KR" sz="1200" dirty="0"/>
              <a:t>_Main) / </a:t>
            </a:r>
            <a:r>
              <a:rPr lang="ko-KR" altLang="en-US" sz="1200" dirty="0"/>
              <a:t>보관장소 </a:t>
            </a:r>
            <a:r>
              <a:rPr lang="en-US" altLang="ko-KR" sz="1200" dirty="0"/>
              <a:t>post.jpg / 20</a:t>
            </a:r>
            <a:r>
              <a:rPr lang="ko-KR" altLang="en-US" sz="1200" dirty="0"/>
              <a:t>초</a:t>
            </a:r>
          </a:p>
          <a:p>
            <a:endParaRPr lang="ko-KR" altLang="en-US" dirty="0"/>
          </a:p>
          <a:p>
            <a:endParaRPr lang="ko-KR" altLang="en-US" dirty="0"/>
          </a:p>
        </p:txBody>
      </p:sp>
    </p:spTree>
    <p:extLst>
      <p:ext uri="{BB962C8B-B14F-4D97-AF65-F5344CB8AC3E}">
        <p14:creationId xmlns:p14="http://schemas.microsoft.com/office/powerpoint/2010/main" val="18572171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영상 촬영 콘티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133</a:t>
            </a:fld>
            <a:endParaRPr lang="ko-KR" altLang="en-US"/>
          </a:p>
        </p:txBody>
      </p:sp>
      <p:sp>
        <p:nvSpPr>
          <p:cNvPr id="18" name="TextBox 17">
            <a:extLst>
              <a:ext uri="{FF2B5EF4-FFF2-40B4-BE49-F238E27FC236}">
                <a16:creationId xmlns:a16="http://schemas.microsoft.com/office/drawing/2014/main" id="{C00F3EDB-13E2-418B-90A9-4B3C07FD1881}"/>
              </a:ext>
            </a:extLst>
          </p:cNvPr>
          <p:cNvSpPr txBox="1"/>
          <p:nvPr/>
        </p:nvSpPr>
        <p:spPr>
          <a:xfrm>
            <a:off x="600678" y="1226551"/>
            <a:ext cx="9253817" cy="558166"/>
          </a:xfrm>
          <a:prstGeom prst="rect">
            <a:avLst/>
          </a:prstGeom>
          <a:noFill/>
        </p:spPr>
        <p:txBody>
          <a:bodyPr wrap="square" rtlCol="0">
            <a:spAutoFit/>
          </a:bodyPr>
          <a:lstStyle/>
          <a:p>
            <a:pPr>
              <a:lnSpc>
                <a:spcPct val="200000"/>
              </a:lnSpc>
            </a:pPr>
            <a:r>
              <a:rPr lang="en-US" altLang="ko-KR" sz="1800" dirty="0"/>
              <a:t>(2) </a:t>
            </a:r>
            <a:r>
              <a:rPr lang="ko-KR" altLang="en-US" sz="1800" dirty="0"/>
              <a:t>제품 등록 </a:t>
            </a:r>
            <a:r>
              <a:rPr lang="en-US" altLang="ko-KR" sz="1800" dirty="0"/>
              <a:t>[SW] : (</a:t>
            </a:r>
            <a:r>
              <a:rPr lang="ko-KR" altLang="en-US" sz="1800" dirty="0"/>
              <a:t>소상공인으로 시작하기</a:t>
            </a:r>
            <a:r>
              <a:rPr lang="en-US" altLang="ko-KR" sz="1800" dirty="0"/>
              <a:t>_</a:t>
            </a:r>
            <a:r>
              <a:rPr lang="ko-KR" altLang="en-US" sz="1800" dirty="0"/>
              <a:t>로그인</a:t>
            </a:r>
            <a:r>
              <a:rPr lang="en-US" altLang="ko-KR" sz="1800" dirty="0"/>
              <a:t>_</a:t>
            </a:r>
            <a:r>
              <a:rPr lang="ko-KR" altLang="en-US" sz="1800" dirty="0"/>
              <a:t>제품 등록</a:t>
            </a:r>
            <a:r>
              <a:rPr lang="en-US" altLang="ko-KR" sz="1800" dirty="0"/>
              <a:t>_Main_</a:t>
            </a:r>
            <a:r>
              <a:rPr lang="ko-KR" altLang="en-US" sz="1800" dirty="0"/>
              <a:t>제품 관리</a:t>
            </a:r>
            <a:r>
              <a:rPr lang="en-US" altLang="ko-KR" sz="1800" dirty="0"/>
              <a:t>) / 4</a:t>
            </a:r>
            <a:r>
              <a:rPr lang="ko-KR" altLang="en-US" sz="1800" dirty="0"/>
              <a:t>초</a:t>
            </a:r>
          </a:p>
        </p:txBody>
      </p:sp>
      <p:grpSp>
        <p:nvGrpSpPr>
          <p:cNvPr id="19" name="그룹 18">
            <a:extLst>
              <a:ext uri="{FF2B5EF4-FFF2-40B4-BE49-F238E27FC236}">
                <a16:creationId xmlns:a16="http://schemas.microsoft.com/office/drawing/2014/main" id="{6826F7F1-A4F7-43DC-AF5D-849870B45042}"/>
              </a:ext>
            </a:extLst>
          </p:cNvPr>
          <p:cNvGrpSpPr/>
          <p:nvPr/>
        </p:nvGrpSpPr>
        <p:grpSpPr>
          <a:xfrm>
            <a:off x="600678" y="2032162"/>
            <a:ext cx="11134165" cy="1890358"/>
            <a:chOff x="591671" y="3209493"/>
            <a:chExt cx="11134165" cy="2373278"/>
          </a:xfrm>
        </p:grpSpPr>
        <p:sp>
          <p:nvSpPr>
            <p:cNvPr id="20" name="사각형: 잘린 대각선 방향 모서리 19">
              <a:extLst>
                <a:ext uri="{FF2B5EF4-FFF2-40B4-BE49-F238E27FC236}">
                  <a16:creationId xmlns:a16="http://schemas.microsoft.com/office/drawing/2014/main" id="{D58AFE4A-7842-48A3-A016-DBBE7E3D8BB4}"/>
                </a:ext>
              </a:extLst>
            </p:cNvPr>
            <p:cNvSpPr/>
            <p:nvPr/>
          </p:nvSpPr>
          <p:spPr>
            <a:xfrm>
              <a:off x="591671" y="3594845"/>
              <a:ext cx="11134165" cy="1987926"/>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소상공인으로 시작하기 버튼을 클릭하면 운영하는 업체의 물품과 주문 건을 관리할 수 있는 페이지로 이동합니다</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p>
            <a:p>
              <a:endPar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제품등록을 통해 제품정보</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제품명</a:t>
              </a:r>
              <a:r>
                <a:rPr lang="en-US"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가격</a:t>
              </a:r>
              <a:r>
                <a:rPr lang="en-US"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이미지</a:t>
              </a:r>
              <a:r>
                <a:rPr lang="en-US"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600" b="1" kern="100" dirty="0">
                  <a:effectLst/>
                  <a:latin typeface="맑은 고딕" panose="020B0503020000020004" pitchFamily="50" charset="-127"/>
                  <a:ea typeface="맑은 고딕" panose="020B0503020000020004" pitchFamily="50" charset="-127"/>
                  <a:cs typeface="Times New Roman" panose="02020603050405020304" pitchFamily="18" charset="0"/>
                </a:rPr>
                <a:t>보관장소</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등</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를</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입력 후 확인을 누르면 제품관리 목록에 추가됩니다</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1" name="사각형: 잘린 한쪽 모서리 20">
              <a:extLst>
                <a:ext uri="{FF2B5EF4-FFF2-40B4-BE49-F238E27FC236}">
                  <a16:creationId xmlns:a16="http://schemas.microsoft.com/office/drawing/2014/main" id="{0AEF9370-706A-406D-8082-12AB471FB193}"/>
                </a:ext>
              </a:extLst>
            </p:cNvPr>
            <p:cNvSpPr/>
            <p:nvPr/>
          </p:nvSpPr>
          <p:spPr>
            <a:xfrm>
              <a:off x="591671" y="3209493"/>
              <a:ext cx="1397726" cy="385354"/>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
        <p:nvSpPr>
          <p:cNvPr id="22" name="TextBox 21">
            <a:extLst>
              <a:ext uri="{FF2B5EF4-FFF2-40B4-BE49-F238E27FC236}">
                <a16:creationId xmlns:a16="http://schemas.microsoft.com/office/drawing/2014/main" id="{F5E420E8-7DA6-415E-AD47-98D69D62ADBA}"/>
              </a:ext>
            </a:extLst>
          </p:cNvPr>
          <p:cNvSpPr txBox="1"/>
          <p:nvPr/>
        </p:nvSpPr>
        <p:spPr>
          <a:xfrm>
            <a:off x="70452" y="4313324"/>
            <a:ext cx="3855904" cy="369332"/>
          </a:xfrm>
          <a:prstGeom prst="rect">
            <a:avLst/>
          </a:prstGeom>
          <a:noFill/>
        </p:spPr>
        <p:txBody>
          <a:bodyPr wrap="square" rtlCol="0">
            <a:spAutoFit/>
          </a:bodyPr>
          <a:lstStyle/>
          <a:p>
            <a:pPr algn="ctr"/>
            <a:r>
              <a:rPr lang="en-US" altLang="ko-KR" sz="1800" dirty="0"/>
              <a:t>(3) </a:t>
            </a:r>
            <a:r>
              <a:rPr lang="ko-KR" altLang="en-US" sz="1800" dirty="0"/>
              <a:t>얼굴 인식 </a:t>
            </a:r>
            <a:r>
              <a:rPr lang="en-US" altLang="ko-KR" sz="1800" dirty="0"/>
              <a:t>[HW] / 5</a:t>
            </a:r>
            <a:r>
              <a:rPr lang="ko-KR" altLang="en-US" sz="1800" dirty="0"/>
              <a:t>초</a:t>
            </a:r>
          </a:p>
        </p:txBody>
      </p:sp>
      <p:grpSp>
        <p:nvGrpSpPr>
          <p:cNvPr id="23" name="그룹 22">
            <a:extLst>
              <a:ext uri="{FF2B5EF4-FFF2-40B4-BE49-F238E27FC236}">
                <a16:creationId xmlns:a16="http://schemas.microsoft.com/office/drawing/2014/main" id="{950D866E-052B-4EE1-88F8-C0BFFE6FDB8F}"/>
              </a:ext>
            </a:extLst>
          </p:cNvPr>
          <p:cNvGrpSpPr/>
          <p:nvPr/>
        </p:nvGrpSpPr>
        <p:grpSpPr>
          <a:xfrm>
            <a:off x="600678" y="4930921"/>
            <a:ext cx="11134165" cy="835438"/>
            <a:chOff x="591671" y="3209493"/>
            <a:chExt cx="11134165" cy="1070097"/>
          </a:xfrm>
        </p:grpSpPr>
        <p:sp>
          <p:nvSpPr>
            <p:cNvPr id="24" name="사각형: 잘린 대각선 방향 모서리 23">
              <a:extLst>
                <a:ext uri="{FF2B5EF4-FFF2-40B4-BE49-F238E27FC236}">
                  <a16:creationId xmlns:a16="http://schemas.microsoft.com/office/drawing/2014/main" id="{6F688F16-FA4E-4072-B103-326F40F7C25A}"/>
                </a:ext>
              </a:extLst>
            </p:cNvPr>
            <p:cNvSpPr/>
            <p:nvPr/>
          </p:nvSpPr>
          <p:spPr>
            <a:xfrm>
              <a:off x="591671" y="3594846"/>
              <a:ext cx="11134165" cy="684744"/>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effectLst/>
                  <a:latin typeface="맑은 고딕" panose="020B0503020000020004" pitchFamily="50" charset="-127"/>
                  <a:ea typeface="맑은 고딕" panose="020B0503020000020004" pitchFamily="50" charset="-127"/>
                  <a:cs typeface="Times New Roman" panose="02020603050405020304" pitchFamily="18" charset="0"/>
                </a:rPr>
                <a:t>창고에 들어가기 전</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600" kern="100" dirty="0">
                  <a:effectLst/>
                  <a:latin typeface="맑은 고딕" panose="020B0503020000020004" pitchFamily="50" charset="-127"/>
                  <a:ea typeface="맑은 고딕" panose="020B0503020000020004" pitchFamily="50" charset="-127"/>
                  <a:cs typeface="Times New Roman" panose="02020603050405020304" pitchFamily="18" charset="0"/>
                </a:rPr>
                <a:t> 얼굴 인식 개폐장치를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통해 창고 사용자의 신원을 확인합니다</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en-US" dirty="0"/>
            </a:p>
          </p:txBody>
        </p:sp>
        <p:sp>
          <p:nvSpPr>
            <p:cNvPr id="25" name="사각형: 잘린 한쪽 모서리 24">
              <a:extLst>
                <a:ext uri="{FF2B5EF4-FFF2-40B4-BE49-F238E27FC236}">
                  <a16:creationId xmlns:a16="http://schemas.microsoft.com/office/drawing/2014/main" id="{D47F4659-FFDD-43CA-974F-468044755BA6}"/>
                </a:ext>
              </a:extLst>
            </p:cNvPr>
            <p:cNvSpPr/>
            <p:nvPr/>
          </p:nvSpPr>
          <p:spPr>
            <a:xfrm>
              <a:off x="591671" y="3209493"/>
              <a:ext cx="1397726" cy="385354"/>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Tree>
    <p:extLst>
      <p:ext uri="{BB962C8B-B14F-4D97-AF65-F5344CB8AC3E}">
        <p14:creationId xmlns:p14="http://schemas.microsoft.com/office/powerpoint/2010/main" val="9007999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영상 촬영 콘티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442762"/>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134</a:t>
            </a:fld>
            <a:endParaRPr lang="ko-KR" altLang="en-US"/>
          </a:p>
        </p:txBody>
      </p:sp>
      <p:sp>
        <p:nvSpPr>
          <p:cNvPr id="17" name="TextBox 16">
            <a:extLst>
              <a:ext uri="{FF2B5EF4-FFF2-40B4-BE49-F238E27FC236}">
                <a16:creationId xmlns:a16="http://schemas.microsoft.com/office/drawing/2014/main" id="{1369758C-5079-4E5B-8CD4-88C12CA60BA1}"/>
              </a:ext>
            </a:extLst>
          </p:cNvPr>
          <p:cNvSpPr txBox="1"/>
          <p:nvPr/>
        </p:nvSpPr>
        <p:spPr>
          <a:xfrm>
            <a:off x="431187" y="1174568"/>
            <a:ext cx="10703859" cy="369332"/>
          </a:xfrm>
          <a:prstGeom prst="rect">
            <a:avLst/>
          </a:prstGeom>
          <a:noFill/>
        </p:spPr>
        <p:txBody>
          <a:bodyPr wrap="square" rtlCol="0">
            <a:spAutoFit/>
          </a:bodyPr>
          <a:lstStyle/>
          <a:p>
            <a:r>
              <a:rPr lang="en-US" altLang="ko-KR" dirty="0"/>
              <a:t>(4)-1 </a:t>
            </a:r>
            <a:r>
              <a:rPr lang="ko-KR" altLang="en-US" dirty="0"/>
              <a:t>제품 입고 </a:t>
            </a:r>
            <a:r>
              <a:rPr lang="en-US" altLang="ko-KR" dirty="0"/>
              <a:t>[SW/HW] : (Main_</a:t>
            </a:r>
            <a:r>
              <a:rPr lang="ko-KR" altLang="en-US" dirty="0"/>
              <a:t>제품 관리</a:t>
            </a:r>
            <a:r>
              <a:rPr lang="en-US" altLang="ko-KR" dirty="0"/>
              <a:t>_</a:t>
            </a:r>
            <a:r>
              <a:rPr lang="ko-KR" altLang="en-US" dirty="0"/>
              <a:t>실시간 창고 현황</a:t>
            </a:r>
            <a:r>
              <a:rPr lang="en-US" altLang="ko-KR" dirty="0"/>
              <a:t>) / 20</a:t>
            </a:r>
            <a:r>
              <a:rPr lang="ko-KR" altLang="en-US" dirty="0"/>
              <a:t>초</a:t>
            </a:r>
          </a:p>
        </p:txBody>
      </p:sp>
      <p:grpSp>
        <p:nvGrpSpPr>
          <p:cNvPr id="18" name="그룹 17">
            <a:extLst>
              <a:ext uri="{FF2B5EF4-FFF2-40B4-BE49-F238E27FC236}">
                <a16:creationId xmlns:a16="http://schemas.microsoft.com/office/drawing/2014/main" id="{972B7A90-EFCD-4AAB-9807-B21C959115B5}"/>
              </a:ext>
            </a:extLst>
          </p:cNvPr>
          <p:cNvGrpSpPr/>
          <p:nvPr/>
        </p:nvGrpSpPr>
        <p:grpSpPr>
          <a:xfrm>
            <a:off x="390170" y="1756228"/>
            <a:ext cx="11411659" cy="1697870"/>
            <a:chOff x="591671" y="3295177"/>
            <a:chExt cx="11411659" cy="1667954"/>
          </a:xfrm>
        </p:grpSpPr>
        <p:sp>
          <p:nvSpPr>
            <p:cNvPr id="19" name="사각형: 잘린 대각선 방향 모서리 18">
              <a:extLst>
                <a:ext uri="{FF2B5EF4-FFF2-40B4-BE49-F238E27FC236}">
                  <a16:creationId xmlns:a16="http://schemas.microsoft.com/office/drawing/2014/main" id="{19B4277E-1926-47E2-9990-505457044A3F}"/>
                </a:ext>
              </a:extLst>
            </p:cNvPr>
            <p:cNvSpPr/>
            <p:nvPr/>
          </p:nvSpPr>
          <p:spPr>
            <a:xfrm>
              <a:off x="591671" y="3594846"/>
              <a:ext cx="11411659" cy="1368285"/>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등록된 제품을 확인 후</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입고처리를 누르면 이미 입고된 제품을 제외하고 새로 추가된 제품</a:t>
              </a:r>
              <a:r>
                <a:rPr lang="ko-KR" altLang="en-US" sz="1600" kern="100" dirty="0">
                  <a:effectLst/>
                  <a:latin typeface="맑은 고딕" panose="020B0503020000020004" pitchFamily="50" charset="-127"/>
                  <a:ea typeface="맑은 고딕" panose="020B0503020000020004" pitchFamily="50" charset="-127"/>
                  <a:cs typeface="Times New Roman" panose="02020603050405020304" pitchFamily="18" charset="0"/>
                </a:rPr>
                <a:t>들이 업로드 됩니다</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창고에서는 제품이 트레이 위에 적재되어 정해진 적재 장소로 이동합니다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첫번째 컨베이어에서</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 적외선 감지 센서에 감지된 제품 트레이의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RFID Tag</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를 인식하기 위해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3</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초간 정지 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p:txBody>
        </p:sp>
        <p:sp>
          <p:nvSpPr>
            <p:cNvPr id="20" name="사각형: 잘린 한쪽 모서리 19">
              <a:extLst>
                <a:ext uri="{FF2B5EF4-FFF2-40B4-BE49-F238E27FC236}">
                  <a16:creationId xmlns:a16="http://schemas.microsoft.com/office/drawing/2014/main" id="{5E8F7F3B-1A66-4CBF-BD39-C71157E8D0CC}"/>
                </a:ext>
              </a:extLst>
            </p:cNvPr>
            <p:cNvSpPr/>
            <p:nvPr/>
          </p:nvSpPr>
          <p:spPr>
            <a:xfrm>
              <a:off x="591671" y="3295177"/>
              <a:ext cx="1397726" cy="299669"/>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
        <p:nvSpPr>
          <p:cNvPr id="4" name="TextBox 3">
            <a:extLst>
              <a:ext uri="{FF2B5EF4-FFF2-40B4-BE49-F238E27FC236}">
                <a16:creationId xmlns:a16="http://schemas.microsoft.com/office/drawing/2014/main" id="{ADADFAD1-11A4-44FD-B59C-9FCF189C7B1E}"/>
              </a:ext>
            </a:extLst>
          </p:cNvPr>
          <p:cNvSpPr txBox="1"/>
          <p:nvPr/>
        </p:nvSpPr>
        <p:spPr>
          <a:xfrm>
            <a:off x="390170" y="3706168"/>
            <a:ext cx="10703859" cy="369332"/>
          </a:xfrm>
          <a:prstGeom prst="rect">
            <a:avLst/>
          </a:prstGeom>
          <a:noFill/>
        </p:spPr>
        <p:txBody>
          <a:bodyPr wrap="square" rtlCol="0">
            <a:spAutoFit/>
          </a:bodyPr>
          <a:lstStyle/>
          <a:p>
            <a:r>
              <a:rPr lang="en-US" altLang="ko-KR" dirty="0"/>
              <a:t>(4)-2 </a:t>
            </a:r>
            <a:r>
              <a:rPr lang="ko-KR" altLang="en-US" dirty="0"/>
              <a:t>제품 입고 </a:t>
            </a:r>
            <a:r>
              <a:rPr lang="en-US" altLang="ko-KR" dirty="0"/>
              <a:t>[SW/HW] : (Main_</a:t>
            </a:r>
            <a:r>
              <a:rPr lang="ko-KR" altLang="en-US" dirty="0"/>
              <a:t>제품 관리</a:t>
            </a:r>
            <a:r>
              <a:rPr lang="en-US" altLang="ko-KR" dirty="0"/>
              <a:t>_</a:t>
            </a:r>
            <a:r>
              <a:rPr lang="ko-KR" altLang="en-US" dirty="0"/>
              <a:t>실시간 창고 현황</a:t>
            </a:r>
            <a:r>
              <a:rPr lang="en-US" altLang="ko-KR" dirty="0"/>
              <a:t>) / 20</a:t>
            </a:r>
            <a:r>
              <a:rPr lang="ko-KR" altLang="en-US" dirty="0"/>
              <a:t>초</a:t>
            </a:r>
          </a:p>
        </p:txBody>
      </p:sp>
      <p:grpSp>
        <p:nvGrpSpPr>
          <p:cNvPr id="23" name="그룹 22">
            <a:extLst>
              <a:ext uri="{FF2B5EF4-FFF2-40B4-BE49-F238E27FC236}">
                <a16:creationId xmlns:a16="http://schemas.microsoft.com/office/drawing/2014/main" id="{EE78718B-F4FA-46B8-9153-B12C56D068ED}"/>
              </a:ext>
            </a:extLst>
          </p:cNvPr>
          <p:cNvGrpSpPr/>
          <p:nvPr/>
        </p:nvGrpSpPr>
        <p:grpSpPr>
          <a:xfrm>
            <a:off x="400312" y="4119819"/>
            <a:ext cx="11411659" cy="2177671"/>
            <a:chOff x="386283" y="4697375"/>
            <a:chExt cx="11411659" cy="2216825"/>
          </a:xfrm>
        </p:grpSpPr>
        <p:sp>
          <p:nvSpPr>
            <p:cNvPr id="24" name="사각형: 잘린 대각선 방향 모서리 23">
              <a:extLst>
                <a:ext uri="{FF2B5EF4-FFF2-40B4-BE49-F238E27FC236}">
                  <a16:creationId xmlns:a16="http://schemas.microsoft.com/office/drawing/2014/main" id="{5F1BB0A8-7E5D-4E63-8EEB-4956A79C662F}"/>
                </a:ext>
              </a:extLst>
            </p:cNvPr>
            <p:cNvSpPr/>
            <p:nvPr/>
          </p:nvSpPr>
          <p:spPr>
            <a:xfrm>
              <a:off x="386283" y="5025620"/>
              <a:ext cx="11411659" cy="1888580"/>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Tag</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에 인식된 적재 장소 정보는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Raspberry pi</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 상에 문자열로 반환 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latinLnBrk="1">
                <a:lnSpc>
                  <a:spcPct val="107000"/>
                </a:lnSpc>
                <a:spcAft>
                  <a:spcPts val="800"/>
                </a:spcAft>
              </a:pP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*A1</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부터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C3</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까지의 위치를 표현한 가시적인 그림 혹은 표 한쪽에 띄우기</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 / Raspberry pi </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문자열 반환 코드 띄우기</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후에 직교 좌표 로봇을 활용한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Picking Machine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상부가 트레이를 정해진 위치에 적재 시킵니다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a:lnSpc>
                  <a:spcPct val="107000"/>
                </a:lnSpc>
                <a:spcAft>
                  <a:spcPts val="800"/>
                </a:spcAft>
              </a:pP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실시간 창고현황 메뉴로 들어가보면 해당 제품의 입고와 재고 수량이 각각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플러스</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되고 </a:t>
              </a:r>
              <a:r>
                <a:rPr lang="ko-KR" altLang="en-US" sz="1600" kern="100" dirty="0">
                  <a:effectLst/>
                  <a:latin typeface="맑은 고딕" panose="020B0503020000020004" pitchFamily="50" charset="-127"/>
                  <a:ea typeface="맑은 고딕" panose="020B0503020000020004" pitchFamily="50" charset="-127"/>
                  <a:cs typeface="Times New Roman" panose="02020603050405020304" pitchFamily="18" charset="0"/>
                </a:rPr>
                <a:t>창고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입고</a:t>
              </a:r>
              <a:r>
                <a:rPr lang="en-US"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rPr>
                <a:t>날짜가 </a:t>
              </a:r>
              <a:r>
                <a:rPr lang="ko-KR" altLang="en-US" sz="1600" kern="100" dirty="0">
                  <a:effectLst/>
                  <a:latin typeface="맑은 고딕" panose="020B0503020000020004" pitchFamily="50" charset="-127"/>
                  <a:ea typeface="맑은 고딕" panose="020B0503020000020004" pitchFamily="50" charset="-127"/>
                  <a:cs typeface="Times New Roman" panose="02020603050405020304" pitchFamily="18" charset="0"/>
                </a:rPr>
                <a:t>생긴 것을 확인할 수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있습니다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5" name="사각형: 잘린 한쪽 모서리 24">
              <a:extLst>
                <a:ext uri="{FF2B5EF4-FFF2-40B4-BE49-F238E27FC236}">
                  <a16:creationId xmlns:a16="http://schemas.microsoft.com/office/drawing/2014/main" id="{F7D8632F-4532-4F6D-AF44-8D5A4A0E939F}"/>
                </a:ext>
              </a:extLst>
            </p:cNvPr>
            <p:cNvSpPr/>
            <p:nvPr/>
          </p:nvSpPr>
          <p:spPr>
            <a:xfrm>
              <a:off x="386283" y="4697375"/>
              <a:ext cx="1397726" cy="359661"/>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Tree>
    <p:extLst>
      <p:ext uri="{BB962C8B-B14F-4D97-AF65-F5344CB8AC3E}">
        <p14:creationId xmlns:p14="http://schemas.microsoft.com/office/powerpoint/2010/main" val="3458504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영상 촬영 콘티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135</a:t>
            </a:fld>
            <a:endParaRPr lang="ko-KR" altLang="en-US"/>
          </a:p>
        </p:txBody>
      </p:sp>
      <p:sp>
        <p:nvSpPr>
          <p:cNvPr id="4" name="TextBox 3">
            <a:extLst>
              <a:ext uri="{FF2B5EF4-FFF2-40B4-BE49-F238E27FC236}">
                <a16:creationId xmlns:a16="http://schemas.microsoft.com/office/drawing/2014/main" id="{BC838548-957F-4AEB-8020-07B619E2579D}"/>
              </a:ext>
            </a:extLst>
          </p:cNvPr>
          <p:cNvSpPr txBox="1"/>
          <p:nvPr/>
        </p:nvSpPr>
        <p:spPr>
          <a:xfrm>
            <a:off x="-178268" y="1111528"/>
            <a:ext cx="10703859" cy="369332"/>
          </a:xfrm>
          <a:prstGeom prst="rect">
            <a:avLst/>
          </a:prstGeom>
          <a:noFill/>
        </p:spPr>
        <p:txBody>
          <a:bodyPr wrap="square" rtlCol="0">
            <a:spAutoFit/>
          </a:bodyPr>
          <a:lstStyle/>
          <a:p>
            <a:pPr algn="ctr"/>
            <a:r>
              <a:rPr lang="en-US" altLang="ko-KR" dirty="0"/>
              <a:t>(5) </a:t>
            </a:r>
            <a:r>
              <a:rPr lang="ko-KR" altLang="en-US" dirty="0"/>
              <a:t>제품 주문 </a:t>
            </a:r>
            <a:r>
              <a:rPr lang="en-US" altLang="ko-KR" dirty="0"/>
              <a:t>[SW] : (</a:t>
            </a:r>
            <a:r>
              <a:rPr lang="ko-KR" altLang="en-US" dirty="0"/>
              <a:t>쇼핑하러 가기</a:t>
            </a:r>
            <a:r>
              <a:rPr lang="en-US" altLang="ko-KR" dirty="0"/>
              <a:t>_</a:t>
            </a:r>
            <a:r>
              <a:rPr lang="ko-KR" altLang="en-US" dirty="0"/>
              <a:t>상품 상세</a:t>
            </a:r>
            <a:r>
              <a:rPr lang="en-US" altLang="ko-KR" dirty="0"/>
              <a:t>_</a:t>
            </a:r>
            <a:r>
              <a:rPr lang="ko-KR" altLang="en-US" dirty="0"/>
              <a:t>상품 목록</a:t>
            </a:r>
            <a:r>
              <a:rPr lang="en-US" altLang="ko-KR" dirty="0"/>
              <a:t>_</a:t>
            </a:r>
            <a:r>
              <a:rPr lang="ko-KR" altLang="en-US" dirty="0"/>
              <a:t>주문자 정보입력</a:t>
            </a:r>
            <a:r>
              <a:rPr lang="en-US" altLang="ko-KR" dirty="0"/>
              <a:t>_</a:t>
            </a:r>
            <a:r>
              <a:rPr lang="ko-KR" altLang="en-US" dirty="0"/>
              <a:t>상품 목록</a:t>
            </a:r>
            <a:r>
              <a:rPr lang="en-US" altLang="ko-KR" dirty="0"/>
              <a:t>) / 6</a:t>
            </a:r>
            <a:r>
              <a:rPr lang="ko-KR" altLang="en-US" dirty="0"/>
              <a:t>초</a:t>
            </a:r>
          </a:p>
        </p:txBody>
      </p:sp>
      <p:grpSp>
        <p:nvGrpSpPr>
          <p:cNvPr id="19" name="그룹 18">
            <a:extLst>
              <a:ext uri="{FF2B5EF4-FFF2-40B4-BE49-F238E27FC236}">
                <a16:creationId xmlns:a16="http://schemas.microsoft.com/office/drawing/2014/main" id="{EA4C1FCD-876C-4F3E-9F4C-01E02658CB8B}"/>
              </a:ext>
            </a:extLst>
          </p:cNvPr>
          <p:cNvGrpSpPr/>
          <p:nvPr/>
        </p:nvGrpSpPr>
        <p:grpSpPr>
          <a:xfrm>
            <a:off x="385432" y="1535555"/>
            <a:ext cx="11421136" cy="1917767"/>
            <a:chOff x="591671" y="3209493"/>
            <a:chExt cx="11421136" cy="2549106"/>
          </a:xfrm>
        </p:grpSpPr>
        <p:sp>
          <p:nvSpPr>
            <p:cNvPr id="20" name="사각형: 잘린 대각선 방향 모서리 19">
              <a:extLst>
                <a:ext uri="{FF2B5EF4-FFF2-40B4-BE49-F238E27FC236}">
                  <a16:creationId xmlns:a16="http://schemas.microsoft.com/office/drawing/2014/main" id="{833E3BD7-C769-4938-B96C-656DCDC997C5}"/>
                </a:ext>
              </a:extLst>
            </p:cNvPr>
            <p:cNvSpPr/>
            <p:nvPr/>
          </p:nvSpPr>
          <p:spPr>
            <a:xfrm>
              <a:off x="591671" y="3594847"/>
              <a:ext cx="11421136" cy="2163752"/>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쇼핑페이지에 </a:t>
              </a:r>
              <a:r>
                <a:rPr lang="ko-KR" altLang="en-US" kern="100" dirty="0">
                  <a:latin typeface="맑은 고딕" panose="020B0503020000020004" pitchFamily="50" charset="-127"/>
                  <a:ea typeface="맑은 고딕" panose="020B0503020000020004" pitchFamily="50" charset="-127"/>
                  <a:cs typeface="Times New Roman" panose="02020603050405020304" pitchFamily="18" charset="0"/>
                </a:rPr>
                <a:t>구매할 제품의</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업체 정보와 제품목록이 뜨며 제품 클릭 시 상세 정보를 확인할 수 있습니다</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400" b="1"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400" b="1" kern="100" dirty="0">
                  <a:effectLst/>
                  <a:latin typeface="맑은 고딕" panose="020B0503020000020004" pitchFamily="50" charset="-127"/>
                  <a:ea typeface="맑은 고딕" panose="020B0503020000020004" pitchFamily="50" charset="-127"/>
                  <a:cs typeface="Times New Roman" panose="02020603050405020304" pitchFamily="18" charset="0"/>
                </a:rPr>
                <a:t>소상공인으로</a:t>
              </a:r>
              <a:r>
                <a:rPr lang="en-US" altLang="ko-KR" sz="1400" b="1"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400" b="1" kern="100" dirty="0">
                  <a:effectLst/>
                  <a:latin typeface="맑은 고딕" panose="020B0503020000020004" pitchFamily="50" charset="-127"/>
                  <a:ea typeface="맑은 고딕" panose="020B0503020000020004" pitchFamily="50" charset="-127"/>
                  <a:cs typeface="Times New Roman" panose="02020603050405020304" pitchFamily="18" charset="0"/>
                </a:rPr>
                <a:t>시작하기가 아닌 고객의 입장에서 서비스를 이용하고 있음을 명확히 표현하기</a:t>
              </a:r>
              <a:r>
                <a:rPr lang="en-US" altLang="ko-KR" sz="1400" b="1"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en-US"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800" dirty="0">
                  <a:effectLst/>
                  <a:ea typeface="맑은 고딕" panose="020B0503020000020004" pitchFamily="50" charset="-127"/>
                  <a:cs typeface="Times New Roman" panose="02020603050405020304" pitchFamily="18" charset="0"/>
                </a:rPr>
                <a:t>주문하기를 통해 소비자가 원하는 제품을 선택하고 주문서를 작성 및 등록합니다</a:t>
              </a:r>
              <a:r>
                <a:rPr lang="en-US" altLang="ko-KR" sz="1800" dirty="0">
                  <a:effectLst/>
                  <a:ea typeface="맑은 고딕" panose="020B0503020000020004" pitchFamily="50" charset="-127"/>
                  <a:cs typeface="Times New Roman" panose="02020603050405020304" pitchFamily="18" charset="0"/>
                </a:rPr>
                <a:t>.</a:t>
              </a:r>
              <a:endParaRPr lang="en-US" altLang="ko-KR"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1" name="사각형: 잘린 한쪽 모서리 20">
              <a:extLst>
                <a:ext uri="{FF2B5EF4-FFF2-40B4-BE49-F238E27FC236}">
                  <a16:creationId xmlns:a16="http://schemas.microsoft.com/office/drawing/2014/main" id="{478048CB-5F7C-4FE8-931B-C16A93825746}"/>
                </a:ext>
              </a:extLst>
            </p:cNvPr>
            <p:cNvSpPr/>
            <p:nvPr/>
          </p:nvSpPr>
          <p:spPr>
            <a:xfrm>
              <a:off x="591671" y="3209493"/>
              <a:ext cx="1397726" cy="385354"/>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
        <p:nvSpPr>
          <p:cNvPr id="5" name="TextBox 4">
            <a:extLst>
              <a:ext uri="{FF2B5EF4-FFF2-40B4-BE49-F238E27FC236}">
                <a16:creationId xmlns:a16="http://schemas.microsoft.com/office/drawing/2014/main" id="{2D813348-A12A-41B8-885A-10535B40726C}"/>
              </a:ext>
            </a:extLst>
          </p:cNvPr>
          <p:cNvSpPr txBox="1"/>
          <p:nvPr/>
        </p:nvSpPr>
        <p:spPr>
          <a:xfrm>
            <a:off x="323528" y="3741831"/>
            <a:ext cx="11260439" cy="369332"/>
          </a:xfrm>
          <a:prstGeom prst="rect">
            <a:avLst/>
          </a:prstGeom>
          <a:noFill/>
        </p:spPr>
        <p:txBody>
          <a:bodyPr wrap="square" rtlCol="0">
            <a:spAutoFit/>
          </a:bodyPr>
          <a:lstStyle/>
          <a:p>
            <a:pPr algn="ctr"/>
            <a:r>
              <a:rPr lang="en-US" altLang="ko-KR" dirty="0"/>
              <a:t>(6)-1 </a:t>
            </a:r>
            <a:r>
              <a:rPr lang="ko-KR" altLang="en-US" dirty="0"/>
              <a:t>제품 출고 </a:t>
            </a:r>
            <a:r>
              <a:rPr lang="en-US" altLang="ko-KR" dirty="0"/>
              <a:t>[SW/HW] : (Main_</a:t>
            </a:r>
            <a:r>
              <a:rPr lang="ko-KR" altLang="en-US" dirty="0"/>
              <a:t>제품 관리</a:t>
            </a:r>
            <a:r>
              <a:rPr lang="en-US" altLang="ko-KR" dirty="0"/>
              <a:t>_</a:t>
            </a:r>
            <a:r>
              <a:rPr lang="ko-KR" altLang="en-US" dirty="0"/>
              <a:t>실시간 창고 현황</a:t>
            </a:r>
            <a:r>
              <a:rPr lang="en-US" altLang="ko-KR" dirty="0"/>
              <a:t>_</a:t>
            </a:r>
            <a:r>
              <a:rPr lang="ko-KR" altLang="en-US" dirty="0"/>
              <a:t>재고 관리</a:t>
            </a:r>
            <a:r>
              <a:rPr lang="en-US" altLang="ko-KR" dirty="0"/>
              <a:t>_Main) / </a:t>
            </a:r>
            <a:r>
              <a:rPr lang="ko-KR" altLang="en-US" dirty="0"/>
              <a:t>보관장소 </a:t>
            </a:r>
            <a:r>
              <a:rPr lang="en-US" altLang="ko-KR" dirty="0"/>
              <a:t>post.jpg / 20</a:t>
            </a:r>
            <a:r>
              <a:rPr lang="ko-KR" altLang="en-US" dirty="0"/>
              <a:t>초</a:t>
            </a:r>
          </a:p>
        </p:txBody>
      </p:sp>
      <p:grpSp>
        <p:nvGrpSpPr>
          <p:cNvPr id="26" name="그룹 25">
            <a:extLst>
              <a:ext uri="{FF2B5EF4-FFF2-40B4-BE49-F238E27FC236}">
                <a16:creationId xmlns:a16="http://schemas.microsoft.com/office/drawing/2014/main" id="{3879410B-41CA-459D-9730-AD8A923AEBC0}"/>
              </a:ext>
            </a:extLst>
          </p:cNvPr>
          <p:cNvGrpSpPr/>
          <p:nvPr/>
        </p:nvGrpSpPr>
        <p:grpSpPr>
          <a:xfrm>
            <a:off x="431187" y="4275419"/>
            <a:ext cx="11136989" cy="1916675"/>
            <a:chOff x="606990" y="6166549"/>
            <a:chExt cx="11136989" cy="2490045"/>
          </a:xfrm>
        </p:grpSpPr>
        <p:sp>
          <p:nvSpPr>
            <p:cNvPr id="27" name="사각형: 잘린 대각선 방향 모서리 26">
              <a:extLst>
                <a:ext uri="{FF2B5EF4-FFF2-40B4-BE49-F238E27FC236}">
                  <a16:creationId xmlns:a16="http://schemas.microsoft.com/office/drawing/2014/main" id="{98404917-95C8-4BF9-AB73-B5245125C5E9}"/>
                </a:ext>
              </a:extLst>
            </p:cNvPr>
            <p:cNvSpPr/>
            <p:nvPr/>
          </p:nvSpPr>
          <p:spPr>
            <a:xfrm>
              <a:off x="609814" y="6514318"/>
              <a:ext cx="11134165" cy="2142276"/>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보관 장소의 개폐 장치가 열리며 두번째 컨베이어로 떨어지고</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 마지막 컨베이어로 이동합니다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첫 번째 컨베이어와 마찬가지로</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장애물 감지 센서로 트레이를 감지해 출고되는 제품의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RFID Tag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정보를 수신합니다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서버로부터 주문 수량 정보를 확인한 후</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Packing Machine</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을 이용해 세 구역 중 하나의 필드로 제품이 이동할 수 있도록 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주문 수량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 2</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2</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 3</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 이상일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3</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필드로 이동함을 가시적인 정보로 설명</a:t>
              </a:r>
              <a:endParaRPr lang="en-US" altLang="ko-KR" sz="1600" b="1"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8" name="사각형: 잘린 한쪽 모서리 27">
              <a:extLst>
                <a:ext uri="{FF2B5EF4-FFF2-40B4-BE49-F238E27FC236}">
                  <a16:creationId xmlns:a16="http://schemas.microsoft.com/office/drawing/2014/main" id="{8D85FEC3-3A60-4E6E-9CDB-C689CFD62166}"/>
                </a:ext>
              </a:extLst>
            </p:cNvPr>
            <p:cNvSpPr/>
            <p:nvPr/>
          </p:nvSpPr>
          <p:spPr>
            <a:xfrm>
              <a:off x="606990" y="6166549"/>
              <a:ext cx="1397726" cy="385355"/>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Tree>
    <p:extLst>
      <p:ext uri="{BB962C8B-B14F-4D97-AF65-F5344CB8AC3E}">
        <p14:creationId xmlns:p14="http://schemas.microsoft.com/office/powerpoint/2010/main" val="23529947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영상 촬영 콘티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136</a:t>
            </a:fld>
            <a:endParaRPr lang="ko-KR" altLang="en-US"/>
          </a:p>
        </p:txBody>
      </p:sp>
      <p:sp>
        <p:nvSpPr>
          <p:cNvPr id="4" name="TextBox 3">
            <a:extLst>
              <a:ext uri="{FF2B5EF4-FFF2-40B4-BE49-F238E27FC236}">
                <a16:creationId xmlns:a16="http://schemas.microsoft.com/office/drawing/2014/main" id="{CB89020B-9C10-4EF0-B742-1D96CD6444B0}"/>
              </a:ext>
            </a:extLst>
          </p:cNvPr>
          <p:cNvSpPr txBox="1"/>
          <p:nvPr/>
        </p:nvSpPr>
        <p:spPr>
          <a:xfrm>
            <a:off x="291367" y="1093533"/>
            <a:ext cx="11260439" cy="369332"/>
          </a:xfrm>
          <a:prstGeom prst="rect">
            <a:avLst/>
          </a:prstGeom>
          <a:noFill/>
        </p:spPr>
        <p:txBody>
          <a:bodyPr wrap="square" rtlCol="0">
            <a:spAutoFit/>
          </a:bodyPr>
          <a:lstStyle/>
          <a:p>
            <a:pPr algn="ctr"/>
            <a:r>
              <a:rPr lang="en-US" altLang="ko-KR" dirty="0"/>
              <a:t>(6)-2 </a:t>
            </a:r>
            <a:r>
              <a:rPr lang="ko-KR" altLang="en-US" dirty="0"/>
              <a:t>제품 출고 </a:t>
            </a:r>
            <a:r>
              <a:rPr lang="en-US" altLang="ko-KR" dirty="0"/>
              <a:t>[SW/HW] : (Main_</a:t>
            </a:r>
            <a:r>
              <a:rPr lang="ko-KR" altLang="en-US" dirty="0"/>
              <a:t>제품 관리</a:t>
            </a:r>
            <a:r>
              <a:rPr lang="en-US" altLang="ko-KR" dirty="0"/>
              <a:t>_</a:t>
            </a:r>
            <a:r>
              <a:rPr lang="ko-KR" altLang="en-US" dirty="0"/>
              <a:t>실시간 창고 현황</a:t>
            </a:r>
            <a:r>
              <a:rPr lang="en-US" altLang="ko-KR" dirty="0"/>
              <a:t>_</a:t>
            </a:r>
            <a:r>
              <a:rPr lang="ko-KR" altLang="en-US" dirty="0"/>
              <a:t>재고 관리</a:t>
            </a:r>
            <a:r>
              <a:rPr lang="en-US" altLang="ko-KR" dirty="0"/>
              <a:t>_Main) / </a:t>
            </a:r>
            <a:r>
              <a:rPr lang="ko-KR" altLang="en-US" dirty="0"/>
              <a:t>보관장소 </a:t>
            </a:r>
            <a:r>
              <a:rPr lang="en-US" altLang="ko-KR" dirty="0"/>
              <a:t>post.jpg / 20</a:t>
            </a:r>
            <a:r>
              <a:rPr lang="ko-KR" altLang="en-US" dirty="0"/>
              <a:t>초</a:t>
            </a:r>
          </a:p>
        </p:txBody>
      </p:sp>
      <p:grpSp>
        <p:nvGrpSpPr>
          <p:cNvPr id="19" name="그룹 18">
            <a:extLst>
              <a:ext uri="{FF2B5EF4-FFF2-40B4-BE49-F238E27FC236}">
                <a16:creationId xmlns:a16="http://schemas.microsoft.com/office/drawing/2014/main" id="{8133B0BF-22A6-43E6-BB62-78C9AD523836}"/>
              </a:ext>
            </a:extLst>
          </p:cNvPr>
          <p:cNvGrpSpPr/>
          <p:nvPr/>
        </p:nvGrpSpPr>
        <p:grpSpPr>
          <a:xfrm>
            <a:off x="395583" y="1573322"/>
            <a:ext cx="11489155" cy="2097515"/>
            <a:chOff x="591671" y="3365102"/>
            <a:chExt cx="11134168" cy="1931548"/>
          </a:xfrm>
        </p:grpSpPr>
        <p:sp>
          <p:nvSpPr>
            <p:cNvPr id="20" name="사각형: 잘린 대각선 방향 모서리 19">
              <a:extLst>
                <a:ext uri="{FF2B5EF4-FFF2-40B4-BE49-F238E27FC236}">
                  <a16:creationId xmlns:a16="http://schemas.microsoft.com/office/drawing/2014/main" id="{1DC0E4EA-379F-4780-9C17-8E952F0D3666}"/>
                </a:ext>
              </a:extLst>
            </p:cNvPr>
            <p:cNvSpPr/>
            <p:nvPr/>
          </p:nvSpPr>
          <p:spPr>
            <a:xfrm>
              <a:off x="591674" y="3611930"/>
              <a:ext cx="11134165" cy="1684720"/>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보관 장소의 개폐 장치가 열리며 두번째 컨베이어로 떨어지고</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 마지막 컨베이어로 이동합니다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첫 번째 컨베이어와 마찬가지로</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장애물 감지 센서로 트레이를 감지해 출고되는 제품의 </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RFID Tag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정보를 수신합니다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a:t>
              </a: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[H/W]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서버로부터 주문 수량 정보를 확인한 후</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Packing Machine</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을 이용해 세 구역 중 하나의 필드로 제품이 이동할 수 있도록 합니다</a:t>
              </a: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주문 수량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 2</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2</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 3</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개 이상일 시 </a:t>
              </a:r>
              <a:r>
                <a:rPr lang="en-US" altLang="ko-KR" sz="1200" b="1" kern="100" dirty="0">
                  <a:latin typeface="맑은 고딕" panose="020B0503020000020004" pitchFamily="50" charset="-127"/>
                  <a:ea typeface="맑은 고딕" panose="020B0503020000020004" pitchFamily="50" charset="-127"/>
                  <a:cs typeface="Times New Roman" panose="02020603050405020304" pitchFamily="18" charset="0"/>
                </a:rPr>
                <a:t>3</a:t>
              </a:r>
              <a:r>
                <a:rPr lang="ko-KR" altLang="en-US" sz="1200" b="1" kern="100" dirty="0">
                  <a:latin typeface="맑은 고딕" panose="020B0503020000020004" pitchFamily="50" charset="-127"/>
                  <a:ea typeface="맑은 고딕" panose="020B0503020000020004" pitchFamily="50" charset="-127"/>
                  <a:cs typeface="Times New Roman" panose="02020603050405020304" pitchFamily="18" charset="0"/>
                </a:rPr>
                <a:t>번 필드로 이동함을 가시적인 정보로 설명</a:t>
              </a:r>
              <a:endParaRPr lang="en-US" altLang="ko-KR" sz="1600" b="1"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1" name="사각형: 잘린 한쪽 모서리 20">
              <a:extLst>
                <a:ext uri="{FF2B5EF4-FFF2-40B4-BE49-F238E27FC236}">
                  <a16:creationId xmlns:a16="http://schemas.microsoft.com/office/drawing/2014/main" id="{68D14EA2-58F9-4A6D-8BDB-11219157E3EB}"/>
                </a:ext>
              </a:extLst>
            </p:cNvPr>
            <p:cNvSpPr/>
            <p:nvPr/>
          </p:nvSpPr>
          <p:spPr>
            <a:xfrm>
              <a:off x="591671" y="3365102"/>
              <a:ext cx="1397726" cy="229744"/>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grpSp>
        <p:nvGrpSpPr>
          <p:cNvPr id="22" name="그룹 21">
            <a:extLst>
              <a:ext uri="{FF2B5EF4-FFF2-40B4-BE49-F238E27FC236}">
                <a16:creationId xmlns:a16="http://schemas.microsoft.com/office/drawing/2014/main" id="{E36FA4E8-560A-42FA-9AA9-6B9C5E640D91}"/>
              </a:ext>
            </a:extLst>
          </p:cNvPr>
          <p:cNvGrpSpPr/>
          <p:nvPr/>
        </p:nvGrpSpPr>
        <p:grpSpPr>
          <a:xfrm>
            <a:off x="440812" y="4647068"/>
            <a:ext cx="11460902" cy="1466230"/>
            <a:chOff x="591671" y="3209493"/>
            <a:chExt cx="11134165" cy="2053582"/>
          </a:xfrm>
        </p:grpSpPr>
        <p:sp>
          <p:nvSpPr>
            <p:cNvPr id="23" name="사각형: 잘린 대각선 방향 모서리 22">
              <a:extLst>
                <a:ext uri="{FF2B5EF4-FFF2-40B4-BE49-F238E27FC236}">
                  <a16:creationId xmlns:a16="http://schemas.microsoft.com/office/drawing/2014/main" id="{792ADE78-C8EF-4A24-89BB-DBEB1434C9B2}"/>
                </a:ext>
              </a:extLst>
            </p:cNvPr>
            <p:cNvSpPr/>
            <p:nvPr/>
          </p:nvSpPr>
          <p:spPr>
            <a:xfrm>
              <a:off x="591671" y="3594846"/>
              <a:ext cx="11134165" cy="1668229"/>
            </a:xfrm>
            <a:prstGeom prst="snip2Diag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[S/W] </a:t>
              </a:r>
              <a:r>
                <a:rPr lang="ko-KR" altLang="en-US" sz="1600" kern="100" dirty="0">
                  <a:latin typeface="맑은 고딕" panose="020B0503020000020004" pitchFamily="50" charset="-127"/>
                  <a:ea typeface="맑은 고딕" panose="020B0503020000020004" pitchFamily="50" charset="-127"/>
                  <a:cs typeface="Times New Roman" panose="02020603050405020304" pitchFamily="18" charset="0"/>
                </a:rPr>
                <a:t>소상공인은 </a:t>
              </a:r>
              <a:r>
                <a:rPr lang="ko-KR" altLang="ko-KR" sz="1600" dirty="0">
                  <a:effectLst/>
                  <a:ea typeface="맑은 고딕" panose="020B0503020000020004" pitchFamily="50" charset="-127"/>
                  <a:cs typeface="Times New Roman" panose="02020603050405020304" pitchFamily="18" charset="0"/>
                </a:rPr>
                <a:t>재고관리</a:t>
              </a:r>
              <a:r>
                <a:rPr lang="en-US" altLang="ko-KR" sz="1600" dirty="0">
                  <a:effectLst/>
                  <a:ea typeface="맑은 고딕" panose="020B0503020000020004" pitchFamily="50" charset="-127"/>
                  <a:cs typeface="Times New Roman" panose="02020603050405020304" pitchFamily="18" charset="0"/>
                </a:rPr>
                <a:t> Page</a:t>
              </a:r>
              <a:r>
                <a:rPr lang="ko-KR" altLang="ko-KR" sz="1600" dirty="0">
                  <a:effectLst/>
                  <a:ea typeface="맑은 고딕" panose="020B0503020000020004" pitchFamily="50" charset="-127"/>
                  <a:cs typeface="Times New Roman" panose="02020603050405020304" pitchFamily="18" charset="0"/>
                </a:rPr>
                <a:t> 통해 제품별 입</a:t>
              </a:r>
              <a:r>
                <a:rPr lang="en-US" altLang="ko-KR" sz="1600" dirty="0">
                  <a:effectLst/>
                  <a:ea typeface="맑은 고딕" panose="020B0503020000020004" pitchFamily="50" charset="-127"/>
                  <a:cs typeface="Times New Roman" panose="02020603050405020304" pitchFamily="18" charset="0"/>
                </a:rPr>
                <a:t>/</a:t>
              </a:r>
              <a:r>
                <a:rPr lang="ko-KR" altLang="ko-KR" sz="1600" dirty="0">
                  <a:effectLst/>
                  <a:ea typeface="맑은 고딕" panose="020B0503020000020004" pitchFamily="50" charset="-127"/>
                  <a:cs typeface="Times New Roman" panose="02020603050405020304" pitchFamily="18" charset="0"/>
                </a:rPr>
                <a:t>출고 </a:t>
              </a:r>
              <a:r>
                <a:rPr lang="ko-KR" altLang="en-US" sz="1600" dirty="0">
                  <a:ea typeface="맑은 고딕" panose="020B0503020000020004" pitchFamily="50" charset="-127"/>
                  <a:cs typeface="Times New Roman" panose="02020603050405020304" pitchFamily="18" charset="0"/>
                </a:rPr>
                <a:t>및 </a:t>
              </a:r>
              <a:r>
                <a:rPr lang="ko-KR" altLang="ko-KR" sz="1600" dirty="0">
                  <a:effectLst/>
                  <a:ea typeface="맑은 고딕" panose="020B0503020000020004" pitchFamily="50" charset="-127"/>
                  <a:cs typeface="Times New Roman" panose="02020603050405020304" pitchFamily="18" charset="0"/>
                </a:rPr>
                <a:t>재고 수량을 한눈에 확인할 수 있습니다</a:t>
              </a:r>
              <a:r>
                <a:rPr lang="en-US" altLang="ko-KR" sz="1600" dirty="0">
                  <a:effectLst/>
                  <a:ea typeface="맑은 고딕" panose="020B0503020000020004" pitchFamily="50" charset="-127"/>
                  <a:cs typeface="Times New Roman" panose="02020603050405020304" pitchFamily="18" charset="0"/>
                </a:rPr>
                <a:t>. </a:t>
              </a:r>
            </a:p>
            <a:p>
              <a:pPr algn="just" latinLnBrk="1">
                <a:lnSpc>
                  <a:spcPct val="107000"/>
                </a:lnSpc>
                <a:spcAft>
                  <a:spcPts val="800"/>
                </a:spcAft>
              </a:pPr>
              <a:endParaRPr lang="en-US" altLang="ko-KR" sz="1600" dirty="0">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600" kern="100" dirty="0">
                  <a:latin typeface="맑은 고딕" panose="020B0503020000020004" pitchFamily="50" charset="-127"/>
                  <a:ea typeface="맑은 고딕" panose="020B0503020000020004" pitchFamily="50" charset="-127"/>
                  <a:cs typeface="Times New Roman" panose="02020603050405020304" pitchFamily="18" charset="0"/>
                </a:rPr>
                <a:t>[S/W] </a:t>
              </a:r>
              <a:r>
                <a:rPr lang="ko-KR" altLang="ko-KR" sz="1600" dirty="0">
                  <a:effectLst/>
                  <a:ea typeface="맑은 고딕" panose="020B0503020000020004" pitchFamily="50" charset="-127"/>
                  <a:cs typeface="Times New Roman" panose="02020603050405020304" pitchFamily="18" charset="0"/>
                </a:rPr>
                <a:t>이러한 </a:t>
              </a:r>
              <a:r>
                <a:rPr lang="ko-KR" altLang="en-US" sz="1600" dirty="0">
                  <a:effectLst/>
                  <a:ea typeface="맑은 고딕" panose="020B0503020000020004" pitchFamily="50" charset="-127"/>
                  <a:cs typeface="Times New Roman" panose="02020603050405020304" pitchFamily="18" charset="0"/>
                </a:rPr>
                <a:t>주요 </a:t>
              </a:r>
              <a:r>
                <a:rPr lang="ko-KR" altLang="ko-KR" sz="1600" dirty="0">
                  <a:effectLst/>
                  <a:ea typeface="맑은 고딕" panose="020B0503020000020004" pitchFamily="50" charset="-127"/>
                  <a:cs typeface="Times New Roman" panose="02020603050405020304" pitchFamily="18" charset="0"/>
                </a:rPr>
                <a:t>기능들을 버튼</a:t>
              </a:r>
              <a:r>
                <a:rPr lang="en-US" altLang="ko-KR" sz="1600" dirty="0">
                  <a:effectLst/>
                  <a:ea typeface="맑은 고딕" panose="020B0503020000020004" pitchFamily="50" charset="-127"/>
                  <a:cs typeface="Times New Roman" panose="02020603050405020304" pitchFamily="18" charset="0"/>
                </a:rPr>
                <a:t> 4</a:t>
              </a:r>
              <a:r>
                <a:rPr lang="ko-KR" altLang="ko-KR" sz="1600" dirty="0">
                  <a:effectLst/>
                  <a:ea typeface="맑은 고딕" panose="020B0503020000020004" pitchFamily="50" charset="-127"/>
                  <a:cs typeface="Times New Roman" panose="02020603050405020304" pitchFamily="18" charset="0"/>
                </a:rPr>
                <a:t>개</a:t>
              </a:r>
              <a:r>
                <a:rPr lang="ko-KR" altLang="en-US" sz="1600" dirty="0">
                  <a:effectLst/>
                  <a:ea typeface="맑은 고딕" panose="020B0503020000020004" pitchFamily="50" charset="-127"/>
                  <a:cs typeface="Times New Roman" panose="02020603050405020304" pitchFamily="18" charset="0"/>
                </a:rPr>
                <a:t>를 통한 직관적인</a:t>
              </a:r>
              <a:r>
                <a:rPr lang="ko-KR" altLang="ko-KR" sz="1600" dirty="0">
                  <a:effectLst/>
                  <a:ea typeface="맑은 고딕" panose="020B0503020000020004" pitchFamily="50" charset="-127"/>
                  <a:cs typeface="Times New Roman" panose="02020603050405020304" pitchFamily="18" charset="0"/>
                </a:rPr>
                <a:t> </a:t>
              </a:r>
              <a:r>
                <a:rPr lang="en-US" altLang="ko-KR" sz="1600" dirty="0">
                  <a:effectLst/>
                  <a:ea typeface="맑은 고딕" panose="020B0503020000020004" pitchFamily="50" charset="-127"/>
                  <a:cs typeface="Times New Roman" panose="02020603050405020304" pitchFamily="18" charset="0"/>
                </a:rPr>
                <a:t>UI</a:t>
              </a:r>
              <a:r>
                <a:rPr lang="ko-KR" altLang="ko-KR" sz="1600" dirty="0">
                  <a:effectLst/>
                  <a:ea typeface="맑은 고딕" panose="020B0503020000020004" pitchFamily="50" charset="-127"/>
                  <a:cs typeface="Times New Roman" panose="02020603050405020304" pitchFamily="18" charset="0"/>
                </a:rPr>
                <a:t>로 구현하였습니다</a:t>
              </a:r>
              <a:r>
                <a:rPr lang="en-US" altLang="ko-KR" sz="1600" dirty="0">
                  <a:effectLst/>
                  <a:ea typeface="맑은 고딕" panose="020B0503020000020004" pitchFamily="50" charset="-127"/>
                  <a:cs typeface="Times New Roman" panose="02020603050405020304" pitchFamily="18" charset="0"/>
                </a:rPr>
                <a:t>. </a:t>
              </a:r>
              <a:endParaRPr lang="en-US" altLang="ko-KR" sz="1600" b="1"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4" name="사각형: 잘린 한쪽 모서리 23">
              <a:extLst>
                <a:ext uri="{FF2B5EF4-FFF2-40B4-BE49-F238E27FC236}">
                  <a16:creationId xmlns:a16="http://schemas.microsoft.com/office/drawing/2014/main" id="{7DF43584-F2C8-44B3-9497-E829C083CD56}"/>
                </a:ext>
              </a:extLst>
            </p:cNvPr>
            <p:cNvSpPr/>
            <p:nvPr/>
          </p:nvSpPr>
          <p:spPr>
            <a:xfrm>
              <a:off x="591671" y="3209493"/>
              <a:ext cx="1397726" cy="385354"/>
            </a:xfrm>
            <a:prstGeom prst="snip1Rect">
              <a:avLst>
                <a:gd name="adj" fmla="val 50000"/>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t>자 막</a:t>
              </a:r>
            </a:p>
          </p:txBody>
        </p:sp>
      </p:grpSp>
      <p:sp>
        <p:nvSpPr>
          <p:cNvPr id="5" name="TextBox 4">
            <a:extLst>
              <a:ext uri="{FF2B5EF4-FFF2-40B4-BE49-F238E27FC236}">
                <a16:creationId xmlns:a16="http://schemas.microsoft.com/office/drawing/2014/main" id="{52E30062-F48D-4187-AF85-8B84A56302B5}"/>
              </a:ext>
            </a:extLst>
          </p:cNvPr>
          <p:cNvSpPr txBox="1"/>
          <p:nvPr/>
        </p:nvSpPr>
        <p:spPr>
          <a:xfrm>
            <a:off x="317037" y="4111855"/>
            <a:ext cx="11260439" cy="369332"/>
          </a:xfrm>
          <a:prstGeom prst="rect">
            <a:avLst/>
          </a:prstGeom>
          <a:noFill/>
        </p:spPr>
        <p:txBody>
          <a:bodyPr wrap="square" rtlCol="0">
            <a:spAutoFit/>
          </a:bodyPr>
          <a:lstStyle/>
          <a:p>
            <a:pPr algn="ctr"/>
            <a:r>
              <a:rPr lang="en-US" altLang="ko-KR" dirty="0"/>
              <a:t>(6)-3 </a:t>
            </a:r>
            <a:r>
              <a:rPr lang="ko-KR" altLang="en-US" dirty="0"/>
              <a:t>제품 출고 </a:t>
            </a:r>
            <a:r>
              <a:rPr lang="en-US" altLang="ko-KR" dirty="0"/>
              <a:t>[SW/HW] : (Main_</a:t>
            </a:r>
            <a:r>
              <a:rPr lang="ko-KR" altLang="en-US" dirty="0"/>
              <a:t>제품 관리</a:t>
            </a:r>
            <a:r>
              <a:rPr lang="en-US" altLang="ko-KR" dirty="0"/>
              <a:t>_</a:t>
            </a:r>
            <a:r>
              <a:rPr lang="ko-KR" altLang="en-US" dirty="0"/>
              <a:t>실시간 창고 현황</a:t>
            </a:r>
            <a:r>
              <a:rPr lang="en-US" altLang="ko-KR" dirty="0"/>
              <a:t>_</a:t>
            </a:r>
            <a:r>
              <a:rPr lang="ko-KR" altLang="en-US" dirty="0"/>
              <a:t>재고 관리</a:t>
            </a:r>
            <a:r>
              <a:rPr lang="en-US" altLang="ko-KR" dirty="0"/>
              <a:t>_Main) / </a:t>
            </a:r>
            <a:r>
              <a:rPr lang="ko-KR" altLang="en-US" dirty="0"/>
              <a:t>보관장소 </a:t>
            </a:r>
            <a:r>
              <a:rPr lang="en-US" altLang="ko-KR" dirty="0"/>
              <a:t>post.jpg / 20</a:t>
            </a:r>
            <a:r>
              <a:rPr lang="ko-KR" altLang="en-US" dirty="0"/>
              <a:t>초</a:t>
            </a:r>
          </a:p>
        </p:txBody>
      </p:sp>
    </p:spTree>
    <p:extLst>
      <p:ext uri="{BB962C8B-B14F-4D97-AF65-F5344CB8AC3E}">
        <p14:creationId xmlns:p14="http://schemas.microsoft.com/office/powerpoint/2010/main" val="33247325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35808"/>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50962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참고 자료</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3DB02E7-9D49-44A3-A211-3752C4B36070}"/>
              </a:ext>
            </a:extLst>
          </p:cNvPr>
          <p:cNvSpPr/>
          <p:nvPr/>
        </p:nvSpPr>
        <p:spPr>
          <a:xfrm>
            <a:off x="101949" y="515334"/>
            <a:ext cx="11910379"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E732813F-2F3D-45AC-8BF0-8A6791ED5987}"/>
              </a:ext>
            </a:extLst>
          </p:cNvPr>
          <p:cNvSpPr txBox="1"/>
          <p:nvPr/>
        </p:nvSpPr>
        <p:spPr>
          <a:xfrm>
            <a:off x="1210206" y="2968038"/>
            <a:ext cx="9693864" cy="2308324"/>
          </a:xfrm>
          <a:prstGeom prst="rect">
            <a:avLst/>
          </a:prstGeom>
          <a:noFill/>
        </p:spPr>
        <p:txBody>
          <a:bodyPr wrap="square" rtlCol="0">
            <a:spAutoFit/>
          </a:bodyPr>
          <a:lstStyle/>
          <a:p>
            <a:r>
              <a:rPr lang="ko-KR" altLang="en-US" sz="1200" dirty="0" err="1"/>
              <a:t>최상희</a:t>
            </a:r>
            <a:r>
              <a:rPr lang="en-US" altLang="ko-KR" sz="1200" dirty="0"/>
              <a:t>.</a:t>
            </a:r>
            <a:r>
              <a:rPr lang="ko-KR" altLang="en-US" sz="1200" dirty="0" err="1"/>
              <a:t>강무홍</a:t>
            </a:r>
            <a:r>
              <a:rPr lang="en-US" altLang="ko-KR" sz="1200" dirty="0"/>
              <a:t>.</a:t>
            </a:r>
            <a:r>
              <a:rPr lang="ko-KR" altLang="en-US" sz="1200" dirty="0"/>
              <a:t>김효재</a:t>
            </a:r>
            <a:r>
              <a:rPr lang="en-US" altLang="ko-KR" sz="1200" dirty="0"/>
              <a:t>.2019 </a:t>
            </a:r>
            <a:r>
              <a:rPr lang="ko-KR" altLang="en-US" sz="1200" dirty="0"/>
              <a:t>국내 물류기술 수요조사 및 분석</a:t>
            </a:r>
            <a:r>
              <a:rPr lang="en-US" altLang="ko-KR" sz="1200" dirty="0"/>
              <a:t>.2018.</a:t>
            </a:r>
          </a:p>
          <a:p>
            <a:endParaRPr lang="en-US" altLang="ko-KR" sz="1200" dirty="0"/>
          </a:p>
          <a:p>
            <a:r>
              <a:rPr lang="en-US" altLang="ko-KR" sz="1200" dirty="0">
                <a:hlinkClick r:id="rId4"/>
              </a:rPr>
              <a:t>https://www.besuccess.com/mychango/</a:t>
            </a:r>
            <a:endParaRPr lang="en-US" altLang="ko-KR" sz="1200" dirty="0"/>
          </a:p>
          <a:p>
            <a:endParaRPr lang="en-US" altLang="ko-KR" sz="1200" dirty="0"/>
          </a:p>
          <a:p>
            <a:r>
              <a:rPr lang="en-US" altLang="ko-KR" sz="1200" dirty="0"/>
              <a:t>https://kocoafab.cc/tutorial/view/75 </a:t>
            </a:r>
          </a:p>
          <a:p>
            <a:endParaRPr lang="ko-KR" altLang="en-US" sz="1200" dirty="0"/>
          </a:p>
          <a:p>
            <a:r>
              <a:rPr lang="en-US" altLang="ko-KR" sz="1200" u="sng" dirty="0"/>
              <a:t>http://blog.naver.com/PostView.nhn?blogId=eduino&amp;logNo=220957847257&amp;redirect=Dlog&amp;widget</a:t>
            </a:r>
            <a:r>
              <a:rPr lang="ko-KR" altLang="en-US" sz="1200" dirty="0"/>
              <a:t> </a:t>
            </a:r>
            <a:r>
              <a:rPr lang="en-US" altLang="ko-KR" sz="1200" u="sng" dirty="0" err="1"/>
              <a:t>TypeCall</a:t>
            </a:r>
            <a:r>
              <a:rPr lang="en-US" altLang="ko-KR" sz="1200" u="sng" dirty="0"/>
              <a:t>=</a:t>
            </a:r>
            <a:r>
              <a:rPr lang="en-US" altLang="ko-KR" sz="1200" u="sng" dirty="0" err="1"/>
              <a:t>true&amp;directAccess</a:t>
            </a:r>
            <a:r>
              <a:rPr lang="en-US" altLang="ko-KR" sz="1200" u="sng" dirty="0"/>
              <a:t>=false</a:t>
            </a:r>
            <a:r>
              <a:rPr lang="ko-KR" altLang="en-US" sz="1200" dirty="0"/>
              <a:t> </a:t>
            </a:r>
            <a:endParaRPr lang="en-US" altLang="ko-KR" sz="1200" dirty="0"/>
          </a:p>
          <a:p>
            <a:endParaRPr lang="ko-KR" altLang="en-US" sz="1200" dirty="0"/>
          </a:p>
          <a:p>
            <a:r>
              <a:rPr lang="en-US" altLang="ko-KR" sz="1200" dirty="0"/>
              <a:t>https://kocoafab.cc/tutorial/view/75 </a:t>
            </a:r>
          </a:p>
          <a:p>
            <a:endParaRPr lang="ko-KR" altLang="en-US" sz="1200" dirty="0"/>
          </a:p>
          <a:p>
            <a:r>
              <a:rPr lang="en-US" altLang="ko-KR" sz="1200" u="sng" dirty="0"/>
              <a:t>http://blog.naver.com/PostView.nhn?blogId=eduino&amp;logNo=220957847257&amp;redirect=Dlog&amp;widget</a:t>
            </a:r>
            <a:r>
              <a:rPr lang="ko-KR" altLang="en-US" sz="1200" dirty="0"/>
              <a:t> </a:t>
            </a:r>
            <a:r>
              <a:rPr lang="en-US" altLang="ko-KR" sz="1200" u="sng" dirty="0" err="1"/>
              <a:t>TypeCall</a:t>
            </a:r>
            <a:r>
              <a:rPr lang="en-US" altLang="ko-KR" sz="1200" u="sng" dirty="0"/>
              <a:t>=</a:t>
            </a:r>
            <a:r>
              <a:rPr lang="en-US" altLang="ko-KR" sz="1200" u="sng" dirty="0" err="1"/>
              <a:t>true&amp;directAccess</a:t>
            </a:r>
            <a:r>
              <a:rPr lang="en-US" altLang="ko-KR" sz="1200" u="sng" dirty="0"/>
              <a:t>=false</a:t>
            </a:r>
            <a:r>
              <a:rPr lang="ko-KR" altLang="en-US" sz="1200" dirty="0"/>
              <a:t> </a:t>
            </a:r>
          </a:p>
          <a:p>
            <a:endParaRPr lang="ko-KR" altLang="en-US" sz="1200" dirty="0"/>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137</a:t>
            </a:fld>
            <a:endParaRPr lang="ko-KR" altLang="en-US"/>
          </a:p>
        </p:txBody>
      </p:sp>
    </p:spTree>
    <p:extLst>
      <p:ext uri="{BB962C8B-B14F-4D97-AF65-F5344CB8AC3E}">
        <p14:creationId xmlns:p14="http://schemas.microsoft.com/office/powerpoint/2010/main" val="36988964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5966" y="116633"/>
            <a:ext cx="936104" cy="489971"/>
          </a:xfrm>
          <a:prstGeom prst="rect">
            <a:avLst/>
          </a:prstGeom>
        </p:spPr>
      </p:pic>
      <p:pic>
        <p:nvPicPr>
          <p:cNvPr id="10" name="Picture 1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6"/>
          <a:stretch/>
        </p:blipFill>
        <p:spPr bwMode="auto">
          <a:xfrm rot="10800000">
            <a:off x="5830022" y="3226032"/>
            <a:ext cx="6361978" cy="3615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4487450" y="2773906"/>
            <a:ext cx="3217099" cy="861774"/>
          </a:xfrm>
          <a:prstGeom prst="rect">
            <a:avLst/>
          </a:prstGeom>
          <a:noFill/>
        </p:spPr>
        <p:txBody>
          <a:bodyPr wrap="none" rtlCol="0">
            <a:spAutoFit/>
          </a:bodyPr>
          <a:lstStyle/>
          <a:p>
            <a:r>
              <a:rPr lang="en-US" altLang="ko-KR" sz="5000" b="1" spc="-150" dirty="0">
                <a:solidFill>
                  <a:srgbClr val="3B5AA8"/>
                </a:solidFill>
              </a:rPr>
              <a:t>Thank you</a:t>
            </a:r>
            <a:endParaRPr lang="ko-KR" altLang="en-US" sz="5000" b="1" spc="-150" dirty="0">
              <a:solidFill>
                <a:srgbClr val="3B5AA8"/>
              </a:solidFill>
            </a:endParaRPr>
          </a:p>
        </p:txBody>
      </p:sp>
      <p:grpSp>
        <p:nvGrpSpPr>
          <p:cNvPr id="15" name="그룹 14"/>
          <p:cNvGrpSpPr/>
          <p:nvPr/>
        </p:nvGrpSpPr>
        <p:grpSpPr>
          <a:xfrm>
            <a:off x="303585" y="116633"/>
            <a:ext cx="2192015" cy="600145"/>
            <a:chOff x="75729" y="166947"/>
            <a:chExt cx="2192015" cy="600145"/>
          </a:xfrm>
        </p:grpSpPr>
        <p:grpSp>
          <p:nvGrpSpPr>
            <p:cNvPr id="16" name="그룹 6"/>
            <p:cNvGrpSpPr/>
            <p:nvPr/>
          </p:nvGrpSpPr>
          <p:grpSpPr>
            <a:xfrm>
              <a:off x="683568" y="199273"/>
              <a:ext cx="1584176" cy="461665"/>
              <a:chOff x="683568" y="199273"/>
              <a:chExt cx="1584176" cy="461665"/>
            </a:xfrm>
          </p:grpSpPr>
          <p:cxnSp>
            <p:nvCxnSpPr>
              <p:cNvPr id="18" name="직선 연결선 17"/>
              <p:cNvCxnSpPr/>
              <p:nvPr/>
            </p:nvCxnSpPr>
            <p:spPr>
              <a:xfrm>
                <a:off x="728966" y="206489"/>
                <a:ext cx="1538778" cy="0"/>
              </a:xfrm>
              <a:prstGeom prst="line">
                <a:avLst/>
              </a:prstGeom>
              <a:ln w="38100">
                <a:solidFill>
                  <a:srgbClr val="3B5AA8"/>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3568" y="199273"/>
                <a:ext cx="1452642" cy="461665"/>
              </a:xfrm>
              <a:prstGeom prst="rect">
                <a:avLst/>
              </a:prstGeom>
              <a:noFill/>
            </p:spPr>
            <p:txBody>
              <a:bodyPr wrap="none" rtlCol="0">
                <a:spAutoFit/>
              </a:bodyPr>
              <a:lstStyle/>
              <a:p>
                <a:r>
                  <a:rPr lang="ko-KR" altLang="en-US" sz="1200" b="1" dirty="0">
                    <a:solidFill>
                      <a:srgbClr val="3B5AA8"/>
                    </a:solidFill>
                    <a:latin typeface="+mn-ea"/>
                  </a:rPr>
                  <a:t>내가 기획한 </a:t>
                </a:r>
                <a:r>
                  <a:rPr lang="en-US" altLang="ko-KR" sz="1200" b="1" dirty="0">
                    <a:solidFill>
                      <a:srgbClr val="3B5AA8"/>
                    </a:solidFill>
                    <a:latin typeface="+mn-ea"/>
                  </a:rPr>
                  <a:t>ICT</a:t>
                </a:r>
                <a:r>
                  <a:rPr lang="ko-KR" altLang="en-US" sz="1200" b="1" dirty="0">
                    <a:solidFill>
                      <a:srgbClr val="3B5AA8"/>
                    </a:solidFill>
                    <a:latin typeface="+mn-ea"/>
                  </a:rPr>
                  <a:t>가</a:t>
                </a:r>
                <a:endParaRPr lang="en-US" altLang="ko-KR" sz="1200" b="1" dirty="0">
                  <a:solidFill>
                    <a:srgbClr val="3B5AA8"/>
                  </a:solidFill>
                  <a:latin typeface="+mn-ea"/>
                </a:endParaRPr>
              </a:p>
              <a:p>
                <a:r>
                  <a:rPr lang="ko-KR" altLang="en-US" sz="1200" b="1" dirty="0">
                    <a:solidFill>
                      <a:srgbClr val="3B5AA8"/>
                    </a:solidFill>
                    <a:latin typeface="+mn-ea"/>
                  </a:rPr>
                  <a:t>세상을 바꾼다면</a:t>
                </a:r>
                <a:r>
                  <a:rPr lang="en-US" altLang="ko-KR" sz="1200" b="1" dirty="0">
                    <a:solidFill>
                      <a:srgbClr val="3B5AA8"/>
                    </a:solidFill>
                    <a:latin typeface="+mn-ea"/>
                  </a:rPr>
                  <a:t>?</a:t>
                </a:r>
                <a:endParaRPr lang="ko-KR" altLang="en-US" sz="1200" b="1" dirty="0">
                  <a:solidFill>
                    <a:srgbClr val="3B5AA8"/>
                  </a:solidFill>
                  <a:latin typeface="+mn-ea"/>
                </a:endParaRPr>
              </a:p>
            </p:txBody>
          </p:sp>
        </p:grpSp>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9" y="166947"/>
              <a:ext cx="607839" cy="600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직사각형 10"/>
          <p:cNvSpPr/>
          <p:nvPr/>
        </p:nvSpPr>
        <p:spPr>
          <a:xfrm>
            <a:off x="2495600" y="6502764"/>
            <a:ext cx="7056784" cy="3600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 name="바닥글 개체 틀 1"/>
          <p:cNvSpPr>
            <a:spLocks noGrp="1"/>
          </p:cNvSpPr>
          <p:nvPr>
            <p:ph type="ftr" sz="quarter" idx="11"/>
          </p:nvPr>
        </p:nvSpPr>
        <p:spPr/>
        <p:txBody>
          <a:bodyPr/>
          <a:lstStyle/>
          <a:p>
            <a:r>
              <a:rPr lang="ko-KR" altLang="en-US"/>
              <a:t>한이음 ▶ 프로그램 설계서</a:t>
            </a:r>
          </a:p>
        </p:txBody>
      </p:sp>
      <p:sp>
        <p:nvSpPr>
          <p:cNvPr id="3" name="슬라이드 번호 개체 틀 2"/>
          <p:cNvSpPr>
            <a:spLocks noGrp="1"/>
          </p:cNvSpPr>
          <p:nvPr>
            <p:ph type="sldNum" sz="quarter" idx="12"/>
          </p:nvPr>
        </p:nvSpPr>
        <p:spPr/>
        <p:txBody>
          <a:bodyPr/>
          <a:lstStyle/>
          <a:p>
            <a:fld id="{C8B1308B-619C-4750-878A-85E35834BA81}" type="slidenum">
              <a:rPr lang="ko-KR" altLang="en-US" smtClean="0"/>
              <a:t>138</a:t>
            </a:fld>
            <a:endParaRPr lang="ko-KR" altLang="en-US"/>
          </a:p>
        </p:txBody>
      </p:sp>
    </p:spTree>
    <p:extLst>
      <p:ext uri="{BB962C8B-B14F-4D97-AF65-F5344CB8AC3E}">
        <p14:creationId xmlns:p14="http://schemas.microsoft.com/office/powerpoint/2010/main" val="13872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0242" name="Picture 2" descr="C:\Users\김항래\Desktop\제작설계서H_W\슬라이드13.PNG"/>
          <p:cNvPicPr>
            <a:picLocks noChangeAspect="1" noChangeArrowheads="1"/>
          </p:cNvPicPr>
          <p:nvPr/>
        </p:nvPicPr>
        <p:blipFill rotWithShape="1">
          <a:blip r:embed="rId4">
            <a:extLst>
              <a:ext uri="{28A0092B-C50C-407E-A947-70E740481C1C}">
                <a14:useLocalDpi xmlns:a14="http://schemas.microsoft.com/office/drawing/2010/main" val="0"/>
              </a:ext>
            </a:extLst>
          </a:blip>
          <a:srcRect t="14465"/>
          <a:stretch/>
        </p:blipFill>
        <p:spPr bwMode="auto">
          <a:xfrm>
            <a:off x="1524794" y="1614113"/>
            <a:ext cx="9142412" cy="4399491"/>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14</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1266" name="Picture 2" descr="C:\Users\김항래\Desktop\제작설계서H_W\슬라이드14.PNG"/>
          <p:cNvPicPr>
            <a:picLocks noChangeAspect="1" noChangeArrowheads="1"/>
          </p:cNvPicPr>
          <p:nvPr/>
        </p:nvPicPr>
        <p:blipFill rotWithShape="1">
          <a:blip r:embed="rId4">
            <a:extLst>
              <a:ext uri="{28A0092B-C50C-407E-A947-70E740481C1C}">
                <a14:useLocalDpi xmlns:a14="http://schemas.microsoft.com/office/drawing/2010/main" val="0"/>
              </a:ext>
            </a:extLst>
          </a:blip>
          <a:srcRect t="15556"/>
          <a:stretch/>
        </p:blipFill>
        <p:spPr bwMode="auto">
          <a:xfrm>
            <a:off x="1524794" y="1614113"/>
            <a:ext cx="9142412"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15</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2290" name="Picture 2" descr="C:\Users\김항래\Desktop\제작설계서H_W\슬라이드15.PNG"/>
          <p:cNvPicPr>
            <a:picLocks noChangeAspect="1" noChangeArrowheads="1"/>
          </p:cNvPicPr>
          <p:nvPr/>
        </p:nvPicPr>
        <p:blipFill rotWithShape="1">
          <a:blip r:embed="rId4">
            <a:extLst>
              <a:ext uri="{28A0092B-C50C-407E-A947-70E740481C1C}">
                <a14:useLocalDpi xmlns:a14="http://schemas.microsoft.com/office/drawing/2010/main" val="0"/>
              </a:ext>
            </a:extLst>
          </a:blip>
          <a:srcRect t="15926"/>
          <a:stretch/>
        </p:blipFill>
        <p:spPr bwMode="auto">
          <a:xfrm>
            <a:off x="1524794" y="1614113"/>
            <a:ext cx="9142412" cy="432434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16</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3314" name="Picture 2" descr="C:\Users\김항래\Desktop\제작설계서H_W\슬라이드16.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93"/>
          <a:stretch/>
        </p:blipFill>
        <p:spPr bwMode="auto">
          <a:xfrm>
            <a:off x="1524794" y="1614113"/>
            <a:ext cx="9142412" cy="440320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17</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4338" name="Picture 2" descr="C:\Users\김항래\Desktop\제작설계서H_W\슬라이드17.PNG"/>
          <p:cNvPicPr>
            <a:picLocks noChangeAspect="1" noChangeArrowheads="1"/>
          </p:cNvPicPr>
          <p:nvPr/>
        </p:nvPicPr>
        <p:blipFill rotWithShape="1">
          <a:blip r:embed="rId4">
            <a:extLst>
              <a:ext uri="{28A0092B-C50C-407E-A947-70E740481C1C}">
                <a14:useLocalDpi xmlns:a14="http://schemas.microsoft.com/office/drawing/2010/main" val="0"/>
              </a:ext>
            </a:extLst>
          </a:blip>
          <a:srcRect t="13604"/>
          <a:stretch/>
        </p:blipFill>
        <p:spPr bwMode="auto">
          <a:xfrm>
            <a:off x="1524794" y="1614113"/>
            <a:ext cx="9142412" cy="4443787"/>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18</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5362" name="Picture 2" descr="C:\Users\김항래\Desktop\제작설계서H_W\슬라이드18.PNG"/>
          <p:cNvPicPr>
            <a:picLocks noChangeAspect="1" noChangeArrowheads="1"/>
          </p:cNvPicPr>
          <p:nvPr/>
        </p:nvPicPr>
        <p:blipFill rotWithShape="1">
          <a:blip r:embed="rId4">
            <a:extLst>
              <a:ext uri="{28A0092B-C50C-407E-A947-70E740481C1C}">
                <a14:useLocalDpi xmlns:a14="http://schemas.microsoft.com/office/drawing/2010/main" val="0"/>
              </a:ext>
            </a:extLst>
          </a:blip>
          <a:srcRect t="9328"/>
          <a:stretch/>
        </p:blipFill>
        <p:spPr bwMode="auto">
          <a:xfrm>
            <a:off x="1524794" y="1410759"/>
            <a:ext cx="9142412" cy="4663711"/>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19</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08A59202-3CCF-4FA4-8203-E0BA36215366}"/>
              </a:ext>
            </a:extLst>
          </p:cNvPr>
          <p:cNvSpPr txBox="1"/>
          <p:nvPr/>
        </p:nvSpPr>
        <p:spPr>
          <a:xfrm>
            <a:off x="6795689" y="1287018"/>
            <a:ext cx="5000877" cy="5232202"/>
          </a:xfrm>
          <a:prstGeom prst="rect">
            <a:avLst/>
          </a:prstGeom>
          <a:noFill/>
        </p:spPr>
        <p:txBody>
          <a:bodyPr wrap="square">
            <a:spAutoFit/>
          </a:bodyPr>
          <a:lstStyle/>
          <a:p>
            <a:r>
              <a:rPr lang="ko-KR" altLang="en-US" sz="1600" b="1" dirty="0">
                <a:solidFill>
                  <a:schemeClr val="accent1">
                    <a:lumMod val="50000"/>
                  </a:schemeClr>
                </a:solidFill>
              </a:rPr>
              <a:t>기능 설계</a:t>
            </a:r>
            <a:endParaRPr lang="en-US" altLang="ko-KR" sz="1300" b="1" dirty="0">
              <a:solidFill>
                <a:schemeClr val="accent1">
                  <a:lumMod val="50000"/>
                </a:schemeClr>
              </a:solidFill>
            </a:endParaRPr>
          </a:p>
          <a:p>
            <a:endParaRPr lang="en-US" altLang="ko-KR" sz="500" dirty="0"/>
          </a:p>
          <a:p>
            <a:r>
              <a:rPr lang="en-US" altLang="ko-KR" sz="1600" dirty="0"/>
              <a:t>	 </a:t>
            </a:r>
          </a:p>
          <a:p>
            <a:endParaRPr lang="en-US" altLang="ko-KR" sz="1600" dirty="0"/>
          </a:p>
          <a:p>
            <a:endParaRPr lang="en-US" altLang="ko-KR" sz="1600" dirty="0"/>
          </a:p>
          <a:p>
            <a:endParaRPr lang="en-US" altLang="ko-KR" sz="1600" dirty="0"/>
          </a:p>
          <a:p>
            <a:endParaRPr lang="en-US" altLang="ko-KR" sz="1600" dirty="0"/>
          </a:p>
          <a:p>
            <a:endParaRPr lang="en-US" altLang="ko-KR" sz="1600" b="1" dirty="0">
              <a:solidFill>
                <a:schemeClr val="accent1">
                  <a:lumMod val="50000"/>
                </a:schemeClr>
              </a:solidFill>
            </a:endParaRPr>
          </a:p>
          <a:p>
            <a:endParaRPr lang="en-US" altLang="ko-KR" sz="500" b="1" dirty="0">
              <a:solidFill>
                <a:schemeClr val="accent1">
                  <a:lumMod val="50000"/>
                </a:schemeClr>
              </a:solidFill>
            </a:endParaRPr>
          </a:p>
          <a:p>
            <a:r>
              <a:rPr lang="ko-KR" altLang="en-US" sz="1600" b="1" dirty="0">
                <a:solidFill>
                  <a:schemeClr val="accent1">
                    <a:lumMod val="50000"/>
                  </a:schemeClr>
                </a:solidFill>
              </a:rPr>
              <a:t>개발 </a:t>
            </a:r>
            <a:r>
              <a:rPr lang="en-US" altLang="ko-KR" sz="1600" b="1" dirty="0">
                <a:solidFill>
                  <a:schemeClr val="accent1">
                    <a:lumMod val="50000"/>
                  </a:schemeClr>
                </a:solidFill>
              </a:rPr>
              <a:t>/ </a:t>
            </a:r>
            <a:r>
              <a:rPr lang="ko-KR" altLang="en-US" sz="1600" b="1" dirty="0">
                <a:solidFill>
                  <a:schemeClr val="accent1">
                    <a:lumMod val="50000"/>
                  </a:schemeClr>
                </a:solidFill>
              </a:rPr>
              <a:t>구현</a:t>
            </a:r>
            <a:endParaRPr lang="en-US" altLang="ko-KR" sz="500" dirty="0"/>
          </a:p>
          <a:p>
            <a:r>
              <a:rPr lang="en-US" altLang="ko-KR" sz="1600" dirty="0"/>
              <a:t>	</a:t>
            </a:r>
            <a:endParaRPr lang="en-US" altLang="ko-KR" sz="1400" dirty="0"/>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1600" b="1" dirty="0">
              <a:solidFill>
                <a:schemeClr val="accent1">
                  <a:lumMod val="50000"/>
                </a:schemeClr>
              </a:solidFill>
            </a:endParaRPr>
          </a:p>
          <a:p>
            <a:endParaRPr lang="en-US" altLang="ko-KR" sz="800" b="1" dirty="0">
              <a:solidFill>
                <a:schemeClr val="accent1">
                  <a:lumMod val="50000"/>
                </a:schemeClr>
              </a:solidFill>
            </a:endParaRPr>
          </a:p>
          <a:p>
            <a:r>
              <a:rPr lang="ko-KR" altLang="en-US" sz="1600" b="1" dirty="0">
                <a:solidFill>
                  <a:schemeClr val="accent1">
                    <a:lumMod val="50000"/>
                  </a:schemeClr>
                </a:solidFill>
              </a:rPr>
              <a:t>참고자료</a:t>
            </a:r>
            <a:endParaRPr lang="en-US" altLang="ko-KR" sz="500" dirty="0"/>
          </a:p>
          <a:p>
            <a:endParaRPr lang="en-US" altLang="ko-KR" sz="500" dirty="0"/>
          </a:p>
          <a:p>
            <a:r>
              <a:rPr lang="en-US" altLang="ko-KR" sz="1600" dirty="0"/>
              <a:t>	</a:t>
            </a:r>
            <a:endParaRPr lang="ko-KR" altLang="en-US" sz="1400" dirty="0"/>
          </a:p>
        </p:txBody>
      </p:sp>
      <p:sp>
        <p:nvSpPr>
          <p:cNvPr id="12" name="TextBox 11">
            <a:extLst>
              <a:ext uri="{FF2B5EF4-FFF2-40B4-BE49-F238E27FC236}">
                <a16:creationId xmlns:a16="http://schemas.microsoft.com/office/drawing/2014/main" id="{AD16E514-33D3-428C-9529-1F4398C701AA}"/>
              </a:ext>
            </a:extLst>
          </p:cNvPr>
          <p:cNvSpPr txBox="1"/>
          <p:nvPr/>
        </p:nvSpPr>
        <p:spPr>
          <a:xfrm>
            <a:off x="8043256" y="1533068"/>
            <a:ext cx="2477166" cy="1446550"/>
          </a:xfrm>
          <a:prstGeom prst="rect">
            <a:avLst/>
          </a:prstGeom>
          <a:noFill/>
        </p:spPr>
        <p:txBody>
          <a:bodyPr wrap="square" rtlCol="0">
            <a:spAutoFit/>
          </a:bodyPr>
          <a:lstStyle/>
          <a:p>
            <a:r>
              <a:rPr lang="ko-KR" altLang="en-US" sz="1200" dirty="0"/>
              <a:t>메뉴 구성도 </a:t>
            </a:r>
            <a:r>
              <a:rPr lang="en-US" altLang="ko-KR" sz="1200" dirty="0"/>
              <a:t>	</a:t>
            </a:r>
          </a:p>
          <a:p>
            <a:endParaRPr lang="en-US" altLang="ko-KR" sz="700" dirty="0"/>
          </a:p>
          <a:p>
            <a:r>
              <a:rPr lang="ko-KR" altLang="en-US" sz="1200" dirty="0"/>
              <a:t>화면 설계서</a:t>
            </a:r>
            <a:endParaRPr lang="en-US" altLang="ko-KR" sz="1200" dirty="0"/>
          </a:p>
          <a:p>
            <a:endParaRPr lang="en-US" altLang="ko-KR" sz="700" dirty="0"/>
          </a:p>
          <a:p>
            <a:r>
              <a:rPr lang="ko-KR" altLang="en-US" sz="1200" dirty="0"/>
              <a:t>엔티티 관계도</a:t>
            </a:r>
            <a:endParaRPr lang="en-US" altLang="ko-KR" sz="1200" dirty="0"/>
          </a:p>
          <a:p>
            <a:endParaRPr lang="en-US" altLang="ko-KR" sz="700" dirty="0"/>
          </a:p>
          <a:p>
            <a:r>
              <a:rPr lang="ko-KR" altLang="en-US" sz="1200" dirty="0"/>
              <a:t>기능 처리도</a:t>
            </a:r>
            <a:endParaRPr lang="en-US" altLang="ko-KR" sz="1200" dirty="0"/>
          </a:p>
          <a:p>
            <a:endParaRPr lang="en-US" altLang="ko-KR" sz="700" dirty="0"/>
          </a:p>
          <a:p>
            <a:r>
              <a:rPr lang="ko-KR" altLang="en-US" sz="1200" dirty="0"/>
              <a:t>알고리즘 설명서</a:t>
            </a:r>
            <a:endParaRPr lang="ko-KR" altLang="en-US" dirty="0"/>
          </a:p>
        </p:txBody>
      </p:sp>
      <p:sp>
        <p:nvSpPr>
          <p:cNvPr id="18" name="TextBox 17">
            <a:extLst>
              <a:ext uri="{FF2B5EF4-FFF2-40B4-BE49-F238E27FC236}">
                <a16:creationId xmlns:a16="http://schemas.microsoft.com/office/drawing/2014/main" id="{81517E1E-B08B-4825-A23A-B7C66C8D8C1D}"/>
              </a:ext>
            </a:extLst>
          </p:cNvPr>
          <p:cNvSpPr txBox="1"/>
          <p:nvPr/>
        </p:nvSpPr>
        <p:spPr>
          <a:xfrm>
            <a:off x="1180151" y="1300169"/>
            <a:ext cx="4348310" cy="3801041"/>
          </a:xfrm>
          <a:prstGeom prst="rect">
            <a:avLst/>
          </a:prstGeom>
          <a:noFill/>
        </p:spPr>
        <p:txBody>
          <a:bodyPr wrap="square">
            <a:spAutoFit/>
          </a:bodyPr>
          <a:lstStyle/>
          <a:p>
            <a:r>
              <a:rPr lang="ko-KR" altLang="en-US" sz="1600" b="1" dirty="0">
                <a:solidFill>
                  <a:schemeClr val="accent1">
                    <a:lumMod val="50000"/>
                  </a:schemeClr>
                </a:solidFill>
              </a:rPr>
              <a:t>환경분석</a:t>
            </a:r>
            <a:endParaRPr lang="en-US" altLang="ko-KR" sz="1300" b="1" dirty="0">
              <a:solidFill>
                <a:schemeClr val="accent1">
                  <a:lumMod val="50000"/>
                </a:schemeClr>
              </a:solidFill>
            </a:endParaRPr>
          </a:p>
          <a:p>
            <a:endParaRPr lang="en-US" altLang="ko-KR" sz="500" dirty="0"/>
          </a:p>
          <a:p>
            <a:r>
              <a:rPr lang="en-US" altLang="ko-KR" sz="1600" dirty="0"/>
              <a:t>	</a:t>
            </a:r>
          </a:p>
          <a:p>
            <a:endParaRPr lang="ko-KR" altLang="en-US" sz="1600" dirty="0"/>
          </a:p>
          <a:p>
            <a:endParaRPr lang="en-US" altLang="ko-KR" sz="1800" dirty="0"/>
          </a:p>
          <a:p>
            <a:endParaRPr lang="ko-KR" altLang="en-US" sz="1800" dirty="0"/>
          </a:p>
          <a:p>
            <a:r>
              <a:rPr lang="ko-KR" altLang="en-US" sz="1600" b="1" dirty="0">
                <a:solidFill>
                  <a:schemeClr val="accent1">
                    <a:lumMod val="50000"/>
                  </a:schemeClr>
                </a:solidFill>
              </a:rPr>
              <a:t>요구사항 분석</a:t>
            </a:r>
            <a:endParaRPr lang="en-US" altLang="ko-KR" sz="1600" b="1" dirty="0">
              <a:solidFill>
                <a:schemeClr val="accent1">
                  <a:lumMod val="50000"/>
                </a:schemeClr>
              </a:solidFill>
            </a:endParaRPr>
          </a:p>
          <a:p>
            <a:endParaRPr lang="en-US" altLang="ko-KR" sz="1800" dirty="0"/>
          </a:p>
          <a:p>
            <a:endParaRPr lang="en-US" altLang="ko-KR" dirty="0"/>
          </a:p>
          <a:p>
            <a:endParaRPr lang="en-US" altLang="ko-KR" sz="1800" dirty="0"/>
          </a:p>
          <a:p>
            <a:endParaRPr lang="en-US" altLang="ko-KR" dirty="0"/>
          </a:p>
          <a:p>
            <a:endParaRPr lang="ko-KR" altLang="en-US" sz="1800" dirty="0"/>
          </a:p>
          <a:p>
            <a:endParaRPr lang="en-US" altLang="ko-KR" sz="600" b="1" dirty="0">
              <a:solidFill>
                <a:schemeClr val="accent1">
                  <a:lumMod val="50000"/>
                </a:schemeClr>
              </a:solidFill>
            </a:endParaRPr>
          </a:p>
          <a:p>
            <a:r>
              <a:rPr lang="ko-KR" altLang="en-US" sz="1600" b="1" dirty="0" err="1">
                <a:solidFill>
                  <a:schemeClr val="accent1">
                    <a:lumMod val="50000"/>
                  </a:schemeClr>
                </a:solidFill>
              </a:rPr>
              <a:t>아키텍쳐</a:t>
            </a:r>
            <a:r>
              <a:rPr lang="ko-KR" altLang="en-US" sz="1600" b="1" dirty="0">
                <a:solidFill>
                  <a:schemeClr val="accent1">
                    <a:lumMod val="50000"/>
                  </a:schemeClr>
                </a:solidFill>
              </a:rPr>
              <a:t> 설계</a:t>
            </a:r>
            <a:endParaRPr lang="en-US" altLang="ko-KR" sz="1600" b="1" dirty="0">
              <a:solidFill>
                <a:schemeClr val="accent1">
                  <a:lumMod val="50000"/>
                </a:schemeClr>
              </a:solidFill>
            </a:endParaRPr>
          </a:p>
          <a:p>
            <a:endParaRPr lang="en-US" altLang="ko-KR" sz="500" dirty="0"/>
          </a:p>
          <a:p>
            <a:endParaRPr lang="ko-KR" altLang="en-US" sz="500" dirty="0"/>
          </a:p>
          <a:p>
            <a:r>
              <a:rPr lang="en-US" altLang="ko-KR" sz="1400" dirty="0"/>
              <a:t>	</a:t>
            </a:r>
            <a:endParaRPr lang="ko-KR" altLang="en-US" sz="1400" dirty="0"/>
          </a:p>
        </p:txBody>
      </p:sp>
      <p:sp>
        <p:nvSpPr>
          <p:cNvPr id="10" name="TextBox 9">
            <a:extLst>
              <a:ext uri="{FF2B5EF4-FFF2-40B4-BE49-F238E27FC236}">
                <a16:creationId xmlns:a16="http://schemas.microsoft.com/office/drawing/2014/main" id="{3704EEFC-DE8B-4DB4-ABC6-8EB9D1DA1B27}"/>
              </a:ext>
            </a:extLst>
          </p:cNvPr>
          <p:cNvSpPr txBox="1"/>
          <p:nvPr/>
        </p:nvSpPr>
        <p:spPr>
          <a:xfrm>
            <a:off x="2324327" y="4868967"/>
            <a:ext cx="3102588" cy="1138773"/>
          </a:xfrm>
          <a:prstGeom prst="rect">
            <a:avLst/>
          </a:prstGeom>
          <a:noFill/>
        </p:spPr>
        <p:txBody>
          <a:bodyPr wrap="square" rtlCol="0">
            <a:spAutoFit/>
          </a:bodyPr>
          <a:lstStyle/>
          <a:p>
            <a:r>
              <a:rPr lang="ko-KR" altLang="en-US" sz="1200" dirty="0"/>
              <a:t>서비스 구성도                    </a:t>
            </a:r>
            <a:r>
              <a:rPr lang="en-US" altLang="ko-KR" sz="1200" dirty="0"/>
              <a:t>29p  </a:t>
            </a:r>
          </a:p>
          <a:p>
            <a:endParaRPr lang="en-US" altLang="ko-KR" sz="700" dirty="0"/>
          </a:p>
          <a:p>
            <a:r>
              <a:rPr lang="ko-KR" altLang="en-US" sz="1200" dirty="0"/>
              <a:t>서비스 흐름도</a:t>
            </a:r>
            <a:r>
              <a:rPr lang="en-US" altLang="ko-KR" sz="1200" dirty="0"/>
              <a:t>                    39p </a:t>
            </a:r>
          </a:p>
          <a:p>
            <a:endParaRPr lang="en-US" altLang="ko-KR" sz="700" dirty="0"/>
          </a:p>
          <a:p>
            <a:r>
              <a:rPr lang="en-US" altLang="ko-KR" sz="1200" dirty="0"/>
              <a:t>UI / UX </a:t>
            </a:r>
            <a:r>
              <a:rPr lang="ko-KR" altLang="en-US" sz="1200" dirty="0"/>
              <a:t>정의서                   </a:t>
            </a:r>
            <a:r>
              <a:rPr lang="en-US" altLang="ko-KR" sz="1200" dirty="0"/>
              <a:t>46p</a:t>
            </a:r>
          </a:p>
          <a:p>
            <a:endParaRPr lang="ko-KR" altLang="en-US" dirty="0"/>
          </a:p>
        </p:txBody>
      </p:sp>
      <p:sp>
        <p:nvSpPr>
          <p:cNvPr id="8" name="TextBox 7">
            <a:extLst>
              <a:ext uri="{FF2B5EF4-FFF2-40B4-BE49-F238E27FC236}">
                <a16:creationId xmlns:a16="http://schemas.microsoft.com/office/drawing/2014/main" id="{C2CB8B10-D078-4117-BDE8-B0968CA5B1C4}"/>
              </a:ext>
            </a:extLst>
          </p:cNvPr>
          <p:cNvSpPr txBox="1"/>
          <p:nvPr/>
        </p:nvSpPr>
        <p:spPr>
          <a:xfrm>
            <a:off x="2326005" y="3155467"/>
            <a:ext cx="3102588" cy="1138773"/>
          </a:xfrm>
          <a:prstGeom prst="rect">
            <a:avLst/>
          </a:prstGeom>
          <a:noFill/>
        </p:spPr>
        <p:txBody>
          <a:bodyPr wrap="square" rtlCol="0">
            <a:spAutoFit/>
          </a:bodyPr>
          <a:lstStyle/>
          <a:p>
            <a:r>
              <a:rPr lang="ko-KR" altLang="en-US" sz="1200" dirty="0"/>
              <a:t>요구사항 정의서                 </a:t>
            </a:r>
            <a:r>
              <a:rPr lang="en-US" altLang="ko-KR" sz="1200" dirty="0"/>
              <a:t>22p</a:t>
            </a:r>
          </a:p>
          <a:p>
            <a:endParaRPr lang="en-US" altLang="ko-KR" sz="700" dirty="0"/>
          </a:p>
          <a:p>
            <a:r>
              <a:rPr lang="ko-KR" altLang="en-US" sz="1200" dirty="0" err="1"/>
              <a:t>유즈케이스</a:t>
            </a:r>
            <a:r>
              <a:rPr lang="ko-KR" altLang="en-US" sz="1200" dirty="0"/>
              <a:t> 정의서              </a:t>
            </a:r>
            <a:r>
              <a:rPr lang="en-US" altLang="ko-KR" sz="1200" dirty="0"/>
              <a:t>25p</a:t>
            </a:r>
          </a:p>
          <a:p>
            <a:endParaRPr lang="en-US" altLang="ko-KR" sz="700" dirty="0"/>
          </a:p>
          <a:p>
            <a:r>
              <a:rPr lang="en-US" altLang="ko-KR" sz="1200" dirty="0"/>
              <a:t>S/W H/W </a:t>
            </a:r>
            <a:r>
              <a:rPr lang="ko-KR" altLang="en-US" sz="1200" dirty="0"/>
              <a:t>업무 공유 항목    </a:t>
            </a:r>
            <a:r>
              <a:rPr lang="ko-KR" altLang="en-US" sz="500" dirty="0"/>
              <a:t> </a:t>
            </a:r>
            <a:r>
              <a:rPr lang="ko-KR" altLang="en-US" sz="1200" dirty="0"/>
              <a:t> </a:t>
            </a:r>
            <a:r>
              <a:rPr lang="en-US" altLang="ko-KR" sz="1200" dirty="0"/>
              <a:t>27p</a:t>
            </a:r>
            <a:endParaRPr lang="ko-KR" altLang="en-US" sz="1200" dirty="0"/>
          </a:p>
          <a:p>
            <a:endParaRPr lang="ko-KR" altLang="en-US" dirty="0"/>
          </a:p>
        </p:txBody>
      </p:sp>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목차</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997826" y="6564595"/>
            <a:ext cx="2895600" cy="365125"/>
          </a:xfrm>
        </p:spPr>
        <p:txBody>
          <a:bodyPr/>
          <a:lstStyle/>
          <a:p>
            <a:r>
              <a:rPr lang="ko-KR" altLang="en-US" dirty="0" err="1"/>
              <a:t>한이음</a:t>
            </a:r>
            <a:r>
              <a:rPr lang="ko-KR" altLang="en-US" dirty="0"/>
              <a:t> ▶ 프로그램 설계서</a:t>
            </a:r>
          </a:p>
        </p:txBody>
      </p:sp>
      <p:cxnSp>
        <p:nvCxnSpPr>
          <p:cNvPr id="9" name="직선 연결선 8">
            <a:extLst>
              <a:ext uri="{FF2B5EF4-FFF2-40B4-BE49-F238E27FC236}">
                <a16:creationId xmlns:a16="http://schemas.microsoft.com/office/drawing/2014/main" id="{14AF63CE-064F-45FE-94B4-4B697E8AA2CB}"/>
              </a:ext>
            </a:extLst>
          </p:cNvPr>
          <p:cNvCxnSpPr/>
          <p:nvPr/>
        </p:nvCxnSpPr>
        <p:spPr>
          <a:xfrm>
            <a:off x="1275152" y="1233733"/>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D43F908E-37A3-4E36-8A21-F24B3E126670}"/>
              </a:ext>
            </a:extLst>
          </p:cNvPr>
          <p:cNvCxnSpPr/>
          <p:nvPr/>
        </p:nvCxnSpPr>
        <p:spPr>
          <a:xfrm>
            <a:off x="1306347" y="2635656"/>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9DB4472-BC6A-4D93-BFEB-0A9500412420}"/>
              </a:ext>
            </a:extLst>
          </p:cNvPr>
          <p:cNvCxnSpPr>
            <a:cxnSpLocks/>
          </p:cNvCxnSpPr>
          <p:nvPr/>
        </p:nvCxnSpPr>
        <p:spPr>
          <a:xfrm>
            <a:off x="1284117" y="4338160"/>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FBB69C0F-073C-4F15-ABEF-ECF3429765B2}"/>
              </a:ext>
            </a:extLst>
          </p:cNvPr>
          <p:cNvGrpSpPr/>
          <p:nvPr/>
        </p:nvGrpSpPr>
        <p:grpSpPr>
          <a:xfrm>
            <a:off x="2326005" y="1666688"/>
            <a:ext cx="3392905" cy="877163"/>
            <a:chOff x="2016868" y="1640606"/>
            <a:chExt cx="3392905" cy="877163"/>
          </a:xfrm>
        </p:grpSpPr>
        <p:sp>
          <p:nvSpPr>
            <p:cNvPr id="4" name="TextBox 3">
              <a:extLst>
                <a:ext uri="{FF2B5EF4-FFF2-40B4-BE49-F238E27FC236}">
                  <a16:creationId xmlns:a16="http://schemas.microsoft.com/office/drawing/2014/main" id="{73DBA802-D8DD-4FB1-B6C9-6B705CB73705}"/>
                </a:ext>
              </a:extLst>
            </p:cNvPr>
            <p:cNvSpPr txBox="1"/>
            <p:nvPr/>
          </p:nvSpPr>
          <p:spPr>
            <a:xfrm>
              <a:off x="2016868" y="1640606"/>
              <a:ext cx="3392905" cy="877163"/>
            </a:xfrm>
            <a:prstGeom prst="rect">
              <a:avLst/>
            </a:prstGeom>
            <a:noFill/>
          </p:spPr>
          <p:txBody>
            <a:bodyPr wrap="square" rtlCol="0">
              <a:spAutoFit/>
            </a:bodyPr>
            <a:lstStyle/>
            <a:p>
              <a:r>
                <a:rPr lang="ko-KR" altLang="en-US" sz="1200" dirty="0"/>
                <a:t>시장 </a:t>
              </a:r>
              <a:r>
                <a:rPr lang="en-US" altLang="ko-KR" sz="1200" dirty="0"/>
                <a:t>/ </a:t>
              </a:r>
              <a:r>
                <a:rPr lang="ko-KR" altLang="en-US" sz="1200" dirty="0"/>
                <a:t>기술 환경 분석서        </a:t>
              </a:r>
              <a:r>
                <a:rPr lang="en-US" altLang="ko-KR" sz="1200" dirty="0"/>
                <a:t>4p</a:t>
              </a:r>
            </a:p>
            <a:p>
              <a:endParaRPr lang="en-US" altLang="ko-KR" sz="700" dirty="0"/>
            </a:p>
            <a:p>
              <a:r>
                <a:rPr lang="ko-KR" altLang="en-US" sz="1200" dirty="0"/>
                <a:t>인터뷰 결과서                    </a:t>
              </a:r>
              <a:r>
                <a:rPr lang="en-US" altLang="ko-KR" sz="1200" dirty="0"/>
                <a:t>10p</a:t>
              </a:r>
            </a:p>
            <a:p>
              <a:endParaRPr lang="ko-KR" altLang="en-US" dirty="0"/>
            </a:p>
          </p:txBody>
        </p:sp>
        <p:cxnSp>
          <p:nvCxnSpPr>
            <p:cNvPr id="11" name="직선 연결선 10">
              <a:extLst>
                <a:ext uri="{FF2B5EF4-FFF2-40B4-BE49-F238E27FC236}">
                  <a16:creationId xmlns:a16="http://schemas.microsoft.com/office/drawing/2014/main" id="{A6DD4981-6795-4C97-A3F6-6D5DF45D6638}"/>
                </a:ext>
              </a:extLst>
            </p:cNvPr>
            <p:cNvCxnSpPr>
              <a:cxnSpLocks/>
            </p:cNvCxnSpPr>
            <p:nvPr/>
          </p:nvCxnSpPr>
          <p:spPr>
            <a:xfrm>
              <a:off x="3858641" y="1769276"/>
              <a:ext cx="210825"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7D8EA221-AE47-4EBE-9F08-B8CA18F8BCED}"/>
                </a:ext>
              </a:extLst>
            </p:cNvPr>
            <p:cNvCxnSpPr>
              <a:cxnSpLocks/>
            </p:cNvCxnSpPr>
            <p:nvPr/>
          </p:nvCxnSpPr>
          <p:spPr>
            <a:xfrm>
              <a:off x="3175439" y="2073508"/>
              <a:ext cx="92099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38" name="직선 연결선 37">
            <a:extLst>
              <a:ext uri="{FF2B5EF4-FFF2-40B4-BE49-F238E27FC236}">
                <a16:creationId xmlns:a16="http://schemas.microsoft.com/office/drawing/2014/main" id="{2798EEC4-C796-4939-8503-6092260AADE1}"/>
              </a:ext>
            </a:extLst>
          </p:cNvPr>
          <p:cNvCxnSpPr/>
          <p:nvPr/>
        </p:nvCxnSpPr>
        <p:spPr>
          <a:xfrm>
            <a:off x="3584304" y="3289033"/>
            <a:ext cx="79429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1A594892-E2B8-4E03-A70F-408474B9DAD2}"/>
              </a:ext>
            </a:extLst>
          </p:cNvPr>
          <p:cNvCxnSpPr>
            <a:cxnSpLocks/>
          </p:cNvCxnSpPr>
          <p:nvPr/>
        </p:nvCxnSpPr>
        <p:spPr>
          <a:xfrm>
            <a:off x="3761834" y="3583532"/>
            <a:ext cx="59377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0BC19C74-FAE4-47CB-8F0C-F6B0FA4B4224}"/>
              </a:ext>
            </a:extLst>
          </p:cNvPr>
          <p:cNvCxnSpPr/>
          <p:nvPr/>
        </p:nvCxnSpPr>
        <p:spPr>
          <a:xfrm>
            <a:off x="4204689" y="3864665"/>
            <a:ext cx="17286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2FE43825-0960-4E6E-8D8F-CC2873126CC2}"/>
              </a:ext>
            </a:extLst>
          </p:cNvPr>
          <p:cNvCxnSpPr/>
          <p:nvPr/>
        </p:nvCxnSpPr>
        <p:spPr>
          <a:xfrm>
            <a:off x="6737316" y="1175046"/>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BADADDAE-D8CC-4E83-A386-EDE9430B949D}"/>
              </a:ext>
            </a:extLst>
          </p:cNvPr>
          <p:cNvCxnSpPr/>
          <p:nvPr/>
        </p:nvCxnSpPr>
        <p:spPr>
          <a:xfrm>
            <a:off x="6818491" y="3091532"/>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A9D2D137-6B91-4E03-AD10-AFA2B385D078}"/>
              </a:ext>
            </a:extLst>
          </p:cNvPr>
          <p:cNvCxnSpPr>
            <a:cxnSpLocks/>
          </p:cNvCxnSpPr>
          <p:nvPr/>
        </p:nvCxnSpPr>
        <p:spPr>
          <a:xfrm>
            <a:off x="6879278" y="5635580"/>
            <a:ext cx="412056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F444D7BD-5FD2-4815-B9B0-70C6B77408DB}"/>
              </a:ext>
            </a:extLst>
          </p:cNvPr>
          <p:cNvCxnSpPr>
            <a:cxnSpLocks/>
          </p:cNvCxnSpPr>
          <p:nvPr/>
        </p:nvCxnSpPr>
        <p:spPr>
          <a:xfrm>
            <a:off x="3450034" y="5013623"/>
            <a:ext cx="932465"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E7EC77D-9F60-45A0-8908-42B776DABAD7}"/>
              </a:ext>
            </a:extLst>
          </p:cNvPr>
          <p:cNvCxnSpPr>
            <a:cxnSpLocks/>
          </p:cNvCxnSpPr>
          <p:nvPr/>
        </p:nvCxnSpPr>
        <p:spPr>
          <a:xfrm>
            <a:off x="3453348" y="5302484"/>
            <a:ext cx="92018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E96D6FE2-AEA5-4FC3-8939-3B09336E08FE}"/>
              </a:ext>
            </a:extLst>
          </p:cNvPr>
          <p:cNvCxnSpPr>
            <a:cxnSpLocks/>
          </p:cNvCxnSpPr>
          <p:nvPr/>
        </p:nvCxnSpPr>
        <p:spPr>
          <a:xfrm>
            <a:off x="3528109" y="5581392"/>
            <a:ext cx="82519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0E685699-BC1D-4AB0-90EC-2B9B3FDAD39C}"/>
              </a:ext>
            </a:extLst>
          </p:cNvPr>
          <p:cNvCxnSpPr/>
          <p:nvPr/>
        </p:nvCxnSpPr>
        <p:spPr>
          <a:xfrm>
            <a:off x="9043980" y="1658546"/>
            <a:ext cx="1162933"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CC91629-215B-426C-923A-AF3B2400E5B1}"/>
              </a:ext>
            </a:extLst>
          </p:cNvPr>
          <p:cNvCxnSpPr/>
          <p:nvPr/>
        </p:nvCxnSpPr>
        <p:spPr>
          <a:xfrm>
            <a:off x="9061909" y="1963445"/>
            <a:ext cx="1162933"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C3DA615C-FA62-4DCB-9C35-BB921D822A01}"/>
              </a:ext>
            </a:extLst>
          </p:cNvPr>
          <p:cNvCxnSpPr/>
          <p:nvPr/>
        </p:nvCxnSpPr>
        <p:spPr>
          <a:xfrm>
            <a:off x="9162658" y="2250813"/>
            <a:ext cx="105721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90B52AC8-5EF1-4048-974C-E3DF8A9ABA85}"/>
              </a:ext>
            </a:extLst>
          </p:cNvPr>
          <p:cNvCxnSpPr/>
          <p:nvPr/>
        </p:nvCxnSpPr>
        <p:spPr>
          <a:xfrm>
            <a:off x="9059496" y="2538186"/>
            <a:ext cx="1162933"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80DE9C2C-2C5F-4262-91B7-9B3426B40EE0}"/>
              </a:ext>
            </a:extLst>
          </p:cNvPr>
          <p:cNvCxnSpPr/>
          <p:nvPr/>
        </p:nvCxnSpPr>
        <p:spPr>
          <a:xfrm>
            <a:off x="9423108" y="2826051"/>
            <a:ext cx="79429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05EFE0AD-AE51-4A69-8BAB-DD93EAF890F9}"/>
              </a:ext>
            </a:extLst>
          </p:cNvPr>
          <p:cNvCxnSpPr/>
          <p:nvPr/>
        </p:nvCxnSpPr>
        <p:spPr>
          <a:xfrm>
            <a:off x="9243146" y="3583539"/>
            <a:ext cx="96110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2C2D97BC-F7F5-4264-818B-FF94ECBFB143}"/>
              </a:ext>
            </a:extLst>
          </p:cNvPr>
          <p:cNvCxnSpPr/>
          <p:nvPr/>
        </p:nvCxnSpPr>
        <p:spPr>
          <a:xfrm>
            <a:off x="9239304" y="3881565"/>
            <a:ext cx="96110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5875639F-7AF7-4F04-BBF7-3C6E92267A4E}"/>
              </a:ext>
            </a:extLst>
          </p:cNvPr>
          <p:cNvCxnSpPr/>
          <p:nvPr/>
        </p:nvCxnSpPr>
        <p:spPr>
          <a:xfrm>
            <a:off x="9247326" y="4168719"/>
            <a:ext cx="96110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ADCFEC0C-FC47-44C2-A6C9-57EC6FD330E8}"/>
              </a:ext>
            </a:extLst>
          </p:cNvPr>
          <p:cNvCxnSpPr/>
          <p:nvPr/>
        </p:nvCxnSpPr>
        <p:spPr>
          <a:xfrm>
            <a:off x="9519218" y="4466161"/>
            <a:ext cx="656445"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4186E05B-12D5-4404-B522-0207B3A30EE3}"/>
              </a:ext>
            </a:extLst>
          </p:cNvPr>
          <p:cNvCxnSpPr/>
          <p:nvPr/>
        </p:nvCxnSpPr>
        <p:spPr>
          <a:xfrm>
            <a:off x="9400984" y="4746947"/>
            <a:ext cx="79429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0C837F6F-6424-4B25-B53E-DBCB06B9C492}"/>
              </a:ext>
            </a:extLst>
          </p:cNvPr>
          <p:cNvCxnSpPr/>
          <p:nvPr/>
        </p:nvCxnSpPr>
        <p:spPr>
          <a:xfrm>
            <a:off x="9715096" y="5039249"/>
            <a:ext cx="44836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a:xfrm>
            <a:off x="8718179" y="6284640"/>
            <a:ext cx="2743200" cy="365125"/>
          </a:xfrm>
        </p:spPr>
        <p:txBody>
          <a:bodyPr/>
          <a:lstStyle/>
          <a:p>
            <a:fld id="{C8B1308B-619C-4750-878A-85E35834BA81}" type="slidenum">
              <a:rPr lang="ko-KR" altLang="en-US" smtClean="0"/>
              <a:t>2</a:t>
            </a:fld>
            <a:endParaRPr lang="ko-KR" altLang="en-US"/>
          </a:p>
        </p:txBody>
      </p:sp>
      <p:cxnSp>
        <p:nvCxnSpPr>
          <p:cNvPr id="47" name="직선 연결선 46">
            <a:extLst>
              <a:ext uri="{FF2B5EF4-FFF2-40B4-BE49-F238E27FC236}">
                <a16:creationId xmlns:a16="http://schemas.microsoft.com/office/drawing/2014/main" id="{DF66282C-5992-4FD7-AB6E-AD12362827B2}"/>
              </a:ext>
            </a:extLst>
          </p:cNvPr>
          <p:cNvCxnSpPr>
            <a:cxnSpLocks/>
          </p:cNvCxnSpPr>
          <p:nvPr/>
        </p:nvCxnSpPr>
        <p:spPr>
          <a:xfrm>
            <a:off x="9366156" y="5318367"/>
            <a:ext cx="82534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03E4F6-EC65-44CF-97F2-E77B83ED6C9F}"/>
              </a:ext>
            </a:extLst>
          </p:cNvPr>
          <p:cNvSpPr txBox="1"/>
          <p:nvPr/>
        </p:nvSpPr>
        <p:spPr>
          <a:xfrm>
            <a:off x="10224842" y="1523636"/>
            <a:ext cx="745958" cy="1446550"/>
          </a:xfrm>
          <a:prstGeom prst="rect">
            <a:avLst/>
          </a:prstGeom>
          <a:noFill/>
        </p:spPr>
        <p:txBody>
          <a:bodyPr wrap="square" rtlCol="0">
            <a:spAutoFit/>
          </a:bodyPr>
          <a:lstStyle/>
          <a:p>
            <a:r>
              <a:rPr lang="en-US" altLang="ko-KR" sz="1200" dirty="0"/>
              <a:t>57p</a:t>
            </a:r>
          </a:p>
          <a:p>
            <a:endParaRPr lang="en-US" altLang="ko-KR" sz="700" dirty="0"/>
          </a:p>
          <a:p>
            <a:r>
              <a:rPr lang="en-US" altLang="ko-KR" sz="1200" dirty="0"/>
              <a:t>58p</a:t>
            </a:r>
          </a:p>
          <a:p>
            <a:endParaRPr lang="en-US" altLang="ko-KR" sz="700" dirty="0"/>
          </a:p>
          <a:p>
            <a:r>
              <a:rPr lang="en-US" altLang="ko-KR" sz="1200" dirty="0"/>
              <a:t>73p</a:t>
            </a:r>
          </a:p>
          <a:p>
            <a:endParaRPr lang="en-US" altLang="ko-KR" sz="700" dirty="0"/>
          </a:p>
          <a:p>
            <a:r>
              <a:rPr lang="en-US" altLang="ko-KR" sz="1200" dirty="0"/>
              <a:t>74p</a:t>
            </a:r>
          </a:p>
          <a:p>
            <a:endParaRPr lang="en-US" altLang="ko-KR" sz="700" dirty="0"/>
          </a:p>
          <a:p>
            <a:r>
              <a:rPr lang="en-US" altLang="ko-KR" sz="1200" dirty="0"/>
              <a:t>77p</a:t>
            </a:r>
            <a:endParaRPr lang="ko-KR" altLang="en-US" sz="1400" dirty="0"/>
          </a:p>
        </p:txBody>
      </p:sp>
      <p:sp>
        <p:nvSpPr>
          <p:cNvPr id="15" name="TextBox 14">
            <a:extLst>
              <a:ext uri="{FF2B5EF4-FFF2-40B4-BE49-F238E27FC236}">
                <a16:creationId xmlns:a16="http://schemas.microsoft.com/office/drawing/2014/main" id="{BE991F8A-8E68-4877-91AE-51F331593D6A}"/>
              </a:ext>
            </a:extLst>
          </p:cNvPr>
          <p:cNvSpPr txBox="1"/>
          <p:nvPr/>
        </p:nvSpPr>
        <p:spPr>
          <a:xfrm>
            <a:off x="10245484" y="3463550"/>
            <a:ext cx="745958" cy="2062103"/>
          </a:xfrm>
          <a:prstGeom prst="rect">
            <a:avLst/>
          </a:prstGeom>
          <a:noFill/>
        </p:spPr>
        <p:txBody>
          <a:bodyPr wrap="square" rtlCol="0">
            <a:spAutoFit/>
          </a:bodyPr>
          <a:lstStyle/>
          <a:p>
            <a:r>
              <a:rPr lang="en-US" altLang="ko-KR" sz="1200" dirty="0"/>
              <a:t>85p</a:t>
            </a:r>
          </a:p>
          <a:p>
            <a:endParaRPr lang="en-US" altLang="ko-KR" sz="700" dirty="0"/>
          </a:p>
          <a:p>
            <a:r>
              <a:rPr lang="en-US" altLang="ko-KR" sz="1200" dirty="0"/>
              <a:t>88p</a:t>
            </a:r>
          </a:p>
          <a:p>
            <a:endParaRPr lang="en-US" altLang="ko-KR" sz="700" dirty="0"/>
          </a:p>
          <a:p>
            <a:r>
              <a:rPr lang="en-US" altLang="ko-KR" sz="1200" dirty="0"/>
              <a:t>90p</a:t>
            </a:r>
          </a:p>
          <a:p>
            <a:endParaRPr lang="en-US" altLang="ko-KR" sz="700" dirty="0"/>
          </a:p>
          <a:p>
            <a:r>
              <a:rPr lang="en-US" altLang="ko-KR" sz="1200" dirty="0"/>
              <a:t>113p</a:t>
            </a:r>
          </a:p>
          <a:p>
            <a:endParaRPr lang="en-US" altLang="ko-KR" sz="700" dirty="0"/>
          </a:p>
          <a:p>
            <a:r>
              <a:rPr lang="en-US" altLang="ko-KR" sz="1200" dirty="0"/>
              <a:t>115p</a:t>
            </a:r>
          </a:p>
          <a:p>
            <a:endParaRPr lang="en-US" altLang="ko-KR" sz="700" dirty="0"/>
          </a:p>
          <a:p>
            <a:r>
              <a:rPr lang="en-US" altLang="ko-KR" sz="1200" dirty="0"/>
              <a:t>117P</a:t>
            </a:r>
          </a:p>
          <a:p>
            <a:endParaRPr lang="en-US" altLang="ko-KR" sz="700" dirty="0"/>
          </a:p>
          <a:p>
            <a:r>
              <a:rPr lang="en-US" altLang="ko-KR" sz="1200" dirty="0"/>
              <a:t>132p</a:t>
            </a:r>
            <a:endParaRPr lang="ko-KR" altLang="en-US" sz="1200" dirty="0"/>
          </a:p>
        </p:txBody>
      </p:sp>
      <p:sp>
        <p:nvSpPr>
          <p:cNvPr id="16" name="TextBox 15">
            <a:extLst>
              <a:ext uri="{FF2B5EF4-FFF2-40B4-BE49-F238E27FC236}">
                <a16:creationId xmlns:a16="http://schemas.microsoft.com/office/drawing/2014/main" id="{4D187386-A7F3-46C3-8FE3-8A1A51DF0230}"/>
              </a:ext>
            </a:extLst>
          </p:cNvPr>
          <p:cNvSpPr txBox="1"/>
          <p:nvPr/>
        </p:nvSpPr>
        <p:spPr>
          <a:xfrm>
            <a:off x="8043256" y="3447793"/>
            <a:ext cx="1912042" cy="2031325"/>
          </a:xfrm>
          <a:prstGeom prst="rect">
            <a:avLst/>
          </a:prstGeom>
          <a:noFill/>
        </p:spPr>
        <p:txBody>
          <a:bodyPr wrap="square" rtlCol="0">
            <a:spAutoFit/>
          </a:bodyPr>
          <a:lstStyle/>
          <a:p>
            <a:r>
              <a:rPr lang="ko-KR" altLang="en-US" sz="1200" dirty="0"/>
              <a:t>프로그램 목록</a:t>
            </a:r>
            <a:endParaRPr lang="en-US" altLang="ko-KR" sz="1200" dirty="0"/>
          </a:p>
          <a:p>
            <a:endParaRPr lang="en-US" altLang="ko-KR" sz="700" dirty="0"/>
          </a:p>
          <a:p>
            <a:r>
              <a:rPr lang="ko-KR" altLang="en-US" sz="1200" dirty="0"/>
              <a:t>테이블 정의도</a:t>
            </a:r>
            <a:endParaRPr lang="en-US" altLang="ko-KR" sz="1200" dirty="0"/>
          </a:p>
          <a:p>
            <a:endParaRPr lang="en-US" altLang="ko-KR" sz="700" dirty="0"/>
          </a:p>
          <a:p>
            <a:r>
              <a:rPr lang="ko-KR" altLang="en-US" sz="1200" dirty="0"/>
              <a:t>핵심 소스코드</a:t>
            </a:r>
            <a:endParaRPr lang="en-US" altLang="ko-KR" sz="1200" dirty="0"/>
          </a:p>
          <a:p>
            <a:endParaRPr lang="en-US" altLang="ko-KR" sz="700" dirty="0"/>
          </a:p>
          <a:p>
            <a:r>
              <a:rPr lang="ko-KR" altLang="en-US" sz="1200" dirty="0"/>
              <a:t>개발환경 및 설명</a:t>
            </a:r>
            <a:endParaRPr lang="en-US" altLang="ko-KR" sz="1200" dirty="0"/>
          </a:p>
          <a:p>
            <a:endParaRPr lang="en-US" altLang="ko-KR" sz="700" dirty="0"/>
          </a:p>
          <a:p>
            <a:r>
              <a:rPr lang="en-US" altLang="ko-KR" sz="1200" dirty="0"/>
              <a:t>S/W </a:t>
            </a:r>
            <a:r>
              <a:rPr lang="ko-KR" altLang="en-US" sz="1200" dirty="0"/>
              <a:t>실사 사진</a:t>
            </a:r>
            <a:endParaRPr lang="en-US" altLang="ko-KR" sz="1200" dirty="0"/>
          </a:p>
          <a:p>
            <a:endParaRPr lang="en-US" altLang="ko-KR" sz="700" dirty="0"/>
          </a:p>
          <a:p>
            <a:r>
              <a:rPr lang="en-US" altLang="ko-KR" sz="1200" dirty="0"/>
              <a:t>H/W </a:t>
            </a:r>
            <a:r>
              <a:rPr lang="ko-KR" altLang="en-US" sz="1200" dirty="0"/>
              <a:t>제품 개발 사진</a:t>
            </a:r>
            <a:endParaRPr lang="en-US" altLang="ko-KR" sz="1200" dirty="0"/>
          </a:p>
          <a:p>
            <a:endParaRPr lang="en-US" altLang="ko-KR" sz="700" dirty="0"/>
          </a:p>
          <a:p>
            <a:r>
              <a:rPr lang="ko-KR" altLang="en-US" sz="1200" dirty="0"/>
              <a:t>영상 촬영 콘티   </a:t>
            </a:r>
            <a:endParaRPr lang="en-US" altLang="ko-KR" sz="1400" dirty="0"/>
          </a:p>
        </p:txBody>
      </p:sp>
    </p:spTree>
    <p:extLst>
      <p:ext uri="{BB962C8B-B14F-4D97-AF65-F5344CB8AC3E}">
        <p14:creationId xmlns:p14="http://schemas.microsoft.com/office/powerpoint/2010/main" val="1870667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인터뷰 결과서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6386" name="Picture 2" descr="C:\Users\김항래\Desktop\제작설계서H_W\슬라이드19.PNG"/>
          <p:cNvPicPr>
            <a:picLocks noChangeAspect="1" noChangeArrowheads="1"/>
          </p:cNvPicPr>
          <p:nvPr/>
        </p:nvPicPr>
        <p:blipFill rotWithShape="1">
          <a:blip r:embed="rId4">
            <a:extLst>
              <a:ext uri="{28A0092B-C50C-407E-A947-70E740481C1C}">
                <a14:useLocalDpi xmlns:a14="http://schemas.microsoft.com/office/drawing/2010/main" val="0"/>
              </a:ext>
            </a:extLst>
          </a:blip>
          <a:srcRect t="9328"/>
          <a:stretch/>
        </p:blipFill>
        <p:spPr bwMode="auto">
          <a:xfrm>
            <a:off x="1524794" y="1410759"/>
            <a:ext cx="9142412" cy="4663711"/>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20</a:t>
            </a:fld>
            <a:endParaRPr lang="ko-KR" altLang="en-US"/>
          </a:p>
        </p:txBody>
      </p:sp>
    </p:spTree>
    <p:extLst>
      <p:ext uri="{BB962C8B-B14F-4D97-AF65-F5344CB8AC3E}">
        <p14:creationId xmlns:p14="http://schemas.microsoft.com/office/powerpoint/2010/main" val="19180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7203" y="166948"/>
            <a:ext cx="1474658"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8964705" y="1105365"/>
            <a:ext cx="3227294" cy="216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바닥글 개체 틀 11"/>
          <p:cNvSpPr>
            <a:spLocks noGrp="1"/>
          </p:cNvSpPr>
          <p:nvPr>
            <p:ph type="ftr" sz="quarter" idx="11"/>
          </p:nvPr>
        </p:nvSpPr>
        <p:spPr>
          <a:xfrm>
            <a:off x="3352800" y="6356350"/>
            <a:ext cx="5486400" cy="365125"/>
          </a:xfrm>
        </p:spPr>
        <p:txBody>
          <a:bodyPr/>
          <a:lstStyle/>
          <a:p>
            <a:r>
              <a:rPr lang="ko-KR" altLang="en-US"/>
              <a:t>한이음 ▶ 프로그램 설계서</a:t>
            </a:r>
          </a:p>
        </p:txBody>
      </p:sp>
      <p:sp>
        <p:nvSpPr>
          <p:cNvPr id="2" name="직각 삼각형 1">
            <a:extLst>
              <a:ext uri="{FF2B5EF4-FFF2-40B4-BE49-F238E27FC236}">
                <a16:creationId xmlns:a16="http://schemas.microsoft.com/office/drawing/2014/main" id="{D66B361A-3B6A-4F0D-83D1-24F608E3F0DA}"/>
              </a:ext>
            </a:extLst>
          </p:cNvPr>
          <p:cNvSpPr/>
          <p:nvPr/>
        </p:nvSpPr>
        <p:spPr>
          <a:xfrm>
            <a:off x="1" y="2823882"/>
            <a:ext cx="12192000" cy="4034118"/>
          </a:xfrm>
          <a:prstGeom prst="rtTriangle">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050A5AA-E085-4210-A9B7-29171DE33CB5}"/>
              </a:ext>
            </a:extLst>
          </p:cNvPr>
          <p:cNvSpPr txBox="1"/>
          <p:nvPr/>
        </p:nvSpPr>
        <p:spPr>
          <a:xfrm>
            <a:off x="4838753" y="2093008"/>
            <a:ext cx="2818197" cy="523220"/>
          </a:xfrm>
          <a:prstGeom prst="rect">
            <a:avLst/>
          </a:prstGeom>
          <a:noFill/>
        </p:spPr>
        <p:txBody>
          <a:bodyPr wrap="square">
            <a:spAutoFit/>
          </a:bodyPr>
          <a:lstStyle/>
          <a:p>
            <a:r>
              <a:rPr lang="ko-KR" altLang="en-US" sz="2800" b="1" dirty="0">
                <a:solidFill>
                  <a:schemeClr val="accent1">
                    <a:lumMod val="50000"/>
                  </a:schemeClr>
                </a:solidFill>
              </a:rPr>
              <a:t>요구사항 분석</a:t>
            </a:r>
            <a:endParaRPr lang="en-US" altLang="ko-KR" sz="2800" b="1" dirty="0">
              <a:solidFill>
                <a:schemeClr val="accent1">
                  <a:lumMod val="50000"/>
                </a:schemeClr>
              </a:solidFill>
            </a:endParaRPr>
          </a:p>
        </p:txBody>
      </p:sp>
      <p:sp>
        <p:nvSpPr>
          <p:cNvPr id="14" name="TextBox 13">
            <a:extLst>
              <a:ext uri="{FF2B5EF4-FFF2-40B4-BE49-F238E27FC236}">
                <a16:creationId xmlns:a16="http://schemas.microsoft.com/office/drawing/2014/main" id="{9B2DE180-990D-48E0-99E6-2F7D39609404}"/>
              </a:ext>
            </a:extLst>
          </p:cNvPr>
          <p:cNvSpPr txBox="1"/>
          <p:nvPr/>
        </p:nvSpPr>
        <p:spPr>
          <a:xfrm>
            <a:off x="2958969" y="2737257"/>
            <a:ext cx="6097604" cy="1692771"/>
          </a:xfrm>
          <a:prstGeom prst="rect">
            <a:avLst/>
          </a:prstGeom>
          <a:noFill/>
        </p:spPr>
        <p:txBody>
          <a:bodyPr wrap="square">
            <a:spAutoFit/>
          </a:bodyPr>
          <a:lstStyle/>
          <a:p>
            <a:endParaRPr lang="en-US" altLang="ko-KR" sz="700" dirty="0"/>
          </a:p>
          <a:p>
            <a:endParaRPr lang="en-US" altLang="ko-KR" sz="700" dirty="0"/>
          </a:p>
          <a:p>
            <a:r>
              <a:rPr lang="en-US" altLang="ko-KR" sz="2000" dirty="0"/>
              <a:t>	    </a:t>
            </a:r>
            <a:r>
              <a:rPr lang="ko-KR" altLang="en-US" sz="1800" dirty="0"/>
              <a:t>요구사항 정의서                </a:t>
            </a:r>
            <a:r>
              <a:rPr lang="en-US" altLang="ko-KR" sz="1800" dirty="0" err="1"/>
              <a:t>22p</a:t>
            </a:r>
            <a:endParaRPr lang="en-US" altLang="ko-KR" sz="1800" dirty="0"/>
          </a:p>
          <a:p>
            <a:endParaRPr lang="en-US" altLang="ko-KR" sz="1000" dirty="0"/>
          </a:p>
          <a:p>
            <a:endParaRPr lang="en-US" altLang="ko-KR" sz="700" dirty="0"/>
          </a:p>
          <a:p>
            <a:r>
              <a:rPr lang="en-US" altLang="ko-KR" sz="1800" dirty="0"/>
              <a:t>	     </a:t>
            </a:r>
            <a:r>
              <a:rPr lang="ko-KR" altLang="en-US" sz="1800" dirty="0" err="1"/>
              <a:t>유즈케이스</a:t>
            </a:r>
            <a:r>
              <a:rPr lang="ko-KR" altLang="en-US" sz="1800" dirty="0"/>
              <a:t> 정의서             </a:t>
            </a:r>
            <a:r>
              <a:rPr lang="en-US" altLang="ko-KR" sz="1800" dirty="0" err="1"/>
              <a:t>25p</a:t>
            </a:r>
            <a:endParaRPr lang="en-US" altLang="ko-KR" sz="1800" dirty="0"/>
          </a:p>
          <a:p>
            <a:endParaRPr lang="en-US" altLang="ko-KR" sz="1000" dirty="0"/>
          </a:p>
          <a:p>
            <a:endParaRPr lang="ko-KR" altLang="en-US" sz="700" dirty="0"/>
          </a:p>
          <a:p>
            <a:r>
              <a:rPr lang="en-US" altLang="ko-KR" sz="1800" dirty="0"/>
              <a:t>	     S/W H/W </a:t>
            </a:r>
            <a:r>
              <a:rPr lang="ko-KR" altLang="en-US" sz="1800" dirty="0"/>
              <a:t>업무 공유 항목    </a:t>
            </a:r>
            <a:r>
              <a:rPr lang="en-US" altLang="ko-KR" sz="1800" dirty="0" err="1"/>
              <a:t>27p</a:t>
            </a:r>
            <a:endParaRPr lang="ko-KR" altLang="en-US" sz="1800" dirty="0"/>
          </a:p>
        </p:txBody>
      </p:sp>
      <p:cxnSp>
        <p:nvCxnSpPr>
          <p:cNvPr id="15" name="직선 연결선 14">
            <a:extLst>
              <a:ext uri="{FF2B5EF4-FFF2-40B4-BE49-F238E27FC236}">
                <a16:creationId xmlns:a16="http://schemas.microsoft.com/office/drawing/2014/main" id="{684BCB02-4600-47D2-8B57-8B1D01738B7D}"/>
              </a:ext>
            </a:extLst>
          </p:cNvPr>
          <p:cNvCxnSpPr/>
          <p:nvPr/>
        </p:nvCxnSpPr>
        <p:spPr>
          <a:xfrm>
            <a:off x="6118778" y="3159728"/>
            <a:ext cx="105721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A22EA1BD-CD06-4B83-9E6F-EB6B2ECAD01C}"/>
              </a:ext>
            </a:extLst>
          </p:cNvPr>
          <p:cNvCxnSpPr/>
          <p:nvPr/>
        </p:nvCxnSpPr>
        <p:spPr>
          <a:xfrm>
            <a:off x="6395626" y="3706761"/>
            <a:ext cx="87372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C828CEB-49FD-4B6B-A4A7-C68E08ABDEB9}"/>
              </a:ext>
            </a:extLst>
          </p:cNvPr>
          <p:cNvCxnSpPr/>
          <p:nvPr/>
        </p:nvCxnSpPr>
        <p:spPr>
          <a:xfrm>
            <a:off x="7040110" y="4234546"/>
            <a:ext cx="20916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슬라이드 번호 개체 틀 2"/>
          <p:cNvSpPr>
            <a:spLocks noGrp="1"/>
          </p:cNvSpPr>
          <p:nvPr>
            <p:ph type="sldNum" sz="quarter" idx="12"/>
          </p:nvPr>
        </p:nvSpPr>
        <p:spPr/>
        <p:txBody>
          <a:bodyPr/>
          <a:lstStyle/>
          <a:p>
            <a:fld id="{C8B1308B-619C-4750-878A-85E35834BA81}" type="slidenum">
              <a:rPr lang="ko-KR" altLang="en-US" smtClean="0"/>
              <a:t>21</a:t>
            </a:fld>
            <a:endParaRPr lang="ko-KR" altLang="en-US"/>
          </a:p>
        </p:txBody>
      </p:sp>
    </p:spTree>
    <p:extLst>
      <p:ext uri="{BB962C8B-B14F-4D97-AF65-F5344CB8AC3E}">
        <p14:creationId xmlns:p14="http://schemas.microsoft.com/office/powerpoint/2010/main" val="210324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요구사항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graphicFrame>
        <p:nvGraphicFramePr>
          <p:cNvPr id="10" name="표 4">
            <a:extLst>
              <a:ext uri="{FF2B5EF4-FFF2-40B4-BE49-F238E27FC236}">
                <a16:creationId xmlns:a16="http://schemas.microsoft.com/office/drawing/2014/main" id="{658AB4F7-8044-4183-8E16-EB4DA4D0D332}"/>
              </a:ext>
            </a:extLst>
          </p:cNvPr>
          <p:cNvGraphicFramePr>
            <a:graphicFrameLocks noGrp="1"/>
          </p:cNvGraphicFramePr>
          <p:nvPr>
            <p:extLst>
              <p:ext uri="{D42A27DB-BD31-4B8C-83A1-F6EECF244321}">
                <p14:modId xmlns:p14="http://schemas.microsoft.com/office/powerpoint/2010/main" val="1505768832"/>
              </p:ext>
            </p:extLst>
          </p:nvPr>
        </p:nvGraphicFramePr>
        <p:xfrm>
          <a:off x="147498" y="1119911"/>
          <a:ext cx="11897003" cy="5353505"/>
        </p:xfrm>
        <a:graphic>
          <a:graphicData uri="http://schemas.openxmlformats.org/drawingml/2006/table">
            <a:tbl>
              <a:tblPr firstRow="1" bandRow="1">
                <a:tableStyleId>{5940675A-B579-460E-94D1-54222C63F5DA}</a:tableStyleId>
              </a:tblPr>
              <a:tblGrid>
                <a:gridCol w="1363188">
                  <a:extLst>
                    <a:ext uri="{9D8B030D-6E8A-4147-A177-3AD203B41FA5}">
                      <a16:colId xmlns:a16="http://schemas.microsoft.com/office/drawing/2014/main" val="2021031147"/>
                    </a:ext>
                  </a:extLst>
                </a:gridCol>
                <a:gridCol w="1643048">
                  <a:extLst>
                    <a:ext uri="{9D8B030D-6E8A-4147-A177-3AD203B41FA5}">
                      <a16:colId xmlns:a16="http://schemas.microsoft.com/office/drawing/2014/main" val="153387899"/>
                    </a:ext>
                  </a:extLst>
                </a:gridCol>
                <a:gridCol w="1606937">
                  <a:extLst>
                    <a:ext uri="{9D8B030D-6E8A-4147-A177-3AD203B41FA5}">
                      <a16:colId xmlns:a16="http://schemas.microsoft.com/office/drawing/2014/main" val="1082396846"/>
                    </a:ext>
                  </a:extLst>
                </a:gridCol>
                <a:gridCol w="2165347">
                  <a:extLst>
                    <a:ext uri="{9D8B030D-6E8A-4147-A177-3AD203B41FA5}">
                      <a16:colId xmlns:a16="http://schemas.microsoft.com/office/drawing/2014/main" val="3633729040"/>
                    </a:ext>
                  </a:extLst>
                </a:gridCol>
                <a:gridCol w="3527386">
                  <a:extLst>
                    <a:ext uri="{9D8B030D-6E8A-4147-A177-3AD203B41FA5}">
                      <a16:colId xmlns:a16="http://schemas.microsoft.com/office/drawing/2014/main" val="691582269"/>
                    </a:ext>
                  </a:extLst>
                </a:gridCol>
                <a:gridCol w="1591097">
                  <a:extLst>
                    <a:ext uri="{9D8B030D-6E8A-4147-A177-3AD203B41FA5}">
                      <a16:colId xmlns:a16="http://schemas.microsoft.com/office/drawing/2014/main" val="3585482041"/>
                    </a:ext>
                  </a:extLst>
                </a:gridCol>
              </a:tblGrid>
              <a:tr h="595180">
                <a:tc>
                  <a:txBody>
                    <a:bodyPr/>
                    <a:lstStyle/>
                    <a:p>
                      <a:pPr algn="ctr" latinLnBrk="1"/>
                      <a:endParaRPr lang="en-US" altLang="ko-KR" sz="1300" b="1" dirty="0"/>
                    </a:p>
                    <a:p>
                      <a:pPr algn="ctr" latinLnBrk="1"/>
                      <a:r>
                        <a:rPr lang="ko-KR" altLang="en-US" sz="1300" b="1" dirty="0"/>
                        <a:t>요구사항</a:t>
                      </a:r>
                      <a:r>
                        <a:rPr lang="en-US" altLang="ko-KR" sz="1300" b="1" dirty="0"/>
                        <a:t>ID</a:t>
                      </a:r>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요구사항명</a:t>
                      </a:r>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기능</a:t>
                      </a:r>
                      <a:r>
                        <a:rPr lang="en-US" altLang="ko-KR" sz="1300" b="1" dirty="0"/>
                        <a:t>ID</a:t>
                      </a:r>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err="1"/>
                        <a:t>기능명</a:t>
                      </a:r>
                      <a:endParaRPr lang="en-US" altLang="ko-KR" sz="1300" b="1" dirty="0"/>
                    </a:p>
                    <a:p>
                      <a:pPr algn="ctr" latinLnBrk="1"/>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세부사항</a:t>
                      </a:r>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예외사항</a:t>
                      </a:r>
                    </a:p>
                  </a:txBody>
                  <a:tcPr marL="78247" marR="78247" marT="39124" marB="39124">
                    <a:solidFill>
                      <a:schemeClr val="bg1">
                        <a:lumMod val="95000"/>
                      </a:schemeClr>
                    </a:solidFill>
                  </a:tcPr>
                </a:tc>
                <a:extLst>
                  <a:ext uri="{0D108BD9-81ED-4DB2-BD59-A6C34878D82A}">
                    <a16:rowId xmlns:a16="http://schemas.microsoft.com/office/drawing/2014/main" val="29833572"/>
                  </a:ext>
                </a:extLst>
              </a:tr>
              <a:tr h="645249">
                <a:tc>
                  <a:txBody>
                    <a:bodyPr/>
                    <a:lstStyle/>
                    <a:p>
                      <a:pPr algn="ctr" latinLnBrk="1"/>
                      <a:endParaRPr lang="en-US" altLang="ko-KR" sz="1300" dirty="0"/>
                    </a:p>
                    <a:p>
                      <a:pPr algn="ctr" latinLnBrk="1"/>
                      <a:r>
                        <a:rPr lang="en-US" altLang="ko-KR" sz="1300" dirty="0" err="1"/>
                        <a:t>A01</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사용자 관리</a:t>
                      </a:r>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en-US" altLang="ko-KR" sz="1300" dirty="0" err="1"/>
                        <a:t>A01_B01</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회원가입</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ko-KR" sz="1300" kern="1200" dirty="0">
                          <a:solidFill>
                            <a:schemeClr val="tx1"/>
                          </a:solidFill>
                          <a:effectLst/>
                          <a:latin typeface="+mn-lt"/>
                          <a:ea typeface="+mn-ea"/>
                          <a:cs typeface="+mn-cs"/>
                        </a:rPr>
                        <a:t>소상공인 계정 정보와 소비자에게 제공하기 위한 업체정보</a:t>
                      </a:r>
                      <a:r>
                        <a:rPr lang="ko-KR" altLang="en-US" sz="1300" kern="1200" dirty="0">
                          <a:solidFill>
                            <a:schemeClr val="tx1"/>
                          </a:solidFill>
                          <a:effectLst/>
                          <a:latin typeface="+mn-lt"/>
                          <a:ea typeface="+mn-ea"/>
                          <a:cs typeface="+mn-cs"/>
                        </a:rPr>
                        <a:t>를 등록한다</a:t>
                      </a:r>
                      <a:r>
                        <a:rPr lang="en-US" altLang="ko-KR" sz="1300" kern="1200" dirty="0">
                          <a:solidFill>
                            <a:schemeClr val="tx1"/>
                          </a:solidFill>
                          <a:effectLst/>
                          <a:latin typeface="+mn-lt"/>
                          <a:ea typeface="+mn-ea"/>
                          <a:cs typeface="+mn-cs"/>
                        </a:rPr>
                        <a:t>.</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a:p>
                  </a:txBody>
                  <a:tcPr marL="78247" marR="78247" marT="39124" marB="39124">
                    <a:solidFill>
                      <a:schemeClr val="bg1">
                        <a:lumMod val="95000"/>
                      </a:schemeClr>
                    </a:solidFill>
                  </a:tcPr>
                </a:tc>
                <a:extLst>
                  <a:ext uri="{0D108BD9-81ED-4DB2-BD59-A6C34878D82A}">
                    <a16:rowId xmlns:a16="http://schemas.microsoft.com/office/drawing/2014/main" val="2144582863"/>
                  </a:ext>
                </a:extLst>
              </a:tr>
              <a:tr h="595180">
                <a:tc>
                  <a:txBody>
                    <a:bodyPr/>
                    <a:lstStyle/>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A01_B02</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로그인</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kern="1200" dirty="0">
                          <a:solidFill>
                            <a:schemeClr val="tx1"/>
                          </a:solidFill>
                          <a:effectLst/>
                          <a:latin typeface="+mn-lt"/>
                          <a:ea typeface="+mn-ea"/>
                          <a:cs typeface="+mn-cs"/>
                        </a:rPr>
                        <a:t>등록된 회원정보를 기반으로 로그인 한다</a:t>
                      </a:r>
                      <a:r>
                        <a:rPr lang="en-US" altLang="ko-KR" sz="1300" kern="1200" dirty="0">
                          <a:solidFill>
                            <a:schemeClr val="tx1"/>
                          </a:solidFill>
                          <a:effectLst/>
                          <a:latin typeface="+mn-lt"/>
                          <a:ea typeface="+mn-ea"/>
                          <a:cs typeface="+mn-cs"/>
                        </a:rPr>
                        <a:t>. </a:t>
                      </a:r>
                    </a:p>
                  </a:txBody>
                  <a:tcPr marL="78247" marR="78247" marT="39124" marB="39124">
                    <a:solidFill>
                      <a:schemeClr val="bg1">
                        <a:lumMod val="95000"/>
                      </a:schemeClr>
                    </a:solidFill>
                  </a:tcPr>
                </a:tc>
                <a:tc>
                  <a:txBody>
                    <a:bodyPr/>
                    <a:lstStyle/>
                    <a:p>
                      <a:pPr algn="ctr" latinLnBrk="1"/>
                      <a:endParaRPr lang="ko-KR" altLang="en-US" sz="1300"/>
                    </a:p>
                  </a:txBody>
                  <a:tcPr marL="78247" marR="78247" marT="39124" marB="39124">
                    <a:solidFill>
                      <a:schemeClr val="bg1">
                        <a:lumMod val="95000"/>
                      </a:schemeClr>
                    </a:solidFill>
                  </a:tcPr>
                </a:tc>
                <a:extLst>
                  <a:ext uri="{0D108BD9-81ED-4DB2-BD59-A6C34878D82A}">
                    <a16:rowId xmlns:a16="http://schemas.microsoft.com/office/drawing/2014/main" val="2545929115"/>
                  </a:ext>
                </a:extLst>
              </a:tr>
              <a:tr h="595180">
                <a:tc>
                  <a:txBody>
                    <a:bodyPr/>
                    <a:lstStyle/>
                    <a:p>
                      <a:pPr algn="ctr" latinLnBrk="1"/>
                      <a:endParaRPr lang="en-US" altLang="ko-KR" sz="1300" dirty="0"/>
                    </a:p>
                    <a:p>
                      <a:pPr algn="ctr" latinLnBrk="1"/>
                      <a:r>
                        <a:rPr lang="en-US" altLang="ko-KR" sz="1300" dirty="0" err="1"/>
                        <a:t>A02</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제품 등록</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A02_B01</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카테고리</a:t>
                      </a:r>
                      <a:r>
                        <a:rPr lang="en-US" altLang="ko-KR" sz="1300" dirty="0"/>
                        <a:t> </a:t>
                      </a:r>
                      <a:r>
                        <a:rPr lang="ko-KR" altLang="en-US" sz="1300" dirty="0"/>
                        <a:t>등록</a:t>
                      </a:r>
                    </a:p>
                  </a:txBody>
                  <a:tcPr marL="78247" marR="78247" marT="39124" marB="39124">
                    <a:solidFill>
                      <a:schemeClr val="bg1">
                        <a:lumMod val="95000"/>
                      </a:schemeClr>
                    </a:solidFill>
                  </a:tcPr>
                </a:tc>
                <a:tc>
                  <a:txBody>
                    <a:bodyPr/>
                    <a:lstStyle/>
                    <a:p>
                      <a:pPr algn="just" latinLnBrk="1"/>
                      <a:r>
                        <a:rPr lang="ko-KR" altLang="en-US" sz="1300" dirty="0"/>
                        <a:t>제품의 범주를 정하는 카테고리를 등록한다</a:t>
                      </a:r>
                      <a:r>
                        <a:rPr lang="en-US" altLang="ko-KR" sz="1300" dirty="0"/>
                        <a:t>. </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a:p>
                  </a:txBody>
                  <a:tcPr marL="78247" marR="78247" marT="39124" marB="39124">
                    <a:solidFill>
                      <a:schemeClr val="bg1">
                        <a:lumMod val="95000"/>
                      </a:schemeClr>
                    </a:solidFill>
                  </a:tcPr>
                </a:tc>
                <a:extLst>
                  <a:ext uri="{0D108BD9-81ED-4DB2-BD59-A6C34878D82A}">
                    <a16:rowId xmlns:a16="http://schemas.microsoft.com/office/drawing/2014/main" val="1994731699"/>
                  </a:ext>
                </a:extLst>
              </a:tr>
              <a:tr h="595180">
                <a:tc>
                  <a:txBody>
                    <a:bodyPr/>
                    <a:lstStyle/>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A02_B02</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제품 등록</a:t>
                      </a:r>
                    </a:p>
                  </a:txBody>
                  <a:tcPr marL="78247" marR="78247" marT="39124" marB="39124">
                    <a:solidFill>
                      <a:schemeClr val="bg1">
                        <a:lumMod val="95000"/>
                      </a:schemeClr>
                    </a:solidFill>
                  </a:tcPr>
                </a:tc>
                <a:tc>
                  <a:txBody>
                    <a:bodyPr/>
                    <a:lstStyle/>
                    <a:p>
                      <a:pPr algn="just" latinLnBrk="1"/>
                      <a:r>
                        <a:rPr lang="ko-KR" altLang="ko-KR" sz="1300" kern="1200" dirty="0">
                          <a:solidFill>
                            <a:schemeClr val="tx1"/>
                          </a:solidFill>
                          <a:effectLst/>
                          <a:latin typeface="+mn-lt"/>
                          <a:ea typeface="+mn-ea"/>
                          <a:cs typeface="+mn-cs"/>
                        </a:rPr>
                        <a:t>판매하고자 하는 제품</a:t>
                      </a:r>
                      <a:r>
                        <a:rPr lang="ko-KR" altLang="en-US" sz="1300" kern="1200" dirty="0">
                          <a:solidFill>
                            <a:schemeClr val="tx1"/>
                          </a:solidFill>
                          <a:effectLst/>
                          <a:latin typeface="+mn-lt"/>
                          <a:ea typeface="+mn-ea"/>
                          <a:cs typeface="+mn-cs"/>
                        </a:rPr>
                        <a:t>의 </a:t>
                      </a:r>
                      <a:r>
                        <a:rPr lang="ko-KR" altLang="ko-KR" sz="1300" kern="1200" dirty="0">
                          <a:solidFill>
                            <a:schemeClr val="tx1"/>
                          </a:solidFill>
                          <a:effectLst/>
                          <a:latin typeface="+mn-lt"/>
                          <a:ea typeface="+mn-ea"/>
                          <a:cs typeface="+mn-cs"/>
                        </a:rPr>
                        <a:t>정보와</a:t>
                      </a:r>
                      <a:r>
                        <a:rPr lang="en-US" altLang="ko-KR" sz="1300" kern="1200" dirty="0">
                          <a:solidFill>
                            <a:schemeClr val="tx1"/>
                          </a:solidFill>
                          <a:effectLst/>
                          <a:latin typeface="+mn-lt"/>
                          <a:ea typeface="+mn-ea"/>
                          <a:cs typeface="+mn-cs"/>
                        </a:rPr>
                        <a:t> </a:t>
                      </a:r>
                      <a:r>
                        <a:rPr lang="ko-KR" altLang="ko-KR" sz="1300" kern="1200" dirty="0">
                          <a:solidFill>
                            <a:schemeClr val="tx1"/>
                          </a:solidFill>
                          <a:effectLst/>
                          <a:latin typeface="+mn-lt"/>
                          <a:ea typeface="+mn-ea"/>
                          <a:cs typeface="+mn-cs"/>
                        </a:rPr>
                        <a:t>보관장소를 </a:t>
                      </a:r>
                      <a:r>
                        <a:rPr lang="ko-KR" altLang="en-US" sz="1300" kern="1200" dirty="0">
                          <a:solidFill>
                            <a:schemeClr val="tx1"/>
                          </a:solidFill>
                          <a:effectLst/>
                          <a:latin typeface="+mn-lt"/>
                          <a:ea typeface="+mn-ea"/>
                          <a:cs typeface="+mn-cs"/>
                        </a:rPr>
                        <a:t>등록한다</a:t>
                      </a:r>
                      <a:r>
                        <a:rPr lang="en-US" altLang="ko-KR" sz="1300" kern="1200" dirty="0">
                          <a:solidFill>
                            <a:schemeClr val="tx1"/>
                          </a:solidFill>
                          <a:effectLst/>
                          <a:latin typeface="+mn-lt"/>
                          <a:ea typeface="+mn-ea"/>
                          <a:cs typeface="+mn-cs"/>
                        </a:rPr>
                        <a:t>. </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a:p>
                  </a:txBody>
                  <a:tcPr marL="78247" marR="78247" marT="39124" marB="39124">
                    <a:solidFill>
                      <a:schemeClr val="bg1">
                        <a:lumMod val="95000"/>
                      </a:schemeClr>
                    </a:solidFill>
                  </a:tcPr>
                </a:tc>
                <a:extLst>
                  <a:ext uri="{0D108BD9-81ED-4DB2-BD59-A6C34878D82A}">
                    <a16:rowId xmlns:a16="http://schemas.microsoft.com/office/drawing/2014/main" val="1318459790"/>
                  </a:ext>
                </a:extLst>
              </a:tr>
              <a:tr h="595180">
                <a:tc>
                  <a:txBody>
                    <a:bodyPr/>
                    <a:lstStyle/>
                    <a:p>
                      <a:pPr algn="ctr" latinLnBrk="1"/>
                      <a:endParaRPr lang="en-US" altLang="ko-KR" sz="1300" dirty="0"/>
                    </a:p>
                    <a:p>
                      <a:pPr algn="ctr" latinLnBrk="1"/>
                      <a:r>
                        <a:rPr lang="en-US" altLang="ko-KR" sz="1300" dirty="0" err="1"/>
                        <a:t>A03</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제품 관리</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A03_B01</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제품별</a:t>
                      </a:r>
                      <a:r>
                        <a:rPr lang="en-US" altLang="ko-KR" sz="1300" dirty="0"/>
                        <a:t> </a:t>
                      </a:r>
                      <a:r>
                        <a:rPr lang="ko-KR" altLang="en-US" sz="1300" dirty="0"/>
                        <a:t>주문현황</a:t>
                      </a:r>
                    </a:p>
                  </a:txBody>
                  <a:tcPr marL="78247" marR="78247" marT="39124" marB="39124">
                    <a:solidFill>
                      <a:schemeClr val="bg1">
                        <a:lumMod val="95000"/>
                      </a:schemeClr>
                    </a:solidFill>
                  </a:tcPr>
                </a:tc>
                <a:tc>
                  <a:txBody>
                    <a:bodyPr/>
                    <a:lstStyle/>
                    <a:p>
                      <a:pPr algn="just" latinLnBrk="1"/>
                      <a:r>
                        <a:rPr lang="ko-KR" altLang="en-US" sz="1300" kern="1200" dirty="0">
                          <a:solidFill>
                            <a:schemeClr val="tx1"/>
                          </a:solidFill>
                          <a:effectLst/>
                          <a:latin typeface="+mn-lt"/>
                          <a:ea typeface="+mn-ea"/>
                          <a:cs typeface="+mn-cs"/>
                        </a:rPr>
                        <a:t>판매하는</a:t>
                      </a:r>
                      <a:r>
                        <a:rPr lang="ko-KR" altLang="ko-KR" sz="1300" kern="1200" dirty="0">
                          <a:solidFill>
                            <a:schemeClr val="tx1"/>
                          </a:solidFill>
                          <a:effectLst/>
                          <a:latin typeface="+mn-lt"/>
                          <a:ea typeface="+mn-ea"/>
                          <a:cs typeface="+mn-cs"/>
                        </a:rPr>
                        <a:t> 제품</a:t>
                      </a:r>
                      <a:r>
                        <a:rPr lang="ko-KR" altLang="en-US" sz="1300" kern="1200" dirty="0">
                          <a:solidFill>
                            <a:schemeClr val="tx1"/>
                          </a:solidFill>
                          <a:effectLst/>
                          <a:latin typeface="+mn-lt"/>
                          <a:ea typeface="+mn-ea"/>
                          <a:cs typeface="+mn-cs"/>
                        </a:rPr>
                        <a:t>의 정보와 제품 별 주문 수</a:t>
                      </a:r>
                      <a:r>
                        <a:rPr lang="en-US" altLang="ko-KR" sz="1300" kern="1200" dirty="0">
                          <a:solidFill>
                            <a:schemeClr val="tx1"/>
                          </a:solidFill>
                          <a:effectLst/>
                          <a:latin typeface="+mn-lt"/>
                          <a:ea typeface="+mn-ea"/>
                          <a:cs typeface="+mn-cs"/>
                        </a:rPr>
                        <a:t> </a:t>
                      </a:r>
                      <a:r>
                        <a:rPr lang="ko-KR" altLang="en-US" sz="1300" kern="1200" dirty="0">
                          <a:solidFill>
                            <a:schemeClr val="tx1"/>
                          </a:solidFill>
                          <a:effectLst/>
                          <a:latin typeface="+mn-lt"/>
                          <a:ea typeface="+mn-ea"/>
                          <a:cs typeface="+mn-cs"/>
                        </a:rPr>
                        <a:t>및 주문자 정보를 확인 할 수 있다</a:t>
                      </a:r>
                      <a:r>
                        <a:rPr lang="en-US" altLang="ko-KR" sz="1300" kern="1200" dirty="0">
                          <a:solidFill>
                            <a:schemeClr val="tx1"/>
                          </a:solidFill>
                          <a:effectLst/>
                          <a:latin typeface="+mn-lt"/>
                          <a:ea typeface="+mn-ea"/>
                          <a:cs typeface="+mn-cs"/>
                        </a:rPr>
                        <a:t>.</a:t>
                      </a:r>
                      <a:r>
                        <a:rPr lang="ko-KR" altLang="en-US" sz="1300" kern="1200" dirty="0">
                          <a:solidFill>
                            <a:schemeClr val="tx1"/>
                          </a:solidFill>
                          <a:effectLst/>
                          <a:latin typeface="+mn-lt"/>
                          <a:ea typeface="+mn-ea"/>
                          <a:cs typeface="+mn-cs"/>
                        </a:rPr>
                        <a:t> </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1356962158"/>
                  </a:ext>
                </a:extLst>
              </a:tr>
              <a:tr h="595180">
                <a:tc>
                  <a:txBody>
                    <a:bodyPr/>
                    <a:lstStyle/>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A03_B02</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제품 삭제</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dirty="0"/>
                        <a:t>사이트에 등록된 제품을 선택해 삭제할 수 있다</a:t>
                      </a:r>
                      <a:r>
                        <a:rPr lang="en-US" altLang="ko-KR" sz="1300" dirty="0"/>
                        <a:t>.</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2272212366"/>
                  </a:ext>
                </a:extLst>
              </a:tr>
              <a:tr h="595180">
                <a:tc>
                  <a:txBody>
                    <a:bodyPr/>
                    <a:lstStyle/>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A03_B03</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주문자 정렬</a:t>
                      </a:r>
                    </a:p>
                  </a:txBody>
                  <a:tcPr marL="78247" marR="78247" marT="39124" marB="39124">
                    <a:solidFill>
                      <a:schemeClr val="bg1">
                        <a:lumMod val="95000"/>
                      </a:schemeClr>
                    </a:solidFill>
                  </a:tcPr>
                </a:tc>
                <a:tc>
                  <a:txBody>
                    <a:bodyPr/>
                    <a:lstStyle/>
                    <a:p>
                      <a:pPr algn="just" latinLnBrk="1"/>
                      <a:r>
                        <a:rPr lang="ko-KR" altLang="en-US" sz="1300" dirty="0"/>
                        <a:t>주문자를 기준으로 정렬해 제품 주문현황 및 처리상태를 확인할 수 있다</a:t>
                      </a:r>
                      <a:r>
                        <a:rPr lang="en-US" altLang="ko-KR" sz="1300" dirty="0"/>
                        <a:t>.</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2921188360"/>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22</a:t>
            </a:fld>
            <a:endParaRPr lang="ko-KR" altLang="en-US"/>
          </a:p>
        </p:txBody>
      </p:sp>
    </p:spTree>
    <p:extLst>
      <p:ext uri="{BB962C8B-B14F-4D97-AF65-F5344CB8AC3E}">
        <p14:creationId xmlns:p14="http://schemas.microsoft.com/office/powerpoint/2010/main" val="3234122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61413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요구사항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graphicFrame>
        <p:nvGraphicFramePr>
          <p:cNvPr id="2" name="표 4">
            <a:extLst>
              <a:ext uri="{FF2B5EF4-FFF2-40B4-BE49-F238E27FC236}">
                <a16:creationId xmlns:a16="http://schemas.microsoft.com/office/drawing/2014/main" id="{3F2AEA60-D52F-4F9E-9AF3-E802DFF69C5B}"/>
              </a:ext>
            </a:extLst>
          </p:cNvPr>
          <p:cNvGraphicFramePr>
            <a:graphicFrameLocks noGrp="1"/>
          </p:cNvGraphicFramePr>
          <p:nvPr>
            <p:extLst>
              <p:ext uri="{D42A27DB-BD31-4B8C-83A1-F6EECF244321}">
                <p14:modId xmlns:p14="http://schemas.microsoft.com/office/powerpoint/2010/main" val="1180902591"/>
              </p:ext>
            </p:extLst>
          </p:nvPr>
        </p:nvGraphicFramePr>
        <p:xfrm>
          <a:off x="174377" y="1056177"/>
          <a:ext cx="11843245" cy="5481195"/>
        </p:xfrm>
        <a:graphic>
          <a:graphicData uri="http://schemas.openxmlformats.org/drawingml/2006/table">
            <a:tbl>
              <a:tblPr firstRow="1" bandRow="1">
                <a:tableStyleId>{5940675A-B579-460E-94D1-54222C63F5DA}</a:tableStyleId>
              </a:tblPr>
              <a:tblGrid>
                <a:gridCol w="1340553">
                  <a:extLst>
                    <a:ext uri="{9D8B030D-6E8A-4147-A177-3AD203B41FA5}">
                      <a16:colId xmlns:a16="http://schemas.microsoft.com/office/drawing/2014/main" val="2021031147"/>
                    </a:ext>
                  </a:extLst>
                </a:gridCol>
                <a:gridCol w="1796960">
                  <a:extLst>
                    <a:ext uri="{9D8B030D-6E8A-4147-A177-3AD203B41FA5}">
                      <a16:colId xmlns:a16="http://schemas.microsoft.com/office/drawing/2014/main" val="153387899"/>
                    </a:ext>
                  </a:extLst>
                </a:gridCol>
                <a:gridCol w="1399058">
                  <a:extLst>
                    <a:ext uri="{9D8B030D-6E8A-4147-A177-3AD203B41FA5}">
                      <a16:colId xmlns:a16="http://schemas.microsoft.com/office/drawing/2014/main" val="1082396846"/>
                    </a:ext>
                  </a:extLst>
                </a:gridCol>
                <a:gridCol w="2209616">
                  <a:extLst>
                    <a:ext uri="{9D8B030D-6E8A-4147-A177-3AD203B41FA5}">
                      <a16:colId xmlns:a16="http://schemas.microsoft.com/office/drawing/2014/main" val="3633729040"/>
                    </a:ext>
                  </a:extLst>
                </a:gridCol>
                <a:gridCol w="3705727">
                  <a:extLst>
                    <a:ext uri="{9D8B030D-6E8A-4147-A177-3AD203B41FA5}">
                      <a16:colId xmlns:a16="http://schemas.microsoft.com/office/drawing/2014/main" val="691582269"/>
                    </a:ext>
                  </a:extLst>
                </a:gridCol>
                <a:gridCol w="1391331">
                  <a:extLst>
                    <a:ext uri="{9D8B030D-6E8A-4147-A177-3AD203B41FA5}">
                      <a16:colId xmlns:a16="http://schemas.microsoft.com/office/drawing/2014/main" val="3585482041"/>
                    </a:ext>
                  </a:extLst>
                </a:gridCol>
              </a:tblGrid>
              <a:tr h="667762">
                <a:tc>
                  <a:txBody>
                    <a:bodyPr/>
                    <a:lstStyle/>
                    <a:p>
                      <a:pPr algn="ctr" latinLnBrk="1"/>
                      <a:endParaRPr lang="en-US" altLang="ko-KR" sz="1300" b="1" dirty="0"/>
                    </a:p>
                    <a:p>
                      <a:pPr algn="ctr" latinLnBrk="1"/>
                      <a:r>
                        <a:rPr lang="ko-KR" altLang="en-US" sz="1300" b="1" dirty="0"/>
                        <a:t>요구사항</a:t>
                      </a:r>
                      <a:r>
                        <a:rPr lang="en-US" altLang="ko-KR" sz="1300" b="1" dirty="0"/>
                        <a:t>ID</a:t>
                      </a:r>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요구사항명</a:t>
                      </a:r>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기능</a:t>
                      </a:r>
                      <a:r>
                        <a:rPr lang="en-US" altLang="ko-KR" sz="1300" b="1" dirty="0"/>
                        <a:t>ID</a:t>
                      </a:r>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err="1"/>
                        <a:t>기능명</a:t>
                      </a:r>
                      <a:endParaRPr lang="en-US" altLang="ko-KR" sz="1300" b="1" dirty="0"/>
                    </a:p>
                    <a:p>
                      <a:pPr algn="ctr" latinLnBrk="1"/>
                      <a:endParaRPr lang="ko-KR" altLang="en-US" sz="1300" b="1" dirty="0"/>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세부사항</a:t>
                      </a:r>
                    </a:p>
                  </a:txBody>
                  <a:tcPr marL="78247" marR="78247" marT="39124" marB="39124">
                    <a:solidFill>
                      <a:schemeClr val="bg1">
                        <a:lumMod val="95000"/>
                      </a:schemeClr>
                    </a:solidFill>
                  </a:tcPr>
                </a:tc>
                <a:tc>
                  <a:txBody>
                    <a:bodyPr/>
                    <a:lstStyle/>
                    <a:p>
                      <a:pPr algn="ctr" latinLnBrk="1"/>
                      <a:endParaRPr lang="en-US" altLang="ko-KR" sz="1300" b="1" dirty="0"/>
                    </a:p>
                    <a:p>
                      <a:pPr algn="ctr" latinLnBrk="1"/>
                      <a:r>
                        <a:rPr lang="ko-KR" altLang="en-US" sz="1300" b="1" dirty="0"/>
                        <a:t>예외사항</a:t>
                      </a:r>
                    </a:p>
                  </a:txBody>
                  <a:tcPr marL="78247" marR="78247" marT="39124" marB="39124">
                    <a:solidFill>
                      <a:schemeClr val="bg1">
                        <a:lumMod val="95000"/>
                      </a:schemeClr>
                    </a:solidFill>
                  </a:tcPr>
                </a:tc>
                <a:extLst>
                  <a:ext uri="{0D108BD9-81ED-4DB2-BD59-A6C34878D82A}">
                    <a16:rowId xmlns:a16="http://schemas.microsoft.com/office/drawing/2014/main" val="29833572"/>
                  </a:ext>
                </a:extLst>
              </a:tr>
              <a:tr h="660500">
                <a:tc>
                  <a:txBody>
                    <a:bodyPr/>
                    <a:lstStyle/>
                    <a:p>
                      <a:pPr algn="ctr" latinLnBrk="1"/>
                      <a:endParaRPr lang="en-US" altLang="ko-KR" sz="1300" dirty="0"/>
                    </a:p>
                  </a:txBody>
                  <a:tcPr marL="78247" marR="78247" marT="39124" marB="39124">
                    <a:solidFill>
                      <a:schemeClr val="bg1">
                        <a:lumMod val="95000"/>
                      </a:schemeClr>
                    </a:solidFill>
                  </a:tcPr>
                </a:tc>
                <a:tc>
                  <a:txBody>
                    <a:bodyPr/>
                    <a:lstStyle/>
                    <a:p>
                      <a:pPr algn="ctr" latinLnBrk="1"/>
                      <a:endParaRPr lang="en-US" altLang="ko-KR"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A03_B04</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주문 건 삭제</a:t>
                      </a:r>
                    </a:p>
                  </a:txBody>
                  <a:tcPr marL="78247" marR="78247" marT="39124" marB="39124">
                    <a:solidFill>
                      <a:schemeClr val="bg1">
                        <a:lumMod val="95000"/>
                      </a:schemeClr>
                    </a:solidFill>
                  </a:tcPr>
                </a:tc>
                <a:tc>
                  <a:txBody>
                    <a:bodyPr/>
                    <a:lstStyle/>
                    <a:p>
                      <a:pPr algn="just" latinLnBrk="1"/>
                      <a:r>
                        <a:rPr lang="ko-KR" altLang="en-US" sz="1300" dirty="0"/>
                        <a:t>처리 상태를 확인 후 완료된 주문 건은 삭제 할 수 있다</a:t>
                      </a:r>
                      <a:r>
                        <a:rPr lang="en-US" altLang="ko-KR" sz="1300" dirty="0"/>
                        <a:t>.</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a:p>
                  </a:txBody>
                  <a:tcPr marL="78247" marR="78247" marT="39124" marB="39124">
                    <a:solidFill>
                      <a:schemeClr val="bg1">
                        <a:lumMod val="95000"/>
                      </a:schemeClr>
                    </a:solidFill>
                  </a:tcPr>
                </a:tc>
                <a:extLst>
                  <a:ext uri="{0D108BD9-81ED-4DB2-BD59-A6C34878D82A}">
                    <a16:rowId xmlns:a16="http://schemas.microsoft.com/office/drawing/2014/main" val="2144582863"/>
                  </a:ext>
                </a:extLst>
              </a:tr>
              <a:tr h="86445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A03_B05</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algn="ctr" latinLnBrk="1"/>
                      <a:r>
                        <a:rPr lang="ko-KR" altLang="en-US" sz="1300" dirty="0"/>
                        <a:t>입고처리 </a:t>
                      </a:r>
                      <a:r>
                        <a:rPr lang="en-US" altLang="ko-KR" sz="1300" dirty="0"/>
                        <a:t>/ </a:t>
                      </a:r>
                      <a:r>
                        <a:rPr lang="ko-KR" altLang="en-US" sz="1300" dirty="0"/>
                        <a:t>주문처리</a:t>
                      </a:r>
                      <a:endParaRPr lang="en-US" altLang="ko-KR" sz="1300" dirty="0"/>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kern="1200" dirty="0">
                          <a:solidFill>
                            <a:schemeClr val="tx1"/>
                          </a:solidFill>
                          <a:effectLst/>
                          <a:latin typeface="+mn-lt"/>
                          <a:ea typeface="+mn-ea"/>
                          <a:cs typeface="+mn-cs"/>
                        </a:rPr>
                        <a:t>입고처리를 통해 등록한 제품의 입고</a:t>
                      </a:r>
                      <a:r>
                        <a:rPr lang="en-US" altLang="ko-KR" sz="1300" kern="1200" dirty="0">
                          <a:solidFill>
                            <a:schemeClr val="tx1"/>
                          </a:solidFill>
                          <a:effectLst/>
                          <a:latin typeface="+mn-lt"/>
                          <a:ea typeface="+mn-ea"/>
                          <a:cs typeface="+mn-cs"/>
                        </a:rPr>
                        <a:t>, </a:t>
                      </a:r>
                      <a:r>
                        <a:rPr lang="ko-KR" altLang="en-US" sz="1300" kern="1200" dirty="0">
                          <a:solidFill>
                            <a:schemeClr val="tx1"/>
                          </a:solidFill>
                          <a:effectLst/>
                          <a:latin typeface="+mn-lt"/>
                          <a:ea typeface="+mn-ea"/>
                          <a:cs typeface="+mn-cs"/>
                        </a:rPr>
                        <a:t>재고 수량을 각각 </a:t>
                      </a:r>
                      <a:r>
                        <a:rPr lang="en-US" altLang="ko-KR" sz="1300" kern="1200" dirty="0">
                          <a:solidFill>
                            <a:schemeClr val="tx1"/>
                          </a:solidFill>
                          <a:effectLst/>
                          <a:latin typeface="+mn-lt"/>
                          <a:ea typeface="+mn-ea"/>
                          <a:cs typeface="+mn-cs"/>
                        </a:rPr>
                        <a:t>+1 </a:t>
                      </a:r>
                      <a:r>
                        <a:rPr lang="ko-KR" altLang="en-US" sz="1300" kern="1200" dirty="0">
                          <a:solidFill>
                            <a:schemeClr val="tx1"/>
                          </a:solidFill>
                          <a:effectLst/>
                          <a:latin typeface="+mn-lt"/>
                          <a:ea typeface="+mn-ea"/>
                          <a:cs typeface="+mn-cs"/>
                        </a:rPr>
                        <a:t>씩 업데이트해 줍니다</a:t>
                      </a:r>
                      <a:r>
                        <a:rPr lang="en-US" altLang="ko-KR" sz="1300" kern="1200" dirty="0">
                          <a:solidFill>
                            <a:schemeClr val="tx1"/>
                          </a:solidFill>
                          <a:effectLst/>
                          <a:latin typeface="+mn-lt"/>
                          <a:ea typeface="+mn-ea"/>
                          <a:cs typeface="+mn-cs"/>
                        </a:rPr>
                        <a:t>. </a:t>
                      </a:r>
                    </a:p>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kern="1200" dirty="0">
                          <a:solidFill>
                            <a:schemeClr val="tx1"/>
                          </a:solidFill>
                          <a:effectLst/>
                          <a:latin typeface="+mn-lt"/>
                          <a:ea typeface="+mn-ea"/>
                          <a:cs typeface="+mn-cs"/>
                        </a:rPr>
                        <a:t>주문처리를 통해 주문한 제품의 물품 보관장소 데이터를 창고로 넘겨 줍니다</a:t>
                      </a:r>
                      <a:r>
                        <a:rPr lang="en-US" altLang="ko-KR" sz="1300" kern="1200" dirty="0">
                          <a:solidFill>
                            <a:schemeClr val="tx1"/>
                          </a:solidFill>
                          <a:effectLst/>
                          <a:latin typeface="+mn-lt"/>
                          <a:ea typeface="+mn-ea"/>
                          <a:cs typeface="+mn-cs"/>
                        </a:rPr>
                        <a:t>. (</a:t>
                      </a:r>
                      <a:r>
                        <a:rPr lang="ko-KR" altLang="en-US" sz="1300" kern="1200" dirty="0">
                          <a:solidFill>
                            <a:schemeClr val="tx1"/>
                          </a:solidFill>
                          <a:effectLst/>
                          <a:latin typeface="+mn-lt"/>
                          <a:ea typeface="+mn-ea"/>
                          <a:cs typeface="+mn-cs"/>
                        </a:rPr>
                        <a:t>출고</a:t>
                      </a:r>
                      <a:r>
                        <a:rPr lang="en-US" altLang="ko-KR" sz="1300" kern="1200" dirty="0">
                          <a:solidFill>
                            <a:schemeClr val="tx1"/>
                          </a:solidFill>
                          <a:effectLst/>
                          <a:latin typeface="+mn-lt"/>
                          <a:ea typeface="+mn-ea"/>
                          <a:cs typeface="+mn-cs"/>
                        </a:rPr>
                        <a:t>+1 </a:t>
                      </a:r>
                      <a:r>
                        <a:rPr lang="ko-KR" altLang="en-US" sz="1300" kern="1200" dirty="0">
                          <a:solidFill>
                            <a:schemeClr val="tx1"/>
                          </a:solidFill>
                          <a:effectLst/>
                          <a:latin typeface="+mn-lt"/>
                          <a:ea typeface="+mn-ea"/>
                          <a:cs typeface="+mn-cs"/>
                        </a:rPr>
                        <a:t>재고 </a:t>
                      </a:r>
                      <a:r>
                        <a:rPr lang="en-US" altLang="ko-KR" sz="1300" kern="1200" dirty="0">
                          <a:solidFill>
                            <a:schemeClr val="tx1"/>
                          </a:solidFill>
                          <a:effectLst/>
                          <a:latin typeface="+mn-lt"/>
                          <a:ea typeface="+mn-ea"/>
                          <a:cs typeface="+mn-cs"/>
                        </a:rPr>
                        <a:t>-1)</a:t>
                      </a:r>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2545929115"/>
                  </a:ext>
                </a:extLst>
              </a:tr>
              <a:tr h="864454">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A04</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재고 관리</a:t>
                      </a:r>
                    </a:p>
                    <a:p>
                      <a:pPr algn="ctr" latinLnBrk="1"/>
                      <a:endParaRPr lang="en-US" altLang="ko-KR"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A04_B01</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algn="ctr" latinLnBrk="1"/>
                      <a:r>
                        <a:rPr lang="ko-KR" altLang="en-US" sz="1300" dirty="0"/>
                        <a:t>제품</a:t>
                      </a:r>
                      <a:endParaRPr lang="en-US" altLang="ko-KR" sz="1300" dirty="0"/>
                    </a:p>
                    <a:p>
                      <a:pPr algn="ctr" latinLnBrk="1"/>
                      <a:r>
                        <a:rPr lang="ko-KR" altLang="en-US" sz="1300" dirty="0"/>
                        <a:t>입출고 및 재고 수량</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endParaRPr lang="en-US" altLang="ko-KR" sz="1300" kern="1200" dirty="0">
                        <a:solidFill>
                          <a:schemeClr val="tx1"/>
                        </a:solidFill>
                        <a:effectLst/>
                        <a:latin typeface="+mn-lt"/>
                        <a:ea typeface="+mn-ea"/>
                        <a:cs typeface="+mn-cs"/>
                      </a:endParaRPr>
                    </a:p>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kern="1200" dirty="0">
                          <a:solidFill>
                            <a:schemeClr val="tx1"/>
                          </a:solidFill>
                          <a:effectLst/>
                          <a:latin typeface="+mn-lt"/>
                          <a:ea typeface="+mn-ea"/>
                          <a:cs typeface="+mn-cs"/>
                        </a:rPr>
                        <a:t>제품 별로 입출고 및 재고 수량을 확인할 수 있다</a:t>
                      </a:r>
                      <a:r>
                        <a:rPr lang="en-US" altLang="ko-KR" sz="1300" kern="1200" dirty="0">
                          <a:solidFill>
                            <a:schemeClr val="tx1"/>
                          </a:solidFill>
                          <a:effectLst/>
                          <a:latin typeface="+mn-lt"/>
                          <a:ea typeface="+mn-ea"/>
                          <a:cs typeface="+mn-cs"/>
                        </a:rPr>
                        <a:t>.</a:t>
                      </a:r>
                      <a:r>
                        <a:rPr lang="ko-KR" altLang="en-US" sz="1300" kern="1200" dirty="0">
                          <a:solidFill>
                            <a:schemeClr val="tx1"/>
                          </a:solidFill>
                          <a:effectLst/>
                          <a:latin typeface="+mn-lt"/>
                          <a:ea typeface="+mn-ea"/>
                          <a:cs typeface="+mn-cs"/>
                        </a:rPr>
                        <a:t> </a:t>
                      </a:r>
                      <a:endParaRPr lang="en-US" altLang="ko-KR" sz="1300" kern="1200" dirty="0">
                        <a:solidFill>
                          <a:schemeClr val="tx1"/>
                        </a:solidFill>
                        <a:effectLst/>
                        <a:latin typeface="+mn-lt"/>
                        <a:ea typeface="+mn-ea"/>
                        <a:cs typeface="+mn-cs"/>
                      </a:endParaRPr>
                    </a:p>
                    <a:p>
                      <a:pPr algn="just" latinLnBrk="1"/>
                      <a:endParaRPr lang="ko-KR" altLang="en-US" sz="1300" dirty="0"/>
                    </a:p>
                  </a:txBody>
                  <a:tcPr marL="78247" marR="78247" marT="39124" marB="39124">
                    <a:solidFill>
                      <a:schemeClr val="bg1">
                        <a:lumMod val="95000"/>
                      </a:schemeClr>
                    </a:solidFill>
                  </a:tcPr>
                </a:tc>
                <a:tc>
                  <a:txBody>
                    <a:bodyPr/>
                    <a:lstStyle/>
                    <a:p>
                      <a:pPr algn="just"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1994731699"/>
                  </a:ext>
                </a:extLst>
              </a:tr>
              <a:tr h="864454">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A05</a:t>
                      </a:r>
                      <a:endParaRPr lang="ko-KR" altLang="en-US" sz="1300" dirty="0"/>
                    </a:p>
                    <a:p>
                      <a:pPr algn="ctr" latinLnBrk="1"/>
                      <a:endParaRPr lang="en-US" altLang="ko-KR"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실시간 창고 현황</a:t>
                      </a:r>
                    </a:p>
                    <a:p>
                      <a:pPr algn="ctr" latinLnBrk="1"/>
                      <a:endParaRPr lang="en-US" altLang="ko-KR"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A05_B01</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주문 처리에 따른 제품 별 입출고 및 재고 현황</a:t>
                      </a:r>
                    </a:p>
                    <a:p>
                      <a:pPr algn="ctr" latinLnBrk="1"/>
                      <a:endParaRPr lang="en-US" altLang="ko-KR" sz="1300" dirty="0"/>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dirty="0"/>
                        <a:t>창고 내 제품의 입고</a:t>
                      </a:r>
                      <a:r>
                        <a:rPr lang="en-US" altLang="ko-KR" sz="1300" dirty="0"/>
                        <a:t>, </a:t>
                      </a:r>
                      <a:r>
                        <a:rPr lang="ko-KR" altLang="en-US" sz="1300" dirty="0"/>
                        <a:t>주문 건에 따른 출고와 이에 따른 재고 정보를 실시간으로 확인할 수 있다</a:t>
                      </a:r>
                      <a:r>
                        <a:rPr lang="en-US" altLang="ko-KR" sz="1300" dirty="0"/>
                        <a:t>.</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1356962158"/>
                  </a:ext>
                </a:extLst>
              </a:tr>
              <a:tr h="86445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A06</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제품 구매</a:t>
                      </a:r>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A06_B01</a:t>
                      </a:r>
                      <a:endParaRPr lang="ko-KR" altLang="en-US" sz="1300" dirty="0"/>
                    </a:p>
                    <a:p>
                      <a:pPr algn="ctr" latinLnBrk="1"/>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쇼핑 페이지 제공</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dirty="0"/>
                        <a:t>소비자가 제품을 주문할 수 있는 고객시점 페이지로 카테고리 별로 등록된 제품 정보를 확인할 수 있다</a:t>
                      </a:r>
                      <a:r>
                        <a:rPr lang="en-US" altLang="ko-KR" sz="1300" dirty="0"/>
                        <a:t>.</a:t>
                      </a:r>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주문 처리에 따른 창고 구동을 위한 페이지 </a:t>
                      </a:r>
                    </a:p>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2272212366"/>
                  </a:ext>
                </a:extLst>
              </a:tr>
              <a:tr h="66517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algn="ctr" latinLnBrk="1"/>
                      <a:endParaRPr lang="en-US" altLang="ko-KR"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algn="ctr" latinLnBrk="1"/>
                      <a:endParaRPr lang="ko-KR" altLang="en-US" sz="1300" dirty="0"/>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err="1"/>
                        <a:t>A06_B02</a:t>
                      </a:r>
                      <a:endParaRPr lang="ko-KR" altLang="en-US" sz="1300" dirty="0"/>
                    </a:p>
                  </a:txBody>
                  <a:tcPr marL="78247" marR="78247" marT="39124" marB="39124">
                    <a:solidFill>
                      <a:schemeClr val="bg1">
                        <a:lumMod val="95000"/>
                      </a:schemeClr>
                    </a:solidFill>
                  </a:tcPr>
                </a:tc>
                <a:tc>
                  <a:txBody>
                    <a:bodyPr/>
                    <a:lstStyle/>
                    <a:p>
                      <a:pPr algn="ctr" latinLnBrk="1"/>
                      <a:endParaRPr lang="en-US" altLang="ko-KR" sz="13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300" dirty="0"/>
                        <a:t>제품 주문하기</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300" dirty="0"/>
                        <a:t>주문하고자 하는 제품을 선택 후 주문자 정보를 입력한다</a:t>
                      </a:r>
                      <a:r>
                        <a:rPr lang="en-US" altLang="ko-KR" sz="1300" dirty="0"/>
                        <a:t>. </a:t>
                      </a:r>
                      <a:endParaRPr lang="ko-KR" altLang="en-US" sz="1300" dirty="0"/>
                    </a:p>
                  </a:txBody>
                  <a:tcPr marL="78247" marR="78247" marT="39124" marB="39124">
                    <a:solidFill>
                      <a:schemeClr val="bg1">
                        <a:lumMod val="95000"/>
                      </a:schemeClr>
                    </a:solidFill>
                  </a:tcPr>
                </a:tc>
                <a:tc>
                  <a:txBody>
                    <a:bodyPr/>
                    <a:lstStyle/>
                    <a:p>
                      <a:pPr algn="ctr" latinLnBrk="1"/>
                      <a:endParaRPr lang="ko-KR" altLang="en-US" sz="1300" dirty="0"/>
                    </a:p>
                  </a:txBody>
                  <a:tcPr marL="78247" marR="78247" marT="39124" marB="39124">
                    <a:solidFill>
                      <a:schemeClr val="bg1">
                        <a:lumMod val="95000"/>
                      </a:schemeClr>
                    </a:solidFill>
                  </a:tcPr>
                </a:tc>
                <a:extLst>
                  <a:ext uri="{0D108BD9-81ED-4DB2-BD59-A6C34878D82A}">
                    <a16:rowId xmlns:a16="http://schemas.microsoft.com/office/drawing/2014/main" val="2921188360"/>
                  </a:ext>
                </a:extLst>
              </a:tr>
            </a:tbl>
          </a:graphicData>
        </a:graphic>
      </p:graphicFrame>
      <p:grpSp>
        <p:nvGrpSpPr>
          <p:cNvPr id="16" name="그룹 15">
            <a:extLst>
              <a:ext uri="{FF2B5EF4-FFF2-40B4-BE49-F238E27FC236}">
                <a16:creationId xmlns:a16="http://schemas.microsoft.com/office/drawing/2014/main" id="{2556F38E-140D-4E0A-91FC-3DC3B2E8950F}"/>
              </a:ext>
            </a:extLst>
          </p:cNvPr>
          <p:cNvGrpSpPr/>
          <p:nvPr/>
        </p:nvGrpSpPr>
        <p:grpSpPr>
          <a:xfrm>
            <a:off x="-580369" y="-508659"/>
            <a:ext cx="12772369" cy="1500979"/>
            <a:chOff x="-580369" y="-568340"/>
            <a:chExt cx="12772369" cy="1693084"/>
          </a:xfrm>
        </p:grpSpPr>
        <p:grpSp>
          <p:nvGrpSpPr>
            <p:cNvPr id="17" name="그룹 16">
              <a:extLst>
                <a:ext uri="{FF2B5EF4-FFF2-40B4-BE49-F238E27FC236}">
                  <a16:creationId xmlns:a16="http://schemas.microsoft.com/office/drawing/2014/main" id="{CE516019-FA0B-4418-A701-E46CC6139AFF}"/>
                </a:ext>
              </a:extLst>
            </p:cNvPr>
            <p:cNvGrpSpPr/>
            <p:nvPr/>
          </p:nvGrpSpPr>
          <p:grpSpPr>
            <a:xfrm>
              <a:off x="3208" y="0"/>
              <a:ext cx="12188792" cy="1124744"/>
              <a:chOff x="107504" y="0"/>
              <a:chExt cx="9023912" cy="1124744"/>
            </a:xfrm>
          </p:grpSpPr>
          <p:cxnSp>
            <p:nvCxnSpPr>
              <p:cNvPr id="19" name="직선 연결선 18">
                <a:extLst>
                  <a:ext uri="{FF2B5EF4-FFF2-40B4-BE49-F238E27FC236}">
                    <a16:creationId xmlns:a16="http://schemas.microsoft.com/office/drawing/2014/main" id="{2B3C8C89-56E5-47F7-80FD-9DAB989DA383}"/>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20" name="그룹 19">
                <a:extLst>
                  <a:ext uri="{FF2B5EF4-FFF2-40B4-BE49-F238E27FC236}">
                    <a16:creationId xmlns:a16="http://schemas.microsoft.com/office/drawing/2014/main" id="{B267CE2D-8086-4ABF-BECD-B049A7B8DE04}"/>
                  </a:ext>
                </a:extLst>
              </p:cNvPr>
              <p:cNvGrpSpPr/>
              <p:nvPr/>
            </p:nvGrpSpPr>
            <p:grpSpPr>
              <a:xfrm>
                <a:off x="107504" y="0"/>
                <a:ext cx="3096344" cy="1124744"/>
                <a:chOff x="107504" y="0"/>
                <a:chExt cx="3096344" cy="1124744"/>
              </a:xfrm>
            </p:grpSpPr>
            <p:sp>
              <p:nvSpPr>
                <p:cNvPr id="23" name="직사각형 22">
                  <a:extLst>
                    <a:ext uri="{FF2B5EF4-FFF2-40B4-BE49-F238E27FC236}">
                      <a16:creationId xmlns:a16="http://schemas.microsoft.com/office/drawing/2014/main" id="{4DFD1AD4-6B21-439E-9617-1033FBDBA3A1}"/>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28AC7756-D0A1-4F3F-ABFD-CD169188438D}"/>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제목 12">
                  <a:extLst>
                    <a:ext uri="{FF2B5EF4-FFF2-40B4-BE49-F238E27FC236}">
                      <a16:creationId xmlns:a16="http://schemas.microsoft.com/office/drawing/2014/main" id="{1685C60B-0E0E-40BC-B34F-A6E12F07E83B}"/>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21" name="Picture 6">
                <a:extLst>
                  <a:ext uri="{FF2B5EF4-FFF2-40B4-BE49-F238E27FC236}">
                    <a16:creationId xmlns:a16="http://schemas.microsoft.com/office/drawing/2014/main" id="{DE2ACFA3-55A6-471B-9116-2B0F2AAB9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a:extLst>
                  <a:ext uri="{FF2B5EF4-FFF2-40B4-BE49-F238E27FC236}">
                    <a16:creationId xmlns:a16="http://schemas.microsoft.com/office/drawing/2014/main" id="{B69CEFAD-A3FD-4D1D-8833-790142FBE9A2}"/>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8" name="막힌 원호 17">
              <a:extLst>
                <a:ext uri="{FF2B5EF4-FFF2-40B4-BE49-F238E27FC236}">
                  <a16:creationId xmlns:a16="http://schemas.microsoft.com/office/drawing/2014/main" id="{D56A4352-3AE4-4BE5-B8DF-DAFFCD792BBF}"/>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3" name="제목 12">
            <a:extLst>
              <a:ext uri="{FF2B5EF4-FFF2-40B4-BE49-F238E27FC236}">
                <a16:creationId xmlns:a16="http://schemas.microsoft.com/office/drawing/2014/main" id="{2578AC49-C67B-4E35-98BF-A31253716A85}"/>
              </a:ext>
            </a:extLst>
          </p:cNvPr>
          <p:cNvSpPr txBox="1">
            <a:spLocks/>
          </p:cNvSpPr>
          <p:nvPr/>
        </p:nvSpPr>
        <p:spPr>
          <a:xfrm>
            <a:off x="431187" y="516412"/>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요구사항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23</a:t>
            </a:fld>
            <a:endParaRPr lang="ko-KR" altLang="en-US"/>
          </a:p>
        </p:txBody>
      </p:sp>
    </p:spTree>
    <p:extLst>
      <p:ext uri="{BB962C8B-B14F-4D97-AF65-F5344CB8AC3E}">
        <p14:creationId xmlns:p14="http://schemas.microsoft.com/office/powerpoint/2010/main" val="2877718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61413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요구사항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grpSp>
        <p:nvGrpSpPr>
          <p:cNvPr id="16" name="그룹 15">
            <a:extLst>
              <a:ext uri="{FF2B5EF4-FFF2-40B4-BE49-F238E27FC236}">
                <a16:creationId xmlns:a16="http://schemas.microsoft.com/office/drawing/2014/main" id="{2556F38E-140D-4E0A-91FC-3DC3B2E8950F}"/>
              </a:ext>
            </a:extLst>
          </p:cNvPr>
          <p:cNvGrpSpPr/>
          <p:nvPr/>
        </p:nvGrpSpPr>
        <p:grpSpPr>
          <a:xfrm>
            <a:off x="-580369" y="-508659"/>
            <a:ext cx="12772369" cy="1500979"/>
            <a:chOff x="-580369" y="-568340"/>
            <a:chExt cx="12772369" cy="1693084"/>
          </a:xfrm>
        </p:grpSpPr>
        <p:grpSp>
          <p:nvGrpSpPr>
            <p:cNvPr id="17" name="그룹 16">
              <a:extLst>
                <a:ext uri="{FF2B5EF4-FFF2-40B4-BE49-F238E27FC236}">
                  <a16:creationId xmlns:a16="http://schemas.microsoft.com/office/drawing/2014/main" id="{CE516019-FA0B-4418-A701-E46CC6139AFF}"/>
                </a:ext>
              </a:extLst>
            </p:cNvPr>
            <p:cNvGrpSpPr/>
            <p:nvPr/>
          </p:nvGrpSpPr>
          <p:grpSpPr>
            <a:xfrm>
              <a:off x="3208" y="0"/>
              <a:ext cx="12188792" cy="1124744"/>
              <a:chOff x="107504" y="0"/>
              <a:chExt cx="9023912" cy="1124744"/>
            </a:xfrm>
          </p:grpSpPr>
          <p:cxnSp>
            <p:nvCxnSpPr>
              <p:cNvPr id="19" name="직선 연결선 18">
                <a:extLst>
                  <a:ext uri="{FF2B5EF4-FFF2-40B4-BE49-F238E27FC236}">
                    <a16:creationId xmlns:a16="http://schemas.microsoft.com/office/drawing/2014/main" id="{2B3C8C89-56E5-47F7-80FD-9DAB989DA383}"/>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20" name="그룹 19">
                <a:extLst>
                  <a:ext uri="{FF2B5EF4-FFF2-40B4-BE49-F238E27FC236}">
                    <a16:creationId xmlns:a16="http://schemas.microsoft.com/office/drawing/2014/main" id="{B267CE2D-8086-4ABF-BECD-B049A7B8DE04}"/>
                  </a:ext>
                </a:extLst>
              </p:cNvPr>
              <p:cNvGrpSpPr/>
              <p:nvPr/>
            </p:nvGrpSpPr>
            <p:grpSpPr>
              <a:xfrm>
                <a:off x="107504" y="0"/>
                <a:ext cx="3096344" cy="1124744"/>
                <a:chOff x="107504" y="0"/>
                <a:chExt cx="3096344" cy="1124744"/>
              </a:xfrm>
            </p:grpSpPr>
            <p:sp>
              <p:nvSpPr>
                <p:cNvPr id="23" name="직사각형 22">
                  <a:extLst>
                    <a:ext uri="{FF2B5EF4-FFF2-40B4-BE49-F238E27FC236}">
                      <a16:creationId xmlns:a16="http://schemas.microsoft.com/office/drawing/2014/main" id="{4DFD1AD4-6B21-439E-9617-1033FBDBA3A1}"/>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28AC7756-D0A1-4F3F-ABFD-CD169188438D}"/>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제목 12">
                  <a:extLst>
                    <a:ext uri="{FF2B5EF4-FFF2-40B4-BE49-F238E27FC236}">
                      <a16:creationId xmlns:a16="http://schemas.microsoft.com/office/drawing/2014/main" id="{1685C60B-0E0E-40BC-B34F-A6E12F07E83B}"/>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21" name="Picture 6">
                <a:extLst>
                  <a:ext uri="{FF2B5EF4-FFF2-40B4-BE49-F238E27FC236}">
                    <a16:creationId xmlns:a16="http://schemas.microsoft.com/office/drawing/2014/main" id="{DE2ACFA3-55A6-471B-9116-2B0F2AAB9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a:extLst>
                  <a:ext uri="{FF2B5EF4-FFF2-40B4-BE49-F238E27FC236}">
                    <a16:creationId xmlns:a16="http://schemas.microsoft.com/office/drawing/2014/main" id="{B69CEFAD-A3FD-4D1D-8833-790142FBE9A2}"/>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8" name="막힌 원호 17">
              <a:extLst>
                <a:ext uri="{FF2B5EF4-FFF2-40B4-BE49-F238E27FC236}">
                  <a16:creationId xmlns:a16="http://schemas.microsoft.com/office/drawing/2014/main" id="{D56A4352-3AE4-4BE5-B8DF-DAFFCD792BBF}"/>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3" name="제목 12">
            <a:extLst>
              <a:ext uri="{FF2B5EF4-FFF2-40B4-BE49-F238E27FC236}">
                <a16:creationId xmlns:a16="http://schemas.microsoft.com/office/drawing/2014/main" id="{2578AC49-C67B-4E35-98BF-A31253716A85}"/>
              </a:ext>
            </a:extLst>
          </p:cNvPr>
          <p:cNvSpPr txBox="1">
            <a:spLocks/>
          </p:cNvSpPr>
          <p:nvPr/>
        </p:nvSpPr>
        <p:spPr>
          <a:xfrm>
            <a:off x="431187" y="516412"/>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요구사항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4" name="표 4">
            <a:extLst>
              <a:ext uri="{FF2B5EF4-FFF2-40B4-BE49-F238E27FC236}">
                <a16:creationId xmlns:a16="http://schemas.microsoft.com/office/drawing/2014/main" id="{A2B04F0B-F122-476A-8B02-ED9B8DA72923}"/>
              </a:ext>
            </a:extLst>
          </p:cNvPr>
          <p:cNvGraphicFramePr>
            <a:graphicFrameLocks noGrp="1"/>
          </p:cNvGraphicFramePr>
          <p:nvPr>
            <p:extLst>
              <p:ext uri="{D42A27DB-BD31-4B8C-83A1-F6EECF244321}">
                <p14:modId xmlns:p14="http://schemas.microsoft.com/office/powerpoint/2010/main" val="1874688485"/>
              </p:ext>
            </p:extLst>
          </p:nvPr>
        </p:nvGraphicFramePr>
        <p:xfrm>
          <a:off x="184884" y="1126630"/>
          <a:ext cx="11822232" cy="5414337"/>
        </p:xfrm>
        <a:graphic>
          <a:graphicData uri="http://schemas.openxmlformats.org/drawingml/2006/table">
            <a:tbl>
              <a:tblPr firstRow="1" bandRow="1">
                <a:tableStyleId>{5940675A-B579-460E-94D1-54222C63F5DA}</a:tableStyleId>
              </a:tblPr>
              <a:tblGrid>
                <a:gridCol w="1335507">
                  <a:extLst>
                    <a:ext uri="{9D8B030D-6E8A-4147-A177-3AD203B41FA5}">
                      <a16:colId xmlns:a16="http://schemas.microsoft.com/office/drawing/2014/main" val="2021031147"/>
                    </a:ext>
                  </a:extLst>
                </a:gridCol>
                <a:gridCol w="1790195">
                  <a:extLst>
                    <a:ext uri="{9D8B030D-6E8A-4147-A177-3AD203B41FA5}">
                      <a16:colId xmlns:a16="http://schemas.microsoft.com/office/drawing/2014/main" val="153387899"/>
                    </a:ext>
                  </a:extLst>
                </a:gridCol>
                <a:gridCol w="1393791">
                  <a:extLst>
                    <a:ext uri="{9D8B030D-6E8A-4147-A177-3AD203B41FA5}">
                      <a16:colId xmlns:a16="http://schemas.microsoft.com/office/drawing/2014/main" val="1082396846"/>
                    </a:ext>
                  </a:extLst>
                </a:gridCol>
                <a:gridCol w="2180787">
                  <a:extLst>
                    <a:ext uri="{9D8B030D-6E8A-4147-A177-3AD203B41FA5}">
                      <a16:colId xmlns:a16="http://schemas.microsoft.com/office/drawing/2014/main" val="3633729040"/>
                    </a:ext>
                  </a:extLst>
                </a:gridCol>
                <a:gridCol w="3465657">
                  <a:extLst>
                    <a:ext uri="{9D8B030D-6E8A-4147-A177-3AD203B41FA5}">
                      <a16:colId xmlns:a16="http://schemas.microsoft.com/office/drawing/2014/main" val="691582269"/>
                    </a:ext>
                  </a:extLst>
                </a:gridCol>
                <a:gridCol w="1656295">
                  <a:extLst>
                    <a:ext uri="{9D8B030D-6E8A-4147-A177-3AD203B41FA5}">
                      <a16:colId xmlns:a16="http://schemas.microsoft.com/office/drawing/2014/main" val="3585482041"/>
                    </a:ext>
                  </a:extLst>
                </a:gridCol>
              </a:tblGrid>
              <a:tr h="764048">
                <a:tc>
                  <a:txBody>
                    <a:bodyPr/>
                    <a:lstStyle/>
                    <a:p>
                      <a:pPr algn="ctr" latinLnBrk="1"/>
                      <a:endParaRPr lang="en-US" altLang="ko-KR" sz="1200" b="1" dirty="0">
                        <a:latin typeface="+mn-ea"/>
                        <a:ea typeface="+mn-ea"/>
                      </a:endParaRPr>
                    </a:p>
                    <a:p>
                      <a:pPr algn="ctr" latinLnBrk="1"/>
                      <a:r>
                        <a:rPr lang="ko-KR" altLang="en-US" sz="1200" b="1" dirty="0">
                          <a:latin typeface="+mn-ea"/>
                          <a:ea typeface="+mn-ea"/>
                        </a:rPr>
                        <a:t>요구사항</a:t>
                      </a:r>
                      <a:r>
                        <a:rPr lang="en-US" altLang="ko-KR" sz="1200" b="1" dirty="0">
                          <a:latin typeface="+mn-ea"/>
                          <a:ea typeface="+mn-ea"/>
                        </a:rPr>
                        <a:t>ID</a:t>
                      </a:r>
                      <a:endParaRPr lang="ko-KR" altLang="en-US" sz="1200" b="1"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b="1" dirty="0">
                        <a:latin typeface="+mn-ea"/>
                        <a:ea typeface="+mn-ea"/>
                      </a:endParaRPr>
                    </a:p>
                    <a:p>
                      <a:pPr algn="ctr" latinLnBrk="1"/>
                      <a:r>
                        <a:rPr lang="ko-KR" altLang="en-US" sz="1200" b="1" dirty="0">
                          <a:latin typeface="+mn-ea"/>
                          <a:ea typeface="+mn-ea"/>
                        </a:rPr>
                        <a:t>요구사항명</a:t>
                      </a:r>
                    </a:p>
                  </a:txBody>
                  <a:tcPr marL="78247" marR="78247" marT="39124" marB="39124">
                    <a:solidFill>
                      <a:schemeClr val="bg1">
                        <a:lumMod val="95000"/>
                      </a:schemeClr>
                    </a:solidFill>
                  </a:tcPr>
                </a:tc>
                <a:tc>
                  <a:txBody>
                    <a:bodyPr/>
                    <a:lstStyle/>
                    <a:p>
                      <a:pPr algn="ctr" latinLnBrk="1"/>
                      <a:endParaRPr lang="en-US" altLang="ko-KR" sz="1200" b="1" dirty="0">
                        <a:latin typeface="+mn-ea"/>
                        <a:ea typeface="+mn-ea"/>
                      </a:endParaRPr>
                    </a:p>
                    <a:p>
                      <a:pPr algn="ctr" latinLnBrk="1"/>
                      <a:r>
                        <a:rPr lang="ko-KR" altLang="en-US" sz="1200" b="1" dirty="0">
                          <a:latin typeface="+mn-ea"/>
                          <a:ea typeface="+mn-ea"/>
                        </a:rPr>
                        <a:t>기능</a:t>
                      </a:r>
                      <a:r>
                        <a:rPr lang="en-US" altLang="ko-KR" sz="1200" b="1" dirty="0">
                          <a:latin typeface="+mn-ea"/>
                          <a:ea typeface="+mn-ea"/>
                        </a:rPr>
                        <a:t>ID</a:t>
                      </a:r>
                      <a:endParaRPr lang="ko-KR" altLang="en-US" sz="1200" b="1"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b="1" dirty="0">
                        <a:latin typeface="+mn-ea"/>
                        <a:ea typeface="+mn-ea"/>
                      </a:endParaRPr>
                    </a:p>
                    <a:p>
                      <a:pPr algn="ctr" latinLnBrk="1"/>
                      <a:r>
                        <a:rPr lang="ko-KR" altLang="en-US" sz="1200" b="1" dirty="0" err="1">
                          <a:latin typeface="+mn-ea"/>
                          <a:ea typeface="+mn-ea"/>
                        </a:rPr>
                        <a:t>기능명</a:t>
                      </a:r>
                      <a:endParaRPr lang="en-US" altLang="ko-KR" sz="1200" b="1" dirty="0">
                        <a:latin typeface="+mn-ea"/>
                        <a:ea typeface="+mn-ea"/>
                      </a:endParaRPr>
                    </a:p>
                    <a:p>
                      <a:pPr algn="ctr" latinLnBrk="1"/>
                      <a:endParaRPr lang="ko-KR" altLang="en-US" sz="1200" b="1"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b="1" dirty="0">
                        <a:latin typeface="+mn-ea"/>
                        <a:ea typeface="+mn-ea"/>
                      </a:endParaRPr>
                    </a:p>
                    <a:p>
                      <a:pPr algn="ctr" latinLnBrk="1"/>
                      <a:r>
                        <a:rPr lang="ko-KR" altLang="en-US" sz="1200" b="1" dirty="0">
                          <a:latin typeface="+mn-ea"/>
                          <a:ea typeface="+mn-ea"/>
                        </a:rPr>
                        <a:t>세부사항</a:t>
                      </a:r>
                    </a:p>
                  </a:txBody>
                  <a:tcPr marL="78247" marR="78247" marT="39124" marB="39124">
                    <a:solidFill>
                      <a:schemeClr val="bg1">
                        <a:lumMod val="95000"/>
                      </a:schemeClr>
                    </a:solidFill>
                  </a:tcPr>
                </a:tc>
                <a:tc>
                  <a:txBody>
                    <a:bodyPr/>
                    <a:lstStyle/>
                    <a:p>
                      <a:pPr algn="ctr" latinLnBrk="1"/>
                      <a:endParaRPr lang="en-US" altLang="ko-KR" sz="1200" b="1" dirty="0">
                        <a:latin typeface="+mn-ea"/>
                        <a:ea typeface="+mn-ea"/>
                      </a:endParaRPr>
                    </a:p>
                    <a:p>
                      <a:pPr algn="ctr" latinLnBrk="1"/>
                      <a:r>
                        <a:rPr lang="ko-KR" altLang="en-US" sz="1200" b="1" dirty="0">
                          <a:latin typeface="+mn-ea"/>
                          <a:ea typeface="+mn-ea"/>
                        </a:rPr>
                        <a:t>예외사항</a:t>
                      </a:r>
                    </a:p>
                  </a:txBody>
                  <a:tcPr marL="78247" marR="78247" marT="39124" marB="39124">
                    <a:solidFill>
                      <a:schemeClr val="bg1">
                        <a:lumMod val="95000"/>
                      </a:schemeClr>
                    </a:solidFill>
                  </a:tcPr>
                </a:tc>
                <a:extLst>
                  <a:ext uri="{0D108BD9-81ED-4DB2-BD59-A6C34878D82A}">
                    <a16:rowId xmlns:a16="http://schemas.microsoft.com/office/drawing/2014/main" val="29833572"/>
                  </a:ext>
                </a:extLst>
              </a:tr>
              <a:tr h="443448">
                <a:tc>
                  <a:txBody>
                    <a:bodyPr/>
                    <a:lstStyle/>
                    <a:p>
                      <a:pPr algn="ctr" latinLnBrk="1"/>
                      <a:endParaRPr lang="en-US" altLang="ko-KR" sz="1200" dirty="0">
                        <a:latin typeface="+mn-ea"/>
                        <a:ea typeface="+mn-ea"/>
                      </a:endParaRPr>
                    </a:p>
                    <a:p>
                      <a:pPr algn="ctr" latinLnBrk="1"/>
                      <a:r>
                        <a:rPr lang="en-US" altLang="ko-KR" sz="1200" dirty="0">
                          <a:latin typeface="+mn-ea"/>
                          <a:ea typeface="+mn-ea"/>
                        </a:rPr>
                        <a:t>A08</a:t>
                      </a: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en-US" altLang="ko-KR" sz="1200" dirty="0">
                          <a:latin typeface="+mn-ea"/>
                          <a:ea typeface="+mn-ea"/>
                        </a:rPr>
                        <a:t>Picking machine</a:t>
                      </a: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A08_B01</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제품 적재 기능</a:t>
                      </a:r>
                    </a:p>
                  </a:txBody>
                  <a:tcPr marL="78247" marR="78247" marT="39124" marB="39124">
                    <a:solidFill>
                      <a:schemeClr val="bg1">
                        <a:lumMod val="95000"/>
                      </a:schemeClr>
                    </a:solidFill>
                  </a:tcPr>
                </a:tc>
                <a:tc>
                  <a:txBody>
                    <a:bodyPr/>
                    <a:lstStyle/>
                    <a:p>
                      <a:pPr algn="just" latinLnBrk="1"/>
                      <a:r>
                        <a:rPr lang="ko-KR" altLang="en-US" sz="1200" dirty="0">
                          <a:latin typeface="+mn-ea"/>
                          <a:ea typeface="+mn-ea"/>
                        </a:rPr>
                        <a:t>사용자가 제품을 트레이에 담아 입고하면</a:t>
                      </a:r>
                      <a:r>
                        <a:rPr lang="en-US" altLang="ko-KR" sz="1200" dirty="0">
                          <a:latin typeface="+mn-ea"/>
                          <a:ea typeface="+mn-ea"/>
                        </a:rPr>
                        <a:t>, </a:t>
                      </a:r>
                      <a:r>
                        <a:rPr lang="ko-KR" altLang="en-US" sz="1200" dirty="0">
                          <a:latin typeface="+mn-ea"/>
                          <a:ea typeface="+mn-ea"/>
                        </a:rPr>
                        <a:t> </a:t>
                      </a:r>
                      <a:r>
                        <a:rPr lang="en-US" altLang="ko-KR" sz="1200" dirty="0">
                          <a:latin typeface="+mn-ea"/>
                          <a:ea typeface="+mn-ea"/>
                        </a:rPr>
                        <a:t>Picking Machine </a:t>
                      </a:r>
                      <a:r>
                        <a:rPr lang="ko-KR" altLang="en-US" sz="1200" dirty="0">
                          <a:latin typeface="+mn-ea"/>
                          <a:ea typeface="+mn-ea"/>
                        </a:rPr>
                        <a:t>상부 직교 좌표 로봇을 통해 지정된 저장공간에 적재한다</a:t>
                      </a:r>
                      <a:r>
                        <a:rPr lang="en-US" altLang="ko-KR" sz="1200" dirty="0">
                          <a:latin typeface="+mn-ea"/>
                          <a:ea typeface="+mn-ea"/>
                        </a:rPr>
                        <a:t>.</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ko-KR" altLang="en-US" sz="120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2144582863"/>
                  </a:ext>
                </a:extLst>
              </a:tr>
              <a:tr h="4662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latin typeface="+mn-ea"/>
                        <a:ea typeface="+mn-ea"/>
                      </a:endParaRP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algn="ctr" latinLnBrk="1"/>
                      <a:endParaRPr lang="ko-KR" altLang="en-US" sz="1200" dirty="0">
                        <a:latin typeface="+mn-ea"/>
                        <a:ea typeface="+mn-ea"/>
                      </a:endParaRP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A08_B02</a:t>
                      </a:r>
                      <a:endParaRPr lang="ko-KR" altLang="en-US" sz="1200" dirty="0">
                        <a:latin typeface="+mn-ea"/>
                        <a:ea typeface="+mn-ea"/>
                      </a:endParaRPr>
                    </a:p>
                    <a:p>
                      <a:pPr algn="ctr" latinLnBrk="1"/>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ko-KR" altLang="en-US" sz="1200" dirty="0">
                          <a:latin typeface="+mn-ea"/>
                          <a:ea typeface="+mn-ea"/>
                        </a:rPr>
                        <a:t>자동 출고 기능</a:t>
                      </a:r>
                      <a:endParaRPr lang="en-US" altLang="ko-KR" sz="1200" dirty="0">
                        <a:latin typeface="+mn-ea"/>
                        <a:ea typeface="+mn-ea"/>
                      </a:endParaRP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n-ea"/>
                          <a:ea typeface="+mn-ea"/>
                          <a:cs typeface="+mn-cs"/>
                        </a:rPr>
                        <a:t>구매자가 제품을 온라인으로 주문하면</a:t>
                      </a:r>
                      <a:r>
                        <a:rPr lang="en-US" altLang="ko-KR" sz="1200" kern="1200" dirty="0">
                          <a:solidFill>
                            <a:schemeClr val="tx1"/>
                          </a:solidFill>
                          <a:effectLst/>
                          <a:latin typeface="+mn-ea"/>
                          <a:ea typeface="+mn-ea"/>
                          <a:cs typeface="+mn-cs"/>
                        </a:rPr>
                        <a:t>, </a:t>
                      </a:r>
                      <a:r>
                        <a:rPr lang="ko-KR" altLang="en-US" sz="1200" kern="1200" dirty="0">
                          <a:solidFill>
                            <a:schemeClr val="tx1"/>
                          </a:solidFill>
                          <a:effectLst/>
                          <a:latin typeface="+mn-ea"/>
                          <a:ea typeface="+mn-ea"/>
                          <a:cs typeface="+mn-cs"/>
                        </a:rPr>
                        <a:t>창고가 출고 개폐장치와 컨베이어를 활성화 시켜</a:t>
                      </a:r>
                      <a:r>
                        <a:rPr lang="en-US" altLang="ko-KR" sz="1200" kern="1200" dirty="0">
                          <a:solidFill>
                            <a:schemeClr val="tx1"/>
                          </a:solidFill>
                          <a:effectLst/>
                          <a:latin typeface="+mn-ea"/>
                          <a:ea typeface="+mn-ea"/>
                          <a:cs typeface="+mn-cs"/>
                        </a:rPr>
                        <a:t>,</a:t>
                      </a:r>
                      <a:r>
                        <a:rPr lang="ko-KR" altLang="en-US" sz="1200" kern="1200" dirty="0">
                          <a:solidFill>
                            <a:schemeClr val="tx1"/>
                          </a:solidFill>
                          <a:effectLst/>
                          <a:latin typeface="+mn-ea"/>
                          <a:ea typeface="+mn-ea"/>
                          <a:cs typeface="+mn-cs"/>
                        </a:rPr>
                        <a:t> 다음 컨베이어로 출고한다</a:t>
                      </a:r>
                      <a:r>
                        <a:rPr lang="en-US" altLang="ko-KR" sz="1200" kern="1200" dirty="0">
                          <a:solidFill>
                            <a:schemeClr val="tx1"/>
                          </a:solidFill>
                          <a:effectLst/>
                          <a:latin typeface="+mn-ea"/>
                          <a:ea typeface="+mn-ea"/>
                          <a:cs typeface="+mn-cs"/>
                        </a:rPr>
                        <a:t>.</a:t>
                      </a:r>
                      <a:r>
                        <a:rPr lang="ko-KR" altLang="en-US" sz="1200" kern="1200" dirty="0">
                          <a:solidFill>
                            <a:schemeClr val="tx1"/>
                          </a:solidFill>
                          <a:effectLst/>
                          <a:latin typeface="+mn-ea"/>
                          <a:ea typeface="+mn-ea"/>
                          <a:cs typeface="+mn-cs"/>
                        </a:rPr>
                        <a:t> </a:t>
                      </a:r>
                      <a:endParaRPr lang="en-US" altLang="ko-KR" sz="1200" kern="1200" dirty="0">
                        <a:solidFill>
                          <a:schemeClr val="tx1"/>
                        </a:solidFill>
                        <a:effectLst/>
                        <a:latin typeface="+mn-ea"/>
                        <a:ea typeface="+mn-ea"/>
                        <a:cs typeface="+mn-cs"/>
                      </a:endParaRPr>
                    </a:p>
                  </a:txBody>
                  <a:tcPr marL="78247" marR="78247" marT="39124" marB="39124">
                    <a:solidFill>
                      <a:schemeClr val="bg1">
                        <a:lumMod val="95000"/>
                      </a:schemeClr>
                    </a:solidFill>
                  </a:tcPr>
                </a:tc>
                <a:tc>
                  <a:txBody>
                    <a:bodyPr/>
                    <a:lstStyle/>
                    <a:p>
                      <a:pPr algn="ctr" latinLnBrk="1"/>
                      <a:endParaRPr lang="ko-KR" altLang="en-US" sz="120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2545929115"/>
                  </a:ext>
                </a:extLst>
              </a:tr>
              <a:tr h="477051">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A09</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Packing machine</a:t>
                      </a:r>
                      <a:endParaRPr lang="ko-KR" altLang="en-US" sz="1200" dirty="0">
                        <a:latin typeface="+mn-ea"/>
                        <a:ea typeface="+mn-ea"/>
                      </a:endParaRP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A09_B01</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제품 수량에 따른 분류</a:t>
                      </a:r>
                    </a:p>
                  </a:txBody>
                  <a:tcPr marL="78247" marR="78247" marT="39124" marB="39124">
                    <a:solidFill>
                      <a:schemeClr val="bg1">
                        <a:lumMod val="95000"/>
                      </a:schemeClr>
                    </a:solid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구매자가 구입한 물품의 개수별로 포장용기의 크기가 다르므로</a:t>
                      </a:r>
                      <a:r>
                        <a:rPr lang="en-US" altLang="ko-KR" sz="1200" dirty="0">
                          <a:latin typeface="+mn-ea"/>
                          <a:ea typeface="+mn-ea"/>
                        </a:rPr>
                        <a:t>, </a:t>
                      </a:r>
                      <a:r>
                        <a:rPr lang="ko-KR" altLang="en-US" sz="1200" dirty="0">
                          <a:latin typeface="+mn-ea"/>
                          <a:ea typeface="+mn-ea"/>
                        </a:rPr>
                        <a:t>이를 분류할 수 있는 시스템을 구현한다</a:t>
                      </a:r>
                      <a:r>
                        <a:rPr lang="en-US" altLang="ko-KR" sz="1200" dirty="0">
                          <a:latin typeface="+mn-ea"/>
                          <a:ea typeface="+mn-ea"/>
                        </a:rPr>
                        <a:t>.</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ko-KR" altLang="en-US" sz="1200" dirty="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2023614569"/>
                  </a:ext>
                </a:extLst>
              </a:tr>
              <a:tr h="668311">
                <a:tc>
                  <a:txBody>
                    <a:bodyPr/>
                    <a:lstStyle/>
                    <a:p>
                      <a:pPr algn="ctr" latinLnBrk="1"/>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A10</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ko-KR" altLang="en-US" sz="1200" dirty="0">
                          <a:latin typeface="+mn-ea"/>
                          <a:ea typeface="+mn-ea"/>
                        </a:rPr>
                        <a:t>창고의 보안시스템</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A10_B01</a:t>
                      </a:r>
                      <a:endParaRPr lang="ko-KR" altLang="en-US" sz="1200" dirty="0">
                        <a:latin typeface="+mn-ea"/>
                        <a:ea typeface="+mn-ea"/>
                      </a:endParaRP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얼굴인식 보안기능</a:t>
                      </a:r>
                    </a:p>
                  </a:txBody>
                  <a:tcPr marL="78247" marR="78247" marT="39124" marB="39124">
                    <a:solidFill>
                      <a:schemeClr val="bg1">
                        <a:lumMod val="95000"/>
                      </a:schemeClr>
                    </a:solidFill>
                  </a:tcPr>
                </a:tc>
                <a:tc>
                  <a:txBody>
                    <a:bodyPr/>
                    <a:lstStyle/>
                    <a:p>
                      <a:pPr algn="just" latinLnBrk="1"/>
                      <a:r>
                        <a:rPr lang="ko-KR" altLang="en-US" sz="1200" dirty="0">
                          <a:latin typeface="+mn-ea"/>
                          <a:ea typeface="+mn-ea"/>
                        </a:rPr>
                        <a:t>창고의 보안을 위해</a:t>
                      </a:r>
                      <a:r>
                        <a:rPr lang="en-US" altLang="ko-KR" sz="1200" dirty="0">
                          <a:latin typeface="+mn-ea"/>
                          <a:ea typeface="+mn-ea"/>
                        </a:rPr>
                        <a:t>, </a:t>
                      </a:r>
                      <a:r>
                        <a:rPr lang="ko-KR" altLang="en-US" sz="1200" dirty="0">
                          <a:latin typeface="+mn-ea"/>
                          <a:ea typeface="+mn-ea"/>
                        </a:rPr>
                        <a:t>창고 내부로 출입 할 때 안면인식 기능으로</a:t>
                      </a:r>
                      <a:r>
                        <a:rPr lang="en-US" altLang="ko-KR" sz="1200" dirty="0">
                          <a:latin typeface="+mn-ea"/>
                          <a:ea typeface="+mn-ea"/>
                        </a:rPr>
                        <a:t> </a:t>
                      </a:r>
                      <a:r>
                        <a:rPr lang="ko-KR" altLang="en-US" sz="1200" dirty="0">
                          <a:latin typeface="+mn-ea"/>
                          <a:ea typeface="+mn-ea"/>
                        </a:rPr>
                        <a:t>신원확인 후 출입 시킨다</a:t>
                      </a:r>
                      <a:r>
                        <a:rPr lang="en-US" altLang="ko-KR" sz="1200" dirty="0">
                          <a:latin typeface="+mn-ea"/>
                          <a:ea typeface="+mn-ea"/>
                        </a:rPr>
                        <a:t>.</a:t>
                      </a:r>
                      <a:endParaRPr lang="ko-KR" altLang="en-US" sz="1200" dirty="0">
                        <a:latin typeface="+mn-ea"/>
                        <a:ea typeface="+mn-ea"/>
                      </a:endParaRPr>
                    </a:p>
                  </a:txBody>
                  <a:tcPr marL="78247" marR="78247" marT="39124" marB="39124">
                    <a:solidFill>
                      <a:schemeClr val="bg1">
                        <a:lumMod val="95000"/>
                      </a:schemeClr>
                    </a:solidFill>
                  </a:tcPr>
                </a:tc>
                <a:tc>
                  <a:txBody>
                    <a:bodyPr/>
                    <a:lstStyle/>
                    <a:p>
                      <a:pPr algn="just" latinLnBrk="1"/>
                      <a:endParaRPr lang="ko-KR" altLang="en-US" sz="1200" dirty="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1994731699"/>
                  </a:ext>
                </a:extLst>
              </a:tr>
              <a:tr h="57321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algn="ctr" latinLnBrk="1"/>
                      <a:r>
                        <a:rPr lang="en-US" altLang="ko-KR" sz="1200" dirty="0">
                          <a:latin typeface="+mn-ea"/>
                          <a:ea typeface="+mn-ea"/>
                        </a:rPr>
                        <a:t>A11</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서버통신</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A11_B01</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en-US" altLang="ko-KR" sz="1200" dirty="0">
                          <a:latin typeface="+mn-ea"/>
                          <a:ea typeface="+mn-ea"/>
                        </a:rPr>
                        <a:t>AWS </a:t>
                      </a:r>
                      <a:r>
                        <a:rPr lang="ko-KR" altLang="en-US" sz="1200" dirty="0">
                          <a:latin typeface="+mn-ea"/>
                          <a:ea typeface="+mn-ea"/>
                        </a:rPr>
                        <a:t>서버통신</a:t>
                      </a:r>
                      <a:endParaRPr lang="en-US" altLang="ko-KR" sz="1200" dirty="0">
                        <a:latin typeface="+mn-ea"/>
                        <a:ea typeface="+mn-ea"/>
                      </a:endParaRPr>
                    </a:p>
                  </a:txBody>
                  <a:tcPr marL="78247" marR="78247" marT="39124" marB="39124">
                    <a:solidFill>
                      <a:schemeClr val="bg1">
                        <a:lumMod val="95000"/>
                      </a:schemeClr>
                    </a:solidFill>
                  </a:tcPr>
                </a:tc>
                <a:tc>
                  <a:txBody>
                    <a:bodyPr/>
                    <a:lstStyle/>
                    <a:p>
                      <a:pPr algn="just" latinLnBrk="1"/>
                      <a:r>
                        <a:rPr lang="en-US" altLang="ko-KR" sz="1200" dirty="0">
                          <a:latin typeface="+mn-ea"/>
                          <a:ea typeface="+mn-ea"/>
                        </a:rPr>
                        <a:t>AWS IOT</a:t>
                      </a:r>
                      <a:r>
                        <a:rPr lang="ko-KR" altLang="en-US" sz="1200" dirty="0">
                          <a:latin typeface="+mn-ea"/>
                          <a:ea typeface="+mn-ea"/>
                        </a:rPr>
                        <a:t>를 통해</a:t>
                      </a:r>
                      <a:r>
                        <a:rPr lang="en-US" altLang="ko-KR" sz="1200" dirty="0">
                          <a:latin typeface="+mn-ea"/>
                          <a:ea typeface="+mn-ea"/>
                        </a:rPr>
                        <a:t>, AWS server</a:t>
                      </a:r>
                      <a:r>
                        <a:rPr lang="ko-KR" altLang="en-US" sz="1200" dirty="0">
                          <a:latin typeface="+mn-ea"/>
                          <a:ea typeface="+mn-ea"/>
                        </a:rPr>
                        <a:t>의 데이터베이스에 접근하여</a:t>
                      </a:r>
                      <a:r>
                        <a:rPr lang="en-US" altLang="ko-KR" sz="1200" dirty="0">
                          <a:latin typeface="+mn-ea"/>
                          <a:ea typeface="+mn-ea"/>
                        </a:rPr>
                        <a:t>, RFID data</a:t>
                      </a:r>
                      <a:r>
                        <a:rPr lang="ko-KR" altLang="en-US" sz="1200" dirty="0">
                          <a:latin typeface="+mn-ea"/>
                          <a:ea typeface="+mn-ea"/>
                        </a:rPr>
                        <a:t>를 전송한다</a:t>
                      </a:r>
                      <a:r>
                        <a:rPr lang="en-US" altLang="ko-KR" sz="1200" dirty="0">
                          <a:latin typeface="+mn-ea"/>
                          <a:ea typeface="+mn-ea"/>
                        </a:rPr>
                        <a:t>.</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ko-KR" altLang="en-US" sz="1200" dirty="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2921188360"/>
                  </a:ext>
                </a:extLst>
              </a:tr>
              <a:tr h="764048">
                <a:tc>
                  <a:txBody>
                    <a:bodyPr/>
                    <a:lstStyle/>
                    <a:p>
                      <a:pPr algn="ctr" latinLnBrk="1"/>
                      <a:endParaRPr lang="en-US" altLang="ko-KR" sz="1200" dirty="0">
                        <a:latin typeface="+mn-ea"/>
                        <a:ea typeface="+mn-ea"/>
                      </a:endParaRPr>
                    </a:p>
                    <a:p>
                      <a:pPr algn="ctr" latinLnBrk="1"/>
                      <a:r>
                        <a:rPr lang="en-US" altLang="ko-KR" sz="1200" dirty="0">
                          <a:latin typeface="+mn-ea"/>
                          <a:ea typeface="+mn-ea"/>
                        </a:rPr>
                        <a:t>A12</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dirty="0">
                          <a:latin typeface="+mn-ea"/>
                          <a:ea typeface="+mn-ea"/>
                        </a:rPr>
                        <a:t>컨베이어 제어</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A12_B01</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ko-KR" altLang="en-US" sz="1200" dirty="0">
                          <a:latin typeface="+mn-ea"/>
                          <a:ea typeface="+mn-ea"/>
                        </a:rPr>
                        <a:t>창고 내 제품 이동</a:t>
                      </a:r>
                      <a:endParaRPr lang="en-US" altLang="ko-KR" sz="1200" dirty="0">
                        <a:latin typeface="+mn-ea"/>
                        <a:ea typeface="+mn-ea"/>
                      </a:endParaRPr>
                    </a:p>
                  </a:txBody>
                  <a:tcPr marL="78247" marR="78247" marT="39124" marB="39124">
                    <a:solidFill>
                      <a:schemeClr val="bg1">
                        <a:lumMod val="95000"/>
                      </a:schemeClr>
                    </a:solidFill>
                  </a:tcPr>
                </a:tc>
                <a:tc>
                  <a:txBody>
                    <a:bodyPr/>
                    <a:lstStyle/>
                    <a:p>
                      <a:pPr algn="just" latinLnBrk="1"/>
                      <a:r>
                        <a:rPr lang="ko-KR" altLang="en-US" sz="1200" dirty="0">
                          <a:latin typeface="+mn-ea"/>
                          <a:ea typeface="+mn-ea"/>
                        </a:rPr>
                        <a:t>릴레이 스위치와 적외선 물체감지 센서를 이용한 컨베이어 전원 제어</a:t>
                      </a:r>
                      <a:r>
                        <a:rPr lang="en-US" altLang="ko-KR" sz="1200" dirty="0">
                          <a:latin typeface="+mn-ea"/>
                          <a:ea typeface="+mn-ea"/>
                        </a:rPr>
                        <a:t>, </a:t>
                      </a:r>
                      <a:r>
                        <a:rPr lang="ko-KR" altLang="en-US" sz="1200" dirty="0">
                          <a:latin typeface="+mn-ea"/>
                          <a:ea typeface="+mn-ea"/>
                        </a:rPr>
                        <a:t>입고 혹은 출고 시 </a:t>
                      </a:r>
                      <a:r>
                        <a:rPr lang="en-US" altLang="ko-KR" sz="1200" dirty="0">
                          <a:latin typeface="+mn-ea"/>
                          <a:ea typeface="+mn-ea"/>
                        </a:rPr>
                        <a:t>Raspberry pi</a:t>
                      </a:r>
                      <a:r>
                        <a:rPr lang="ko-KR" altLang="en-US" sz="1200" dirty="0">
                          <a:latin typeface="+mn-ea"/>
                          <a:ea typeface="+mn-ea"/>
                        </a:rPr>
                        <a:t>의 명령을 받아 동작</a:t>
                      </a:r>
                    </a:p>
                  </a:txBody>
                  <a:tcPr marL="78247" marR="78247" marT="39124" marB="39124">
                    <a:solidFill>
                      <a:schemeClr val="bg1">
                        <a:lumMod val="95000"/>
                      </a:schemeClr>
                    </a:solidFill>
                  </a:tcPr>
                </a:tc>
                <a:tc>
                  <a:txBody>
                    <a:bodyPr/>
                    <a:lstStyle/>
                    <a:p>
                      <a:pPr algn="ctr" latinLnBrk="1"/>
                      <a:endParaRPr lang="ko-KR" altLang="en-US" sz="1200" dirty="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2025533283"/>
                  </a:ext>
                </a:extLst>
              </a:tr>
              <a:tr h="764048">
                <a:tc>
                  <a:txBody>
                    <a:bodyPr/>
                    <a:lstStyle/>
                    <a:p>
                      <a:pPr algn="ctr" latinLnBrk="1"/>
                      <a:endParaRPr lang="en-US" altLang="ko-KR" sz="1200" dirty="0">
                        <a:latin typeface="+mn-ea"/>
                        <a:ea typeface="+mn-ea"/>
                      </a:endParaRPr>
                    </a:p>
                    <a:p>
                      <a:pPr algn="ctr" latinLnBrk="1"/>
                      <a:r>
                        <a:rPr lang="en-US" altLang="ko-KR" sz="1200" dirty="0">
                          <a:latin typeface="+mn-ea"/>
                          <a:ea typeface="+mn-ea"/>
                        </a:rPr>
                        <a:t>A13</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RFID</a:t>
                      </a:r>
                      <a:r>
                        <a:rPr lang="ko-KR" altLang="en-US" sz="1200" dirty="0">
                          <a:latin typeface="+mn-ea"/>
                          <a:ea typeface="+mn-ea"/>
                        </a:rPr>
                        <a:t> </a:t>
                      </a:r>
                      <a:r>
                        <a:rPr lang="en-US" altLang="ko-KR" sz="1200" dirty="0">
                          <a:latin typeface="+mn-ea"/>
                          <a:ea typeface="+mn-ea"/>
                        </a:rPr>
                        <a:t>Tag</a:t>
                      </a:r>
                      <a:r>
                        <a:rPr lang="ko-KR" altLang="en-US" sz="1200" dirty="0">
                          <a:latin typeface="+mn-ea"/>
                          <a:ea typeface="+mn-ea"/>
                        </a:rPr>
                        <a:t> 인식</a:t>
                      </a:r>
                    </a:p>
                  </a:txBody>
                  <a:tcPr marL="78247" marR="78247" marT="39124" marB="39124">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latin typeface="+mn-ea"/>
                        <a:ea typeface="+mn-ea"/>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latin typeface="+mn-ea"/>
                          <a:ea typeface="+mn-ea"/>
                        </a:rPr>
                        <a:t>A13_B02</a:t>
                      </a:r>
                      <a:endParaRPr lang="ko-KR" altLang="en-US" sz="1200" dirty="0">
                        <a:latin typeface="+mn-ea"/>
                        <a:ea typeface="+mn-ea"/>
                      </a:endParaRPr>
                    </a:p>
                  </a:txBody>
                  <a:tcPr marL="78247" marR="78247" marT="39124" marB="39124">
                    <a:solidFill>
                      <a:schemeClr val="bg1">
                        <a:lumMod val="95000"/>
                      </a:schemeClr>
                    </a:solidFill>
                  </a:tcPr>
                </a:tc>
                <a:tc>
                  <a:txBody>
                    <a:bodyPr/>
                    <a:lstStyle/>
                    <a:p>
                      <a:pPr algn="ctr" latinLnBrk="1"/>
                      <a:endParaRPr lang="en-US" altLang="ko-KR" sz="1200" dirty="0">
                        <a:latin typeface="+mn-ea"/>
                        <a:ea typeface="+mn-ea"/>
                      </a:endParaRPr>
                    </a:p>
                    <a:p>
                      <a:pPr algn="ctr" latinLnBrk="1"/>
                      <a:r>
                        <a:rPr lang="ko-KR" altLang="en-US" sz="1200" dirty="0">
                          <a:latin typeface="+mn-ea"/>
                          <a:ea typeface="+mn-ea"/>
                        </a:rPr>
                        <a:t>제품 입출고 </a:t>
                      </a:r>
                      <a:r>
                        <a:rPr lang="en-US" altLang="ko-KR" sz="1200" dirty="0">
                          <a:latin typeface="+mn-ea"/>
                          <a:ea typeface="+mn-ea"/>
                        </a:rPr>
                        <a:t>Data </a:t>
                      </a:r>
                      <a:r>
                        <a:rPr lang="ko-KR" altLang="en-US" sz="1200" dirty="0">
                          <a:latin typeface="+mn-ea"/>
                          <a:ea typeface="+mn-ea"/>
                        </a:rPr>
                        <a:t>확인을 위한 정보 인식 기능</a:t>
                      </a:r>
                      <a:endParaRPr lang="en-US" altLang="ko-KR" sz="1200" dirty="0">
                        <a:latin typeface="+mn-ea"/>
                        <a:ea typeface="+mn-ea"/>
                      </a:endParaRPr>
                    </a:p>
                  </a:txBody>
                  <a:tcPr marL="78247" marR="78247" marT="39124" marB="39124">
                    <a:solidFill>
                      <a:schemeClr val="bg1">
                        <a:lumMod val="95000"/>
                      </a:schemeClr>
                    </a:solidFill>
                  </a:tcPr>
                </a:tc>
                <a:tc>
                  <a:txBody>
                    <a:bodyPr/>
                    <a:lstStyle/>
                    <a:p>
                      <a:pPr algn="just" latinLnBrk="1"/>
                      <a:r>
                        <a:rPr lang="en-US" altLang="ko-KR" sz="1200" dirty="0">
                          <a:latin typeface="+mn-ea"/>
                          <a:ea typeface="+mn-ea"/>
                        </a:rPr>
                        <a:t>RC522 Module</a:t>
                      </a:r>
                      <a:r>
                        <a:rPr lang="ko-KR" altLang="en-US" sz="1200" dirty="0">
                          <a:latin typeface="+mn-ea"/>
                          <a:ea typeface="+mn-ea"/>
                        </a:rPr>
                        <a:t>과 트레이에 부착된 태그를 이용한 제품 </a:t>
                      </a:r>
                      <a:r>
                        <a:rPr lang="en-US" altLang="ko-KR" sz="1200" dirty="0">
                          <a:latin typeface="+mn-ea"/>
                          <a:ea typeface="+mn-ea"/>
                        </a:rPr>
                        <a:t>Data </a:t>
                      </a:r>
                      <a:r>
                        <a:rPr lang="ko-KR" altLang="en-US" sz="1200" dirty="0">
                          <a:latin typeface="+mn-ea"/>
                          <a:ea typeface="+mn-ea"/>
                        </a:rPr>
                        <a:t>추적</a:t>
                      </a:r>
                      <a:r>
                        <a:rPr lang="en-US" altLang="ko-KR" sz="1200" dirty="0">
                          <a:latin typeface="+mn-ea"/>
                          <a:ea typeface="+mn-ea"/>
                        </a:rPr>
                        <a:t>, </a:t>
                      </a:r>
                      <a:r>
                        <a:rPr lang="ko-KR" altLang="en-US" sz="1200" dirty="0">
                          <a:latin typeface="+mn-ea"/>
                          <a:ea typeface="+mn-ea"/>
                        </a:rPr>
                        <a:t>제품 입출고시 태그에 저장된 </a:t>
                      </a:r>
                      <a:r>
                        <a:rPr lang="en-US" altLang="ko-KR" sz="1200" dirty="0">
                          <a:latin typeface="+mn-ea"/>
                          <a:ea typeface="+mn-ea"/>
                        </a:rPr>
                        <a:t>Data</a:t>
                      </a:r>
                      <a:r>
                        <a:rPr lang="ko-KR" altLang="en-US" sz="1200" dirty="0">
                          <a:latin typeface="+mn-ea"/>
                          <a:ea typeface="+mn-ea"/>
                        </a:rPr>
                        <a:t>를</a:t>
                      </a:r>
                      <a:r>
                        <a:rPr lang="en-US" altLang="ko-KR" sz="1200" dirty="0">
                          <a:latin typeface="+mn-ea"/>
                          <a:ea typeface="+mn-ea"/>
                        </a:rPr>
                        <a:t> </a:t>
                      </a:r>
                      <a:r>
                        <a:rPr lang="ko-KR" altLang="en-US" sz="1200" dirty="0">
                          <a:latin typeface="+mn-ea"/>
                          <a:ea typeface="+mn-ea"/>
                        </a:rPr>
                        <a:t>통해 제품 정보 추적</a:t>
                      </a:r>
                    </a:p>
                  </a:txBody>
                  <a:tcPr marL="78247" marR="78247" marT="39124" marB="39124">
                    <a:solidFill>
                      <a:schemeClr val="bg1">
                        <a:lumMod val="95000"/>
                      </a:schemeClr>
                    </a:solidFill>
                  </a:tcPr>
                </a:tc>
                <a:tc>
                  <a:txBody>
                    <a:bodyPr/>
                    <a:lstStyle/>
                    <a:p>
                      <a:pPr algn="ctr" latinLnBrk="1"/>
                      <a:endParaRPr lang="ko-KR" altLang="en-US" sz="1200" dirty="0">
                        <a:latin typeface="+mn-ea"/>
                        <a:ea typeface="+mn-ea"/>
                      </a:endParaRPr>
                    </a:p>
                  </a:txBody>
                  <a:tcPr marL="78247" marR="78247" marT="39124" marB="39124">
                    <a:solidFill>
                      <a:schemeClr val="bg1">
                        <a:lumMod val="95000"/>
                      </a:schemeClr>
                    </a:solidFill>
                  </a:tcPr>
                </a:tc>
                <a:extLst>
                  <a:ext uri="{0D108BD9-81ED-4DB2-BD59-A6C34878D82A}">
                    <a16:rowId xmlns:a16="http://schemas.microsoft.com/office/drawing/2014/main" val="856739632"/>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24</a:t>
            </a:fld>
            <a:endParaRPr lang="ko-KR" altLang="en-US"/>
          </a:p>
        </p:txBody>
      </p:sp>
    </p:spTree>
    <p:extLst>
      <p:ext uri="{BB962C8B-B14F-4D97-AF65-F5344CB8AC3E}">
        <p14:creationId xmlns:p14="http://schemas.microsoft.com/office/powerpoint/2010/main" val="163166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7" name="그룹 16">
            <a:extLst>
              <a:ext uri="{FF2B5EF4-FFF2-40B4-BE49-F238E27FC236}">
                <a16:creationId xmlns:a16="http://schemas.microsoft.com/office/drawing/2014/main" id="{6A05AA07-A4E0-4981-BAD0-F729F308C719}"/>
              </a:ext>
            </a:extLst>
          </p:cNvPr>
          <p:cNvGrpSpPr/>
          <p:nvPr/>
        </p:nvGrpSpPr>
        <p:grpSpPr>
          <a:xfrm>
            <a:off x="865049" y="1241377"/>
            <a:ext cx="11044483" cy="5287593"/>
            <a:chOff x="57052" y="356134"/>
            <a:chExt cx="12506391" cy="6393093"/>
          </a:xfrm>
        </p:grpSpPr>
        <p:cxnSp>
          <p:nvCxnSpPr>
            <p:cNvPr id="18" name="직선 화살표 연결선 17">
              <a:extLst>
                <a:ext uri="{FF2B5EF4-FFF2-40B4-BE49-F238E27FC236}">
                  <a16:creationId xmlns:a16="http://schemas.microsoft.com/office/drawing/2014/main" id="{327C650E-40B1-49B6-94E8-D68FACE6329C}"/>
                </a:ext>
              </a:extLst>
            </p:cNvPr>
            <p:cNvCxnSpPr>
              <a:cxnSpLocks/>
              <a:stCxn id="87" idx="6"/>
            </p:cNvCxnSpPr>
            <p:nvPr/>
          </p:nvCxnSpPr>
          <p:spPr>
            <a:xfrm flipV="1">
              <a:off x="3940710" y="1165614"/>
              <a:ext cx="1169323" cy="4030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그룹 18">
              <a:extLst>
                <a:ext uri="{FF2B5EF4-FFF2-40B4-BE49-F238E27FC236}">
                  <a16:creationId xmlns:a16="http://schemas.microsoft.com/office/drawing/2014/main" id="{4DC38994-71B5-4196-9420-E7E4FA737AB8}"/>
                </a:ext>
              </a:extLst>
            </p:cNvPr>
            <p:cNvGrpSpPr/>
            <p:nvPr/>
          </p:nvGrpSpPr>
          <p:grpSpPr>
            <a:xfrm>
              <a:off x="4142451" y="2973852"/>
              <a:ext cx="2753112" cy="612331"/>
              <a:chOff x="3352948" y="1405502"/>
              <a:chExt cx="3119521" cy="550582"/>
            </a:xfrm>
          </p:grpSpPr>
          <p:sp>
            <p:nvSpPr>
              <p:cNvPr id="114" name="타원 113">
                <a:extLst>
                  <a:ext uri="{FF2B5EF4-FFF2-40B4-BE49-F238E27FC236}">
                    <a16:creationId xmlns:a16="http://schemas.microsoft.com/office/drawing/2014/main" id="{03A2A263-AEC1-4797-ABA4-F593A57BA688}"/>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TextBox 114">
                <a:extLst>
                  <a:ext uri="{FF2B5EF4-FFF2-40B4-BE49-F238E27FC236}">
                    <a16:creationId xmlns:a16="http://schemas.microsoft.com/office/drawing/2014/main" id="{F949A3E9-ACED-41EF-A1CC-3DAD27E057D9}"/>
                  </a:ext>
                </a:extLst>
              </p:cNvPr>
              <p:cNvSpPr txBox="1"/>
              <p:nvPr/>
            </p:nvSpPr>
            <p:spPr>
              <a:xfrm>
                <a:off x="3354013" y="1521203"/>
                <a:ext cx="3118456" cy="280152"/>
              </a:xfrm>
              <a:prstGeom prst="rect">
                <a:avLst/>
              </a:prstGeom>
              <a:noFill/>
            </p:spPr>
            <p:txBody>
              <a:bodyPr wrap="square" rtlCol="0">
                <a:spAutoFit/>
              </a:bodyPr>
              <a:lstStyle/>
              <a:p>
                <a:r>
                  <a:rPr lang="ko-KR" altLang="en-US" sz="1400" dirty="0"/>
                  <a:t>주문현황목록</a:t>
                </a:r>
              </a:p>
            </p:txBody>
          </p:sp>
        </p:grpSp>
        <p:grpSp>
          <p:nvGrpSpPr>
            <p:cNvPr id="20" name="그룹 19">
              <a:extLst>
                <a:ext uri="{FF2B5EF4-FFF2-40B4-BE49-F238E27FC236}">
                  <a16:creationId xmlns:a16="http://schemas.microsoft.com/office/drawing/2014/main" id="{77DFCC79-FDD0-4889-BF3C-F2E849846180}"/>
                </a:ext>
              </a:extLst>
            </p:cNvPr>
            <p:cNvGrpSpPr/>
            <p:nvPr/>
          </p:nvGrpSpPr>
          <p:grpSpPr>
            <a:xfrm>
              <a:off x="993184" y="2894156"/>
              <a:ext cx="498588" cy="875899"/>
              <a:chOff x="3467020" y="1607419"/>
              <a:chExt cx="592917" cy="1183907"/>
            </a:xfrm>
          </p:grpSpPr>
          <p:sp>
            <p:nvSpPr>
              <p:cNvPr id="109" name="타원 108">
                <a:extLst>
                  <a:ext uri="{FF2B5EF4-FFF2-40B4-BE49-F238E27FC236}">
                    <a16:creationId xmlns:a16="http://schemas.microsoft.com/office/drawing/2014/main" id="{5AF463F2-1E97-4D2B-9203-0959C8D6908D}"/>
                  </a:ext>
                </a:extLst>
              </p:cNvPr>
              <p:cNvSpPr/>
              <p:nvPr/>
            </p:nvSpPr>
            <p:spPr>
              <a:xfrm>
                <a:off x="3570972" y="1607419"/>
                <a:ext cx="375386" cy="398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10" name="직선 연결선 109">
                <a:extLst>
                  <a:ext uri="{FF2B5EF4-FFF2-40B4-BE49-F238E27FC236}">
                    <a16:creationId xmlns:a16="http://schemas.microsoft.com/office/drawing/2014/main" id="{710522DF-4A0C-4334-8F13-21055538F90F}"/>
                  </a:ext>
                </a:extLst>
              </p:cNvPr>
              <p:cNvCxnSpPr/>
              <p:nvPr/>
            </p:nvCxnSpPr>
            <p:spPr>
              <a:xfrm>
                <a:off x="3467020" y="2136809"/>
                <a:ext cx="59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CA6BD031-4F80-4BDD-B5CB-B4DF4879D3CC}"/>
                  </a:ext>
                </a:extLst>
              </p:cNvPr>
              <p:cNvCxnSpPr>
                <a:stCxn id="109" idx="4"/>
              </p:cNvCxnSpPr>
              <p:nvPr/>
            </p:nvCxnSpPr>
            <p:spPr>
              <a:xfrm flipH="1">
                <a:off x="3744227" y="2005555"/>
                <a:ext cx="14438" cy="564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3BA90FD1-38CD-45DF-B5B4-D34CD18BA12C}"/>
                  </a:ext>
                </a:extLst>
              </p:cNvPr>
              <p:cNvCxnSpPr/>
              <p:nvPr/>
            </p:nvCxnSpPr>
            <p:spPr>
              <a:xfrm flipH="1">
                <a:off x="3542097" y="2569945"/>
                <a:ext cx="202130" cy="22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id="{287B079C-1140-4437-BF23-E8A8BE208B99}"/>
                  </a:ext>
                </a:extLst>
              </p:cNvPr>
              <p:cNvCxnSpPr>
                <a:cxnSpLocks/>
              </p:cNvCxnSpPr>
              <p:nvPr/>
            </p:nvCxnSpPr>
            <p:spPr>
              <a:xfrm flipH="1" flipV="1">
                <a:off x="3743604" y="2574755"/>
                <a:ext cx="225519" cy="197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640FCE43-8454-4C03-B431-E1842A59FAB3}"/>
                </a:ext>
              </a:extLst>
            </p:cNvPr>
            <p:cNvGrpSpPr/>
            <p:nvPr/>
          </p:nvGrpSpPr>
          <p:grpSpPr>
            <a:xfrm>
              <a:off x="10412401" y="442763"/>
              <a:ext cx="498588" cy="875899"/>
              <a:chOff x="3467020" y="1607419"/>
              <a:chExt cx="592917" cy="1183907"/>
            </a:xfrm>
          </p:grpSpPr>
          <p:sp>
            <p:nvSpPr>
              <p:cNvPr id="104" name="타원 103">
                <a:extLst>
                  <a:ext uri="{FF2B5EF4-FFF2-40B4-BE49-F238E27FC236}">
                    <a16:creationId xmlns:a16="http://schemas.microsoft.com/office/drawing/2014/main" id="{6C5D85D3-F582-4BDD-BC45-9FAD5165DD92}"/>
                  </a:ext>
                </a:extLst>
              </p:cNvPr>
              <p:cNvSpPr/>
              <p:nvPr/>
            </p:nvSpPr>
            <p:spPr>
              <a:xfrm>
                <a:off x="3570972" y="1607419"/>
                <a:ext cx="375386" cy="398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5" name="직선 연결선 104">
                <a:extLst>
                  <a:ext uri="{FF2B5EF4-FFF2-40B4-BE49-F238E27FC236}">
                    <a16:creationId xmlns:a16="http://schemas.microsoft.com/office/drawing/2014/main" id="{ED2B511D-4699-4363-974F-F8628C7B279D}"/>
                  </a:ext>
                </a:extLst>
              </p:cNvPr>
              <p:cNvCxnSpPr/>
              <p:nvPr/>
            </p:nvCxnSpPr>
            <p:spPr>
              <a:xfrm>
                <a:off x="3467020" y="2136809"/>
                <a:ext cx="59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D340B482-C97F-413B-9BDD-35E6CC9CDC84}"/>
                  </a:ext>
                </a:extLst>
              </p:cNvPr>
              <p:cNvCxnSpPr>
                <a:stCxn id="104" idx="4"/>
              </p:cNvCxnSpPr>
              <p:nvPr/>
            </p:nvCxnSpPr>
            <p:spPr>
              <a:xfrm flipH="1">
                <a:off x="3744227" y="2005555"/>
                <a:ext cx="14438" cy="564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직선 연결선 106">
                <a:extLst>
                  <a:ext uri="{FF2B5EF4-FFF2-40B4-BE49-F238E27FC236}">
                    <a16:creationId xmlns:a16="http://schemas.microsoft.com/office/drawing/2014/main" id="{0872EFE3-1F3B-48F1-A503-0BBB721CED1F}"/>
                  </a:ext>
                </a:extLst>
              </p:cNvPr>
              <p:cNvCxnSpPr/>
              <p:nvPr/>
            </p:nvCxnSpPr>
            <p:spPr>
              <a:xfrm flipH="1">
                <a:off x="3542097" y="2569945"/>
                <a:ext cx="202130" cy="22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직선 연결선 107">
                <a:extLst>
                  <a:ext uri="{FF2B5EF4-FFF2-40B4-BE49-F238E27FC236}">
                    <a16:creationId xmlns:a16="http://schemas.microsoft.com/office/drawing/2014/main" id="{07823345-8823-45D7-BEE6-99B3E985B5C0}"/>
                  </a:ext>
                </a:extLst>
              </p:cNvPr>
              <p:cNvCxnSpPr>
                <a:cxnSpLocks/>
              </p:cNvCxnSpPr>
              <p:nvPr/>
            </p:nvCxnSpPr>
            <p:spPr>
              <a:xfrm flipH="1" flipV="1">
                <a:off x="3743604" y="2574755"/>
                <a:ext cx="225519" cy="197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6949C7B1-CB51-428C-9CE2-268EC36785BD}"/>
                </a:ext>
              </a:extLst>
            </p:cNvPr>
            <p:cNvGrpSpPr/>
            <p:nvPr/>
          </p:nvGrpSpPr>
          <p:grpSpPr>
            <a:xfrm>
              <a:off x="10412401" y="2151382"/>
              <a:ext cx="498588" cy="875899"/>
              <a:chOff x="3467020" y="1607419"/>
              <a:chExt cx="592917" cy="1183907"/>
            </a:xfrm>
          </p:grpSpPr>
          <p:sp>
            <p:nvSpPr>
              <p:cNvPr id="99" name="타원 98">
                <a:extLst>
                  <a:ext uri="{FF2B5EF4-FFF2-40B4-BE49-F238E27FC236}">
                    <a16:creationId xmlns:a16="http://schemas.microsoft.com/office/drawing/2014/main" id="{F9B798DB-0748-4D79-A1A0-88F7BD3200D3}"/>
                  </a:ext>
                </a:extLst>
              </p:cNvPr>
              <p:cNvSpPr/>
              <p:nvPr/>
            </p:nvSpPr>
            <p:spPr>
              <a:xfrm>
                <a:off x="3570972" y="1607419"/>
                <a:ext cx="375386" cy="398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00" name="직선 연결선 99">
                <a:extLst>
                  <a:ext uri="{FF2B5EF4-FFF2-40B4-BE49-F238E27FC236}">
                    <a16:creationId xmlns:a16="http://schemas.microsoft.com/office/drawing/2014/main" id="{9485CC7D-91D9-4298-AB03-96C5AEDCDF76}"/>
                  </a:ext>
                </a:extLst>
              </p:cNvPr>
              <p:cNvCxnSpPr/>
              <p:nvPr/>
            </p:nvCxnSpPr>
            <p:spPr>
              <a:xfrm>
                <a:off x="3467020" y="2136809"/>
                <a:ext cx="59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1C4EEDB3-9E84-4285-8F03-7BA88C1CACE7}"/>
                  </a:ext>
                </a:extLst>
              </p:cNvPr>
              <p:cNvCxnSpPr>
                <a:stCxn id="99" idx="4"/>
              </p:cNvCxnSpPr>
              <p:nvPr/>
            </p:nvCxnSpPr>
            <p:spPr>
              <a:xfrm flipH="1">
                <a:off x="3744227" y="2005555"/>
                <a:ext cx="14438" cy="564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A1C4119D-9AA1-4226-B6EF-58F42A0A35EC}"/>
                  </a:ext>
                </a:extLst>
              </p:cNvPr>
              <p:cNvCxnSpPr/>
              <p:nvPr/>
            </p:nvCxnSpPr>
            <p:spPr>
              <a:xfrm flipH="1">
                <a:off x="3542097" y="2569945"/>
                <a:ext cx="202130" cy="22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3E5707D0-2B60-452C-857D-D95B70100B42}"/>
                  </a:ext>
                </a:extLst>
              </p:cNvPr>
              <p:cNvCxnSpPr>
                <a:cxnSpLocks/>
              </p:cNvCxnSpPr>
              <p:nvPr/>
            </p:nvCxnSpPr>
            <p:spPr>
              <a:xfrm flipH="1" flipV="1">
                <a:off x="3743604" y="2574755"/>
                <a:ext cx="225519" cy="197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a16="http://schemas.microsoft.com/office/drawing/2014/main" id="{157C07ED-6EC3-4E8C-88D4-CDD9B496D33E}"/>
                </a:ext>
              </a:extLst>
            </p:cNvPr>
            <p:cNvSpPr/>
            <p:nvPr/>
          </p:nvSpPr>
          <p:spPr>
            <a:xfrm>
              <a:off x="1960873" y="356134"/>
              <a:ext cx="7620855" cy="6210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B2D81659-B086-4BD0-9C85-14BD755CE929}"/>
                </a:ext>
              </a:extLst>
            </p:cNvPr>
            <p:cNvGrpSpPr/>
            <p:nvPr/>
          </p:nvGrpSpPr>
          <p:grpSpPr>
            <a:xfrm>
              <a:off x="10412401" y="3795082"/>
              <a:ext cx="498588" cy="875899"/>
              <a:chOff x="3467020" y="1607419"/>
              <a:chExt cx="592917" cy="1183907"/>
            </a:xfrm>
          </p:grpSpPr>
          <p:sp>
            <p:nvSpPr>
              <p:cNvPr id="94" name="타원 93">
                <a:extLst>
                  <a:ext uri="{FF2B5EF4-FFF2-40B4-BE49-F238E27FC236}">
                    <a16:creationId xmlns:a16="http://schemas.microsoft.com/office/drawing/2014/main" id="{971E7DEC-BC9C-453C-B396-200BDA33C04A}"/>
                  </a:ext>
                </a:extLst>
              </p:cNvPr>
              <p:cNvSpPr/>
              <p:nvPr/>
            </p:nvSpPr>
            <p:spPr>
              <a:xfrm>
                <a:off x="3570972" y="1607419"/>
                <a:ext cx="375386" cy="398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5" name="직선 연결선 94">
                <a:extLst>
                  <a:ext uri="{FF2B5EF4-FFF2-40B4-BE49-F238E27FC236}">
                    <a16:creationId xmlns:a16="http://schemas.microsoft.com/office/drawing/2014/main" id="{39022384-A2CA-4ABA-93EA-8E643A973F77}"/>
                  </a:ext>
                </a:extLst>
              </p:cNvPr>
              <p:cNvCxnSpPr/>
              <p:nvPr/>
            </p:nvCxnSpPr>
            <p:spPr>
              <a:xfrm>
                <a:off x="3467020" y="2136809"/>
                <a:ext cx="59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CB713046-3848-459A-A078-EA5ECC242B1C}"/>
                  </a:ext>
                </a:extLst>
              </p:cNvPr>
              <p:cNvCxnSpPr>
                <a:stCxn id="94" idx="4"/>
              </p:cNvCxnSpPr>
              <p:nvPr/>
            </p:nvCxnSpPr>
            <p:spPr>
              <a:xfrm flipH="1">
                <a:off x="3744227" y="2005555"/>
                <a:ext cx="14438" cy="564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FE426AED-1E76-4AF0-B8A0-B7B1D5072B04}"/>
                  </a:ext>
                </a:extLst>
              </p:cNvPr>
              <p:cNvCxnSpPr/>
              <p:nvPr/>
            </p:nvCxnSpPr>
            <p:spPr>
              <a:xfrm flipH="1">
                <a:off x="3542097" y="2569945"/>
                <a:ext cx="202130" cy="22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C9271203-4B42-4812-88FF-993B4DE5407D}"/>
                  </a:ext>
                </a:extLst>
              </p:cNvPr>
              <p:cNvCxnSpPr>
                <a:cxnSpLocks/>
              </p:cNvCxnSpPr>
              <p:nvPr/>
            </p:nvCxnSpPr>
            <p:spPr>
              <a:xfrm flipH="1" flipV="1">
                <a:off x="3743604" y="2574755"/>
                <a:ext cx="225519" cy="197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9B38331A-602E-486E-B4DE-A77CCEAE337F}"/>
                </a:ext>
              </a:extLst>
            </p:cNvPr>
            <p:cNvGrpSpPr/>
            <p:nvPr/>
          </p:nvGrpSpPr>
          <p:grpSpPr>
            <a:xfrm>
              <a:off x="10412401" y="5270543"/>
              <a:ext cx="498588" cy="875899"/>
              <a:chOff x="3467020" y="1607419"/>
              <a:chExt cx="592917" cy="1183907"/>
            </a:xfrm>
          </p:grpSpPr>
          <p:sp>
            <p:nvSpPr>
              <p:cNvPr id="89" name="타원 88">
                <a:extLst>
                  <a:ext uri="{FF2B5EF4-FFF2-40B4-BE49-F238E27FC236}">
                    <a16:creationId xmlns:a16="http://schemas.microsoft.com/office/drawing/2014/main" id="{4C8D4C9B-CA4F-43D6-BF1F-408D6865AA92}"/>
                  </a:ext>
                </a:extLst>
              </p:cNvPr>
              <p:cNvSpPr/>
              <p:nvPr/>
            </p:nvSpPr>
            <p:spPr>
              <a:xfrm>
                <a:off x="3570972" y="1607419"/>
                <a:ext cx="375386" cy="3981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0" name="직선 연결선 89">
                <a:extLst>
                  <a:ext uri="{FF2B5EF4-FFF2-40B4-BE49-F238E27FC236}">
                    <a16:creationId xmlns:a16="http://schemas.microsoft.com/office/drawing/2014/main" id="{824E1010-F1A0-4563-B4EB-3DCD0B54E012}"/>
                  </a:ext>
                </a:extLst>
              </p:cNvPr>
              <p:cNvCxnSpPr/>
              <p:nvPr/>
            </p:nvCxnSpPr>
            <p:spPr>
              <a:xfrm>
                <a:off x="3467020" y="2136809"/>
                <a:ext cx="59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9BBBF183-FDF3-4002-A6EE-ED99025F490C}"/>
                  </a:ext>
                </a:extLst>
              </p:cNvPr>
              <p:cNvCxnSpPr>
                <a:stCxn id="89" idx="4"/>
              </p:cNvCxnSpPr>
              <p:nvPr/>
            </p:nvCxnSpPr>
            <p:spPr>
              <a:xfrm flipH="1">
                <a:off x="3744227" y="2005555"/>
                <a:ext cx="14438" cy="564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1279A87E-3C9F-4226-8223-FA3B3DB85E34}"/>
                  </a:ext>
                </a:extLst>
              </p:cNvPr>
              <p:cNvCxnSpPr/>
              <p:nvPr/>
            </p:nvCxnSpPr>
            <p:spPr>
              <a:xfrm flipH="1">
                <a:off x="3542097" y="2569945"/>
                <a:ext cx="202130" cy="22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2A6D67B8-AB7A-4187-8F47-920035999D69}"/>
                  </a:ext>
                </a:extLst>
              </p:cNvPr>
              <p:cNvCxnSpPr>
                <a:cxnSpLocks/>
              </p:cNvCxnSpPr>
              <p:nvPr/>
            </p:nvCxnSpPr>
            <p:spPr>
              <a:xfrm flipH="1" flipV="1">
                <a:off x="3743604" y="2574755"/>
                <a:ext cx="225519" cy="197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3C074B63-9FA4-4FD0-B807-B189BE96E712}"/>
                </a:ext>
              </a:extLst>
            </p:cNvPr>
            <p:cNvSpPr txBox="1"/>
            <p:nvPr/>
          </p:nvSpPr>
          <p:spPr>
            <a:xfrm>
              <a:off x="885767" y="3900825"/>
              <a:ext cx="844100" cy="316552"/>
            </a:xfrm>
            <a:prstGeom prst="rect">
              <a:avLst/>
            </a:prstGeom>
            <a:noFill/>
          </p:spPr>
          <p:txBody>
            <a:bodyPr wrap="square" rtlCol="0">
              <a:spAutoFit/>
            </a:bodyPr>
            <a:lstStyle/>
            <a:p>
              <a:r>
                <a:rPr lang="ko-KR" altLang="en-US" sz="1400" b="1"/>
                <a:t>사용자</a:t>
              </a:r>
            </a:p>
          </p:txBody>
        </p:sp>
        <p:sp>
          <p:nvSpPr>
            <p:cNvPr id="27" name="TextBox 26">
              <a:extLst>
                <a:ext uri="{FF2B5EF4-FFF2-40B4-BE49-F238E27FC236}">
                  <a16:creationId xmlns:a16="http://schemas.microsoft.com/office/drawing/2014/main" id="{9712F0E4-168B-407B-8B54-C7AB9AF7681E}"/>
                </a:ext>
              </a:extLst>
            </p:cNvPr>
            <p:cNvSpPr txBox="1"/>
            <p:nvPr/>
          </p:nvSpPr>
          <p:spPr>
            <a:xfrm>
              <a:off x="10317752" y="1405502"/>
              <a:ext cx="844100" cy="316552"/>
            </a:xfrm>
            <a:prstGeom prst="rect">
              <a:avLst/>
            </a:prstGeom>
            <a:noFill/>
          </p:spPr>
          <p:txBody>
            <a:bodyPr wrap="square" rtlCol="0">
              <a:spAutoFit/>
            </a:bodyPr>
            <a:lstStyle/>
            <a:p>
              <a:r>
                <a:rPr lang="en-US" altLang="ko-KR" sz="1400" b="1" dirty="0"/>
                <a:t>Device</a:t>
              </a:r>
              <a:endParaRPr lang="ko-KR" altLang="en-US" sz="1400" b="1" dirty="0"/>
            </a:p>
          </p:txBody>
        </p:sp>
        <p:sp>
          <p:nvSpPr>
            <p:cNvPr id="28" name="TextBox 27">
              <a:extLst>
                <a:ext uri="{FF2B5EF4-FFF2-40B4-BE49-F238E27FC236}">
                  <a16:creationId xmlns:a16="http://schemas.microsoft.com/office/drawing/2014/main" id="{8BEBA356-FBB8-45CC-AEFD-E9F60E403FAB}"/>
                </a:ext>
              </a:extLst>
            </p:cNvPr>
            <p:cNvSpPr txBox="1"/>
            <p:nvPr/>
          </p:nvSpPr>
          <p:spPr>
            <a:xfrm>
              <a:off x="10302826" y="3106845"/>
              <a:ext cx="844100" cy="316552"/>
            </a:xfrm>
            <a:prstGeom prst="rect">
              <a:avLst/>
            </a:prstGeom>
            <a:noFill/>
          </p:spPr>
          <p:txBody>
            <a:bodyPr wrap="square" rtlCol="0">
              <a:spAutoFit/>
            </a:bodyPr>
            <a:lstStyle/>
            <a:p>
              <a:r>
                <a:rPr lang="ko-KR" altLang="en-US" sz="1400" b="1" dirty="0"/>
                <a:t>소비자</a:t>
              </a:r>
            </a:p>
          </p:txBody>
        </p:sp>
        <p:sp>
          <p:nvSpPr>
            <p:cNvPr id="34" name="TextBox 33">
              <a:extLst>
                <a:ext uri="{FF2B5EF4-FFF2-40B4-BE49-F238E27FC236}">
                  <a16:creationId xmlns:a16="http://schemas.microsoft.com/office/drawing/2014/main" id="{ED323176-C032-458D-A1F2-1C5CF7A54D2B}"/>
                </a:ext>
              </a:extLst>
            </p:cNvPr>
            <p:cNvSpPr txBox="1"/>
            <p:nvPr/>
          </p:nvSpPr>
          <p:spPr>
            <a:xfrm>
              <a:off x="10431036" y="4704145"/>
              <a:ext cx="844100" cy="307777"/>
            </a:xfrm>
            <a:prstGeom prst="rect">
              <a:avLst/>
            </a:prstGeom>
            <a:noFill/>
          </p:spPr>
          <p:txBody>
            <a:bodyPr wrap="square" rtlCol="0">
              <a:spAutoFit/>
            </a:bodyPr>
            <a:lstStyle/>
            <a:p>
              <a:r>
                <a:rPr lang="en-US" altLang="ko-KR" sz="1400" b="1" dirty="0"/>
                <a:t>DB</a:t>
              </a:r>
              <a:endParaRPr lang="ko-KR" altLang="en-US" sz="1400" b="1" dirty="0"/>
            </a:p>
          </p:txBody>
        </p:sp>
        <p:sp>
          <p:nvSpPr>
            <p:cNvPr id="38" name="TextBox 37">
              <a:extLst>
                <a:ext uri="{FF2B5EF4-FFF2-40B4-BE49-F238E27FC236}">
                  <a16:creationId xmlns:a16="http://schemas.microsoft.com/office/drawing/2014/main" id="{8700E32F-2FD8-4312-BDDE-39EB1CAD141A}"/>
                </a:ext>
              </a:extLst>
            </p:cNvPr>
            <p:cNvSpPr txBox="1"/>
            <p:nvPr/>
          </p:nvSpPr>
          <p:spPr>
            <a:xfrm>
              <a:off x="10351823" y="6267541"/>
              <a:ext cx="844100" cy="307777"/>
            </a:xfrm>
            <a:prstGeom prst="rect">
              <a:avLst/>
            </a:prstGeom>
            <a:noFill/>
          </p:spPr>
          <p:txBody>
            <a:bodyPr wrap="square" rtlCol="0">
              <a:spAutoFit/>
            </a:bodyPr>
            <a:lstStyle/>
            <a:p>
              <a:r>
                <a:rPr lang="en-US" altLang="ko-KR" sz="1400" b="1" dirty="0"/>
                <a:t>Cloud</a:t>
              </a:r>
              <a:endParaRPr lang="ko-KR" altLang="en-US" sz="1400" b="1" dirty="0"/>
            </a:p>
          </p:txBody>
        </p:sp>
        <p:sp>
          <p:nvSpPr>
            <p:cNvPr id="39" name="사각형: 둥근 모서리 38">
              <a:extLst>
                <a:ext uri="{FF2B5EF4-FFF2-40B4-BE49-F238E27FC236}">
                  <a16:creationId xmlns:a16="http://schemas.microsoft.com/office/drawing/2014/main" id="{E250FD49-05EE-4D4D-ADE9-EE5B89577F91}"/>
                </a:ext>
              </a:extLst>
            </p:cNvPr>
            <p:cNvSpPr/>
            <p:nvPr/>
          </p:nvSpPr>
          <p:spPr>
            <a:xfrm>
              <a:off x="5351550" y="6205582"/>
              <a:ext cx="933920" cy="54364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dirty="0">
                <a:solidFill>
                  <a:schemeClr val="tx1"/>
                </a:solidFill>
              </a:endParaRPr>
            </a:p>
            <a:p>
              <a:pPr algn="ctr"/>
              <a:endParaRPr lang="en-US" altLang="ko-KR" sz="1600" dirty="0">
                <a:solidFill>
                  <a:schemeClr val="tx1"/>
                </a:solidFill>
              </a:endParaRPr>
            </a:p>
            <a:p>
              <a:pPr algn="ctr"/>
              <a:endParaRPr lang="ko-KR" altLang="en-US" dirty="0"/>
            </a:p>
          </p:txBody>
        </p:sp>
        <p:sp>
          <p:nvSpPr>
            <p:cNvPr id="40" name="TextBox 39">
              <a:extLst>
                <a:ext uri="{FF2B5EF4-FFF2-40B4-BE49-F238E27FC236}">
                  <a16:creationId xmlns:a16="http://schemas.microsoft.com/office/drawing/2014/main" id="{301E38CA-F086-4DB0-B6E0-BBF8D4593430}"/>
                </a:ext>
              </a:extLst>
            </p:cNvPr>
            <p:cNvSpPr txBox="1"/>
            <p:nvPr/>
          </p:nvSpPr>
          <p:spPr>
            <a:xfrm>
              <a:off x="5319372" y="6282866"/>
              <a:ext cx="966098" cy="369332"/>
            </a:xfrm>
            <a:prstGeom prst="rect">
              <a:avLst/>
            </a:prstGeom>
            <a:noFill/>
          </p:spPr>
          <p:txBody>
            <a:bodyPr wrap="none" rtlCol="0">
              <a:spAutoFit/>
            </a:bodyPr>
            <a:lstStyle/>
            <a:p>
              <a:r>
                <a:rPr lang="en-US" altLang="ko-KR" b="1" dirty="0"/>
                <a:t>System</a:t>
              </a:r>
              <a:endParaRPr lang="ko-KR" altLang="en-US" b="1" dirty="0"/>
            </a:p>
          </p:txBody>
        </p:sp>
        <p:sp>
          <p:nvSpPr>
            <p:cNvPr id="42" name="TextBox 41">
              <a:extLst>
                <a:ext uri="{FF2B5EF4-FFF2-40B4-BE49-F238E27FC236}">
                  <a16:creationId xmlns:a16="http://schemas.microsoft.com/office/drawing/2014/main" id="{CE0149B7-0B5F-43C8-B200-B70E3DAFF318}"/>
                </a:ext>
              </a:extLst>
            </p:cNvPr>
            <p:cNvSpPr txBox="1"/>
            <p:nvPr/>
          </p:nvSpPr>
          <p:spPr>
            <a:xfrm>
              <a:off x="57052" y="1797872"/>
              <a:ext cx="1292756" cy="390730"/>
            </a:xfrm>
            <a:prstGeom prst="rect">
              <a:avLst/>
            </a:prstGeom>
            <a:noFill/>
          </p:spPr>
          <p:txBody>
            <a:bodyPr wrap="square" rtlCol="0">
              <a:spAutoFit/>
            </a:bodyPr>
            <a:lstStyle/>
            <a:p>
              <a:r>
                <a:rPr lang="ko-KR" altLang="en-US" sz="1500" dirty="0">
                  <a:solidFill>
                    <a:srgbClr val="0070C0"/>
                  </a:solidFill>
                </a:rPr>
                <a:t>주 </a:t>
              </a:r>
              <a:r>
                <a:rPr lang="ko-KR" altLang="en-US" sz="1500" dirty="0" err="1">
                  <a:solidFill>
                    <a:srgbClr val="0070C0"/>
                  </a:solidFill>
                </a:rPr>
                <a:t>액터</a:t>
              </a:r>
              <a:endParaRPr lang="ko-KR" altLang="en-US" sz="1500" dirty="0">
                <a:solidFill>
                  <a:srgbClr val="0070C0"/>
                </a:solidFill>
              </a:endParaRPr>
            </a:p>
          </p:txBody>
        </p:sp>
        <p:sp>
          <p:nvSpPr>
            <p:cNvPr id="43" name="TextBox 42">
              <a:extLst>
                <a:ext uri="{FF2B5EF4-FFF2-40B4-BE49-F238E27FC236}">
                  <a16:creationId xmlns:a16="http://schemas.microsoft.com/office/drawing/2014/main" id="{C644AE90-963F-47F5-9843-CA8106E9F558}"/>
                </a:ext>
              </a:extLst>
            </p:cNvPr>
            <p:cNvSpPr txBox="1"/>
            <p:nvPr/>
          </p:nvSpPr>
          <p:spPr>
            <a:xfrm>
              <a:off x="11338900" y="2000376"/>
              <a:ext cx="1224543" cy="323165"/>
            </a:xfrm>
            <a:prstGeom prst="rect">
              <a:avLst/>
            </a:prstGeom>
            <a:noFill/>
          </p:spPr>
          <p:txBody>
            <a:bodyPr wrap="square" rtlCol="0">
              <a:spAutoFit/>
            </a:bodyPr>
            <a:lstStyle/>
            <a:p>
              <a:r>
                <a:rPr lang="ko-KR" altLang="en-US" sz="1500" dirty="0">
                  <a:solidFill>
                    <a:srgbClr val="0070C0"/>
                  </a:solidFill>
                </a:rPr>
                <a:t>보조 </a:t>
              </a:r>
              <a:r>
                <a:rPr lang="ko-KR" altLang="en-US" sz="1500" dirty="0" err="1">
                  <a:solidFill>
                    <a:srgbClr val="0070C0"/>
                  </a:solidFill>
                </a:rPr>
                <a:t>액터</a:t>
              </a:r>
              <a:endParaRPr lang="ko-KR" altLang="en-US" sz="1500" dirty="0">
                <a:solidFill>
                  <a:srgbClr val="0070C0"/>
                </a:solidFill>
              </a:endParaRPr>
            </a:p>
          </p:txBody>
        </p:sp>
        <p:grpSp>
          <p:nvGrpSpPr>
            <p:cNvPr id="44" name="그룹 43">
              <a:extLst>
                <a:ext uri="{FF2B5EF4-FFF2-40B4-BE49-F238E27FC236}">
                  <a16:creationId xmlns:a16="http://schemas.microsoft.com/office/drawing/2014/main" id="{F748F693-D71A-493D-9697-737375FAF5AF}"/>
                </a:ext>
              </a:extLst>
            </p:cNvPr>
            <p:cNvGrpSpPr/>
            <p:nvPr/>
          </p:nvGrpSpPr>
          <p:grpSpPr>
            <a:xfrm>
              <a:off x="2384774" y="4921297"/>
              <a:ext cx="1555936" cy="550582"/>
              <a:chOff x="3352948" y="1405502"/>
              <a:chExt cx="1555936" cy="550582"/>
            </a:xfrm>
          </p:grpSpPr>
          <p:sp>
            <p:nvSpPr>
              <p:cNvPr id="87" name="타원 86">
                <a:extLst>
                  <a:ext uri="{FF2B5EF4-FFF2-40B4-BE49-F238E27FC236}">
                    <a16:creationId xmlns:a16="http://schemas.microsoft.com/office/drawing/2014/main" id="{46CA4BCE-7CC2-4C5F-9907-0DD50F06FE2B}"/>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TextBox 87">
                <a:extLst>
                  <a:ext uri="{FF2B5EF4-FFF2-40B4-BE49-F238E27FC236}">
                    <a16:creationId xmlns:a16="http://schemas.microsoft.com/office/drawing/2014/main" id="{AFC2E1F1-4E97-48B6-B5F3-92BB2FB8DBBF}"/>
                  </a:ext>
                </a:extLst>
              </p:cNvPr>
              <p:cNvSpPr txBox="1"/>
              <p:nvPr/>
            </p:nvSpPr>
            <p:spPr>
              <a:xfrm>
                <a:off x="3651130" y="1511516"/>
                <a:ext cx="1084499" cy="311571"/>
              </a:xfrm>
              <a:prstGeom prst="rect">
                <a:avLst/>
              </a:prstGeom>
              <a:noFill/>
            </p:spPr>
            <p:txBody>
              <a:bodyPr wrap="square" rtlCol="0">
                <a:spAutoFit/>
              </a:bodyPr>
              <a:lstStyle/>
              <a:p>
                <a:r>
                  <a:rPr lang="ko-KR" altLang="en-US" sz="1400" dirty="0"/>
                  <a:t>제품등록</a:t>
                </a:r>
              </a:p>
            </p:txBody>
          </p:sp>
        </p:grpSp>
        <p:cxnSp>
          <p:nvCxnSpPr>
            <p:cNvPr id="45" name="직선 연결선 44">
              <a:extLst>
                <a:ext uri="{FF2B5EF4-FFF2-40B4-BE49-F238E27FC236}">
                  <a16:creationId xmlns:a16="http://schemas.microsoft.com/office/drawing/2014/main" id="{9000C3D8-B2B3-4005-9F36-7DEA26EE6F56}"/>
                </a:ext>
              </a:extLst>
            </p:cNvPr>
            <p:cNvCxnSpPr>
              <a:cxnSpLocks/>
            </p:cNvCxnSpPr>
            <p:nvPr/>
          </p:nvCxnSpPr>
          <p:spPr>
            <a:xfrm>
              <a:off x="1662331" y="3377783"/>
              <a:ext cx="935801" cy="1634139"/>
            </a:xfrm>
            <a:prstGeom prst="line">
              <a:avLst/>
            </a:prstGeom>
            <a:ln w="9525"/>
          </p:spPr>
          <p:style>
            <a:lnRef idx="1">
              <a:schemeClr val="dk1"/>
            </a:lnRef>
            <a:fillRef idx="0">
              <a:schemeClr val="dk1"/>
            </a:fillRef>
            <a:effectRef idx="0">
              <a:schemeClr val="dk1"/>
            </a:effectRef>
            <a:fontRef idx="minor">
              <a:schemeClr val="tx1"/>
            </a:fontRef>
          </p:style>
        </p:cxnSp>
        <p:grpSp>
          <p:nvGrpSpPr>
            <p:cNvPr id="46" name="그룹 45">
              <a:extLst>
                <a:ext uri="{FF2B5EF4-FFF2-40B4-BE49-F238E27FC236}">
                  <a16:creationId xmlns:a16="http://schemas.microsoft.com/office/drawing/2014/main" id="{14DEA058-6E39-4D85-8D73-4C8440DEAAB7}"/>
                </a:ext>
              </a:extLst>
            </p:cNvPr>
            <p:cNvGrpSpPr/>
            <p:nvPr/>
          </p:nvGrpSpPr>
          <p:grpSpPr>
            <a:xfrm>
              <a:off x="2384774" y="1110492"/>
              <a:ext cx="1555936" cy="550582"/>
              <a:chOff x="3352948" y="1405502"/>
              <a:chExt cx="1555936" cy="550582"/>
            </a:xfrm>
          </p:grpSpPr>
          <p:sp>
            <p:nvSpPr>
              <p:cNvPr id="85" name="타원 84">
                <a:extLst>
                  <a:ext uri="{FF2B5EF4-FFF2-40B4-BE49-F238E27FC236}">
                    <a16:creationId xmlns:a16="http://schemas.microsoft.com/office/drawing/2014/main" id="{6AB1CCAF-7933-402F-840D-1A938F2B848D}"/>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TextBox 85">
                <a:extLst>
                  <a:ext uri="{FF2B5EF4-FFF2-40B4-BE49-F238E27FC236}">
                    <a16:creationId xmlns:a16="http://schemas.microsoft.com/office/drawing/2014/main" id="{0677B65A-2FAF-4F4B-9038-A8EF078461F8}"/>
                  </a:ext>
                </a:extLst>
              </p:cNvPr>
              <p:cNvSpPr txBox="1"/>
              <p:nvPr/>
            </p:nvSpPr>
            <p:spPr>
              <a:xfrm>
                <a:off x="3553880" y="1520234"/>
                <a:ext cx="1257754" cy="311571"/>
              </a:xfrm>
              <a:prstGeom prst="rect">
                <a:avLst/>
              </a:prstGeom>
              <a:noFill/>
            </p:spPr>
            <p:txBody>
              <a:bodyPr wrap="square" rtlCol="0">
                <a:spAutoFit/>
              </a:bodyPr>
              <a:lstStyle/>
              <a:p>
                <a:r>
                  <a:rPr lang="ko-KR" altLang="en-US" sz="1400" dirty="0"/>
                  <a:t>입출고관리</a:t>
                </a:r>
              </a:p>
            </p:txBody>
          </p:sp>
        </p:grpSp>
        <p:grpSp>
          <p:nvGrpSpPr>
            <p:cNvPr id="47" name="그룹 46">
              <a:extLst>
                <a:ext uri="{FF2B5EF4-FFF2-40B4-BE49-F238E27FC236}">
                  <a16:creationId xmlns:a16="http://schemas.microsoft.com/office/drawing/2014/main" id="{61189058-4983-4BDE-AE8A-BA627C61CC2A}"/>
                </a:ext>
              </a:extLst>
            </p:cNvPr>
            <p:cNvGrpSpPr/>
            <p:nvPr/>
          </p:nvGrpSpPr>
          <p:grpSpPr>
            <a:xfrm>
              <a:off x="2380967" y="3010159"/>
              <a:ext cx="1555936" cy="550582"/>
              <a:chOff x="3352948" y="1405502"/>
              <a:chExt cx="1555936" cy="550582"/>
            </a:xfrm>
          </p:grpSpPr>
          <p:sp>
            <p:nvSpPr>
              <p:cNvPr id="83" name="타원 82">
                <a:extLst>
                  <a:ext uri="{FF2B5EF4-FFF2-40B4-BE49-F238E27FC236}">
                    <a16:creationId xmlns:a16="http://schemas.microsoft.com/office/drawing/2014/main" id="{6DD7C256-E397-4688-8B18-7FF3AE324E17}"/>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36762B7C-E878-4CC8-BA47-88105A002E31}"/>
                  </a:ext>
                </a:extLst>
              </p:cNvPr>
              <p:cNvSpPr txBox="1"/>
              <p:nvPr/>
            </p:nvSpPr>
            <p:spPr>
              <a:xfrm>
                <a:off x="3651130" y="1511516"/>
                <a:ext cx="1084499" cy="311571"/>
              </a:xfrm>
              <a:prstGeom prst="rect">
                <a:avLst/>
              </a:prstGeom>
              <a:noFill/>
            </p:spPr>
            <p:txBody>
              <a:bodyPr wrap="square" rtlCol="0">
                <a:spAutoFit/>
              </a:bodyPr>
              <a:lstStyle/>
              <a:p>
                <a:r>
                  <a:rPr lang="ko-KR" altLang="en-US" sz="1400" dirty="0"/>
                  <a:t>제품관리</a:t>
                </a:r>
              </a:p>
            </p:txBody>
          </p:sp>
        </p:grpSp>
        <p:cxnSp>
          <p:nvCxnSpPr>
            <p:cNvPr id="48" name="직선 연결선 47">
              <a:extLst>
                <a:ext uri="{FF2B5EF4-FFF2-40B4-BE49-F238E27FC236}">
                  <a16:creationId xmlns:a16="http://schemas.microsoft.com/office/drawing/2014/main" id="{53D13798-E245-45BA-8CB5-11C763F1C4F9}"/>
                </a:ext>
              </a:extLst>
            </p:cNvPr>
            <p:cNvCxnSpPr>
              <a:cxnSpLocks/>
              <a:stCxn id="85" idx="3"/>
            </p:cNvCxnSpPr>
            <p:nvPr/>
          </p:nvCxnSpPr>
          <p:spPr>
            <a:xfrm flipH="1">
              <a:off x="1665864" y="1580443"/>
              <a:ext cx="946772" cy="1598501"/>
            </a:xfrm>
            <a:prstGeom prst="line">
              <a:avLst/>
            </a:prstGeom>
            <a:ln w="9525"/>
          </p:spPr>
          <p:style>
            <a:lnRef idx="1">
              <a:schemeClr val="dk1"/>
            </a:lnRef>
            <a:fillRef idx="0">
              <a:schemeClr val="dk1"/>
            </a:fillRef>
            <a:effectRef idx="0">
              <a:schemeClr val="dk1"/>
            </a:effectRef>
            <a:fontRef idx="minor">
              <a:schemeClr val="tx1"/>
            </a:fontRef>
          </p:style>
        </p:cxnSp>
        <p:cxnSp>
          <p:nvCxnSpPr>
            <p:cNvPr id="49" name="직선 연결선 48">
              <a:extLst>
                <a:ext uri="{FF2B5EF4-FFF2-40B4-BE49-F238E27FC236}">
                  <a16:creationId xmlns:a16="http://schemas.microsoft.com/office/drawing/2014/main" id="{58286E5F-0BBE-4F89-89A5-8A5DB823923B}"/>
                </a:ext>
              </a:extLst>
            </p:cNvPr>
            <p:cNvCxnSpPr>
              <a:cxnSpLocks/>
            </p:cNvCxnSpPr>
            <p:nvPr/>
          </p:nvCxnSpPr>
          <p:spPr>
            <a:xfrm flipH="1" flipV="1">
              <a:off x="1683924" y="3265121"/>
              <a:ext cx="708272" cy="1"/>
            </a:xfrm>
            <a:prstGeom prst="line">
              <a:avLst/>
            </a:prstGeom>
            <a:ln w="9525"/>
          </p:spPr>
          <p:style>
            <a:lnRef idx="1">
              <a:schemeClr val="dk1"/>
            </a:lnRef>
            <a:fillRef idx="0">
              <a:schemeClr val="dk1"/>
            </a:fillRef>
            <a:effectRef idx="0">
              <a:schemeClr val="dk1"/>
            </a:effectRef>
            <a:fontRef idx="minor">
              <a:schemeClr val="tx1"/>
            </a:fontRef>
          </p:style>
        </p:cxnSp>
        <p:cxnSp>
          <p:nvCxnSpPr>
            <p:cNvPr id="50" name="직선 화살표 연결선 49">
              <a:extLst>
                <a:ext uri="{FF2B5EF4-FFF2-40B4-BE49-F238E27FC236}">
                  <a16:creationId xmlns:a16="http://schemas.microsoft.com/office/drawing/2014/main" id="{D17EEA21-0B47-443B-AF72-F01FA2E0C5DB}"/>
                </a:ext>
              </a:extLst>
            </p:cNvPr>
            <p:cNvCxnSpPr>
              <a:cxnSpLocks/>
            </p:cNvCxnSpPr>
            <p:nvPr/>
          </p:nvCxnSpPr>
          <p:spPr>
            <a:xfrm>
              <a:off x="3936903" y="5207337"/>
              <a:ext cx="6285289" cy="44920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51" name="직선 화살표 연결선 50">
              <a:extLst>
                <a:ext uri="{FF2B5EF4-FFF2-40B4-BE49-F238E27FC236}">
                  <a16:creationId xmlns:a16="http://schemas.microsoft.com/office/drawing/2014/main" id="{066F1821-0B34-46B6-9F4E-B552227EA7F6}"/>
                </a:ext>
              </a:extLst>
            </p:cNvPr>
            <p:cNvCxnSpPr>
              <a:cxnSpLocks/>
              <a:stCxn id="87" idx="6"/>
            </p:cNvCxnSpPr>
            <p:nvPr/>
          </p:nvCxnSpPr>
          <p:spPr>
            <a:xfrm flipV="1">
              <a:off x="3940710" y="4217377"/>
              <a:ext cx="6281482" cy="979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2" name="그룹 51">
              <a:extLst>
                <a:ext uri="{FF2B5EF4-FFF2-40B4-BE49-F238E27FC236}">
                  <a16:creationId xmlns:a16="http://schemas.microsoft.com/office/drawing/2014/main" id="{0546E5E2-54DE-491D-A268-9E249F114775}"/>
                </a:ext>
              </a:extLst>
            </p:cNvPr>
            <p:cNvGrpSpPr/>
            <p:nvPr/>
          </p:nvGrpSpPr>
          <p:grpSpPr>
            <a:xfrm>
              <a:off x="2819486" y="3817881"/>
              <a:ext cx="1180695" cy="472632"/>
              <a:chOff x="3352948" y="1405502"/>
              <a:chExt cx="1592295" cy="550582"/>
            </a:xfrm>
          </p:grpSpPr>
          <p:sp>
            <p:nvSpPr>
              <p:cNvPr id="81" name="타원 80">
                <a:extLst>
                  <a:ext uri="{FF2B5EF4-FFF2-40B4-BE49-F238E27FC236}">
                    <a16:creationId xmlns:a16="http://schemas.microsoft.com/office/drawing/2014/main" id="{B029A25E-B734-4571-B12F-E49D17033E1A}"/>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a:extLst>
                  <a:ext uri="{FF2B5EF4-FFF2-40B4-BE49-F238E27FC236}">
                    <a16:creationId xmlns:a16="http://schemas.microsoft.com/office/drawing/2014/main" id="{F10F84A9-6151-4B47-BBB7-EC47396F8EDE}"/>
                  </a:ext>
                </a:extLst>
              </p:cNvPr>
              <p:cNvSpPr txBox="1"/>
              <p:nvPr/>
            </p:nvSpPr>
            <p:spPr>
              <a:xfrm>
                <a:off x="3484846" y="1469715"/>
                <a:ext cx="1460397" cy="362958"/>
              </a:xfrm>
              <a:prstGeom prst="rect">
                <a:avLst/>
              </a:prstGeom>
              <a:noFill/>
            </p:spPr>
            <p:txBody>
              <a:bodyPr wrap="square" rtlCol="0">
                <a:spAutoFit/>
              </a:bodyPr>
              <a:lstStyle/>
              <a:p>
                <a:r>
                  <a:rPr lang="ko-KR" altLang="en-US" sz="1400" dirty="0"/>
                  <a:t>제품삭제</a:t>
                </a:r>
              </a:p>
            </p:txBody>
          </p:sp>
        </p:grpSp>
        <p:cxnSp>
          <p:nvCxnSpPr>
            <p:cNvPr id="53" name="직선 연결선 52">
              <a:extLst>
                <a:ext uri="{FF2B5EF4-FFF2-40B4-BE49-F238E27FC236}">
                  <a16:creationId xmlns:a16="http://schemas.microsoft.com/office/drawing/2014/main" id="{428E5C68-2B62-44D8-A989-53033FF44478}"/>
                </a:ext>
              </a:extLst>
            </p:cNvPr>
            <p:cNvCxnSpPr>
              <a:cxnSpLocks/>
              <a:stCxn id="83" idx="4"/>
              <a:endCxn id="81" idx="0"/>
            </p:cNvCxnSpPr>
            <p:nvPr/>
          </p:nvCxnSpPr>
          <p:spPr>
            <a:xfrm>
              <a:off x="3158935" y="3560741"/>
              <a:ext cx="237419" cy="257140"/>
            </a:xfrm>
            <a:prstGeom prst="line">
              <a:avLst/>
            </a:prstGeom>
          </p:spPr>
          <p:style>
            <a:lnRef idx="1">
              <a:schemeClr val="dk1"/>
            </a:lnRef>
            <a:fillRef idx="0">
              <a:schemeClr val="dk1"/>
            </a:fillRef>
            <a:effectRef idx="0">
              <a:schemeClr val="dk1"/>
            </a:effectRef>
            <a:fontRef idx="minor">
              <a:schemeClr val="tx1"/>
            </a:fontRef>
          </p:style>
        </p:cxnSp>
        <p:grpSp>
          <p:nvGrpSpPr>
            <p:cNvPr id="54" name="그룹 53">
              <a:extLst>
                <a:ext uri="{FF2B5EF4-FFF2-40B4-BE49-F238E27FC236}">
                  <a16:creationId xmlns:a16="http://schemas.microsoft.com/office/drawing/2014/main" id="{524E5296-CBE9-4494-B192-7F64E22319A0}"/>
                </a:ext>
              </a:extLst>
            </p:cNvPr>
            <p:cNvGrpSpPr/>
            <p:nvPr/>
          </p:nvGrpSpPr>
          <p:grpSpPr>
            <a:xfrm>
              <a:off x="7871072" y="3028598"/>
              <a:ext cx="1546397" cy="502837"/>
              <a:chOff x="3631454" y="1419022"/>
              <a:chExt cx="1882048" cy="550582"/>
            </a:xfrm>
          </p:grpSpPr>
          <p:sp>
            <p:nvSpPr>
              <p:cNvPr id="79" name="타원 78">
                <a:extLst>
                  <a:ext uri="{FF2B5EF4-FFF2-40B4-BE49-F238E27FC236}">
                    <a16:creationId xmlns:a16="http://schemas.microsoft.com/office/drawing/2014/main" id="{36AEEDA2-D8E1-4818-BB02-67D18112A910}"/>
                  </a:ext>
                </a:extLst>
              </p:cNvPr>
              <p:cNvSpPr/>
              <p:nvPr/>
            </p:nvSpPr>
            <p:spPr>
              <a:xfrm>
                <a:off x="3631454" y="1419022"/>
                <a:ext cx="1555935"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TextBox 79">
                <a:extLst>
                  <a:ext uri="{FF2B5EF4-FFF2-40B4-BE49-F238E27FC236}">
                    <a16:creationId xmlns:a16="http://schemas.microsoft.com/office/drawing/2014/main" id="{3B62D2D5-08E9-4F3D-93B9-BFF73DD5326C}"/>
                  </a:ext>
                </a:extLst>
              </p:cNvPr>
              <p:cNvSpPr txBox="1"/>
              <p:nvPr/>
            </p:nvSpPr>
            <p:spPr>
              <a:xfrm>
                <a:off x="3707795" y="1532788"/>
                <a:ext cx="1805707" cy="407459"/>
              </a:xfrm>
              <a:prstGeom prst="rect">
                <a:avLst/>
              </a:prstGeom>
              <a:noFill/>
            </p:spPr>
            <p:txBody>
              <a:bodyPr wrap="square" rtlCol="0">
                <a:spAutoFit/>
              </a:bodyPr>
              <a:lstStyle/>
              <a:p>
                <a:r>
                  <a:rPr lang="ko-KR" altLang="en-US" sz="1400" dirty="0"/>
                  <a:t>쇼핑페이지</a:t>
                </a:r>
              </a:p>
            </p:txBody>
          </p:sp>
        </p:grpSp>
        <p:grpSp>
          <p:nvGrpSpPr>
            <p:cNvPr id="55" name="그룹 54">
              <a:extLst>
                <a:ext uri="{FF2B5EF4-FFF2-40B4-BE49-F238E27FC236}">
                  <a16:creationId xmlns:a16="http://schemas.microsoft.com/office/drawing/2014/main" id="{CF0D6491-9EA1-46BC-94A8-0A2ADD477FB6}"/>
                </a:ext>
              </a:extLst>
            </p:cNvPr>
            <p:cNvGrpSpPr/>
            <p:nvPr/>
          </p:nvGrpSpPr>
          <p:grpSpPr>
            <a:xfrm>
              <a:off x="5824799" y="3001406"/>
              <a:ext cx="1577858" cy="548282"/>
              <a:chOff x="3352948" y="1405502"/>
              <a:chExt cx="1877590" cy="550582"/>
            </a:xfrm>
          </p:grpSpPr>
          <p:sp>
            <p:nvSpPr>
              <p:cNvPr id="77" name="타원 76">
                <a:extLst>
                  <a:ext uri="{FF2B5EF4-FFF2-40B4-BE49-F238E27FC236}">
                    <a16:creationId xmlns:a16="http://schemas.microsoft.com/office/drawing/2014/main" id="{9583E0A7-380D-47C2-9782-8D82A12D917F}"/>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a:extLst>
                  <a:ext uri="{FF2B5EF4-FFF2-40B4-BE49-F238E27FC236}">
                    <a16:creationId xmlns:a16="http://schemas.microsoft.com/office/drawing/2014/main" id="{8AEB36EC-09E8-4AC1-ABDE-29068F591840}"/>
                  </a:ext>
                </a:extLst>
              </p:cNvPr>
              <p:cNvSpPr txBox="1"/>
              <p:nvPr/>
            </p:nvSpPr>
            <p:spPr>
              <a:xfrm>
                <a:off x="3397017" y="1502350"/>
                <a:ext cx="1833521" cy="312878"/>
              </a:xfrm>
              <a:prstGeom prst="rect">
                <a:avLst/>
              </a:prstGeom>
              <a:noFill/>
            </p:spPr>
            <p:txBody>
              <a:bodyPr wrap="square" rtlCol="0">
                <a:spAutoFit/>
              </a:bodyPr>
              <a:lstStyle/>
              <a:p>
                <a:r>
                  <a:rPr lang="ko-KR" altLang="en-US" sz="1400" dirty="0"/>
                  <a:t>주문서작성</a:t>
                </a:r>
              </a:p>
            </p:txBody>
          </p:sp>
        </p:grpSp>
        <p:grpSp>
          <p:nvGrpSpPr>
            <p:cNvPr id="56" name="그룹 55">
              <a:extLst>
                <a:ext uri="{FF2B5EF4-FFF2-40B4-BE49-F238E27FC236}">
                  <a16:creationId xmlns:a16="http://schemas.microsoft.com/office/drawing/2014/main" id="{EDB52CA2-C06E-4AE4-A014-9EF06EC64E69}"/>
                </a:ext>
              </a:extLst>
            </p:cNvPr>
            <p:cNvGrpSpPr/>
            <p:nvPr/>
          </p:nvGrpSpPr>
          <p:grpSpPr>
            <a:xfrm>
              <a:off x="6656121" y="3781313"/>
              <a:ext cx="1911527" cy="562863"/>
              <a:chOff x="3352948" y="1405502"/>
              <a:chExt cx="2018970" cy="550582"/>
            </a:xfrm>
          </p:grpSpPr>
          <p:sp>
            <p:nvSpPr>
              <p:cNvPr id="75" name="타원 74">
                <a:extLst>
                  <a:ext uri="{FF2B5EF4-FFF2-40B4-BE49-F238E27FC236}">
                    <a16:creationId xmlns:a16="http://schemas.microsoft.com/office/drawing/2014/main" id="{95605315-C331-4E3C-915E-A8338A84CF63}"/>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AA26641A-8C2C-4228-AE3A-7D2332427CA1}"/>
                  </a:ext>
                </a:extLst>
              </p:cNvPr>
              <p:cNvSpPr txBox="1"/>
              <p:nvPr/>
            </p:nvSpPr>
            <p:spPr>
              <a:xfrm>
                <a:off x="3390350" y="1515367"/>
                <a:ext cx="1981568" cy="304773"/>
              </a:xfrm>
              <a:prstGeom prst="rect">
                <a:avLst/>
              </a:prstGeom>
              <a:noFill/>
            </p:spPr>
            <p:txBody>
              <a:bodyPr wrap="square" rtlCol="0">
                <a:spAutoFit/>
              </a:bodyPr>
              <a:lstStyle/>
              <a:p>
                <a:r>
                  <a:rPr lang="ko-KR" altLang="en-US" sz="1400" dirty="0"/>
                  <a:t>제품상세정보</a:t>
                </a:r>
              </a:p>
            </p:txBody>
          </p:sp>
        </p:grpSp>
        <p:cxnSp>
          <p:nvCxnSpPr>
            <p:cNvPr id="57" name="직선 연결선 56">
              <a:extLst>
                <a:ext uri="{FF2B5EF4-FFF2-40B4-BE49-F238E27FC236}">
                  <a16:creationId xmlns:a16="http://schemas.microsoft.com/office/drawing/2014/main" id="{B54069DA-CC00-424C-B02A-3FEE8A91CD92}"/>
                </a:ext>
              </a:extLst>
            </p:cNvPr>
            <p:cNvCxnSpPr>
              <a:cxnSpLocks/>
              <a:stCxn id="83" idx="6"/>
              <a:endCxn id="114" idx="2"/>
            </p:cNvCxnSpPr>
            <p:nvPr/>
          </p:nvCxnSpPr>
          <p:spPr>
            <a:xfrm flipV="1">
              <a:off x="3936903" y="3280018"/>
              <a:ext cx="205548" cy="5432"/>
            </a:xfrm>
            <a:prstGeom prst="line">
              <a:avLst/>
            </a:prstGeom>
          </p:spPr>
          <p:style>
            <a:lnRef idx="1">
              <a:schemeClr val="dk1"/>
            </a:lnRef>
            <a:fillRef idx="0">
              <a:schemeClr val="dk1"/>
            </a:fillRef>
            <a:effectRef idx="0">
              <a:schemeClr val="dk1"/>
            </a:effectRef>
            <a:fontRef idx="minor">
              <a:schemeClr val="tx1"/>
            </a:fontRef>
          </p:style>
        </p:cxnSp>
        <p:cxnSp>
          <p:nvCxnSpPr>
            <p:cNvPr id="58" name="직선 화살표 연결선 57">
              <a:extLst>
                <a:ext uri="{FF2B5EF4-FFF2-40B4-BE49-F238E27FC236}">
                  <a16:creationId xmlns:a16="http://schemas.microsoft.com/office/drawing/2014/main" id="{96D38DB8-4583-4727-B70B-F4483B4BE366}"/>
                </a:ext>
              </a:extLst>
            </p:cNvPr>
            <p:cNvCxnSpPr>
              <a:cxnSpLocks/>
              <a:stCxn id="77" idx="2"/>
              <a:endCxn id="114" idx="6"/>
            </p:cNvCxnSpPr>
            <p:nvPr/>
          </p:nvCxnSpPr>
          <p:spPr>
            <a:xfrm flipH="1">
              <a:off x="5515632" y="3275547"/>
              <a:ext cx="309167" cy="4471"/>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9" name="직선 화살표 연결선 58">
              <a:extLst>
                <a:ext uri="{FF2B5EF4-FFF2-40B4-BE49-F238E27FC236}">
                  <a16:creationId xmlns:a16="http://schemas.microsoft.com/office/drawing/2014/main" id="{A7060E7B-7902-4BE8-A2B1-C183AF4CD6CD}"/>
                </a:ext>
              </a:extLst>
            </p:cNvPr>
            <p:cNvCxnSpPr>
              <a:cxnSpLocks/>
            </p:cNvCxnSpPr>
            <p:nvPr/>
          </p:nvCxnSpPr>
          <p:spPr>
            <a:xfrm flipH="1" flipV="1">
              <a:off x="7136626" y="3275782"/>
              <a:ext cx="725074" cy="10132"/>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6677B697-66B5-4753-9EE5-C1FA6A19FEEC}"/>
                </a:ext>
              </a:extLst>
            </p:cNvPr>
            <p:cNvCxnSpPr>
              <a:cxnSpLocks/>
              <a:stCxn id="79" idx="3"/>
            </p:cNvCxnSpPr>
            <p:nvPr/>
          </p:nvCxnSpPr>
          <p:spPr>
            <a:xfrm flipH="1">
              <a:off x="7368802" y="3457796"/>
              <a:ext cx="689494" cy="32344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1166054D-DCAA-4E2D-8848-99A26FCB513B}"/>
                </a:ext>
              </a:extLst>
            </p:cNvPr>
            <p:cNvSpPr txBox="1"/>
            <p:nvPr/>
          </p:nvSpPr>
          <p:spPr>
            <a:xfrm>
              <a:off x="7629591" y="3580457"/>
              <a:ext cx="1353254" cy="261610"/>
            </a:xfrm>
            <a:prstGeom prst="rect">
              <a:avLst/>
            </a:prstGeom>
            <a:noFill/>
          </p:spPr>
          <p:txBody>
            <a:bodyPr wrap="square" rtlCol="0">
              <a:spAutoFit/>
            </a:bodyPr>
            <a:lstStyle/>
            <a:p>
              <a:r>
                <a:rPr lang="en-US" altLang="ko-KR" sz="1050" dirty="0"/>
                <a:t>&lt;include&gt;</a:t>
              </a:r>
              <a:endParaRPr lang="ko-KR" altLang="en-US" sz="1050" dirty="0"/>
            </a:p>
          </p:txBody>
        </p:sp>
        <p:sp>
          <p:nvSpPr>
            <p:cNvPr id="62" name="TextBox 61">
              <a:extLst>
                <a:ext uri="{FF2B5EF4-FFF2-40B4-BE49-F238E27FC236}">
                  <a16:creationId xmlns:a16="http://schemas.microsoft.com/office/drawing/2014/main" id="{33CF3213-1BFC-4920-B3A5-10F2F96F5745}"/>
                </a:ext>
              </a:extLst>
            </p:cNvPr>
            <p:cNvSpPr txBox="1"/>
            <p:nvPr/>
          </p:nvSpPr>
          <p:spPr>
            <a:xfrm>
              <a:off x="7214193" y="3001694"/>
              <a:ext cx="1353254" cy="261610"/>
            </a:xfrm>
            <a:prstGeom prst="rect">
              <a:avLst/>
            </a:prstGeom>
            <a:noFill/>
          </p:spPr>
          <p:txBody>
            <a:bodyPr wrap="square" rtlCol="0">
              <a:spAutoFit/>
            </a:bodyPr>
            <a:lstStyle/>
            <a:p>
              <a:r>
                <a:rPr lang="en-US" altLang="ko-KR" sz="1050" dirty="0"/>
                <a:t>&lt;extend&gt;</a:t>
              </a:r>
              <a:endParaRPr lang="ko-KR" altLang="en-US" sz="1050" dirty="0"/>
            </a:p>
          </p:txBody>
        </p:sp>
        <p:cxnSp>
          <p:nvCxnSpPr>
            <p:cNvPr id="63" name="직선 연결선 62">
              <a:extLst>
                <a:ext uri="{FF2B5EF4-FFF2-40B4-BE49-F238E27FC236}">
                  <a16:creationId xmlns:a16="http://schemas.microsoft.com/office/drawing/2014/main" id="{C8A953C0-A640-4BDE-8DFD-1AD5CF8403FE}"/>
                </a:ext>
              </a:extLst>
            </p:cNvPr>
            <p:cNvCxnSpPr>
              <a:cxnSpLocks/>
            </p:cNvCxnSpPr>
            <p:nvPr/>
          </p:nvCxnSpPr>
          <p:spPr>
            <a:xfrm flipV="1">
              <a:off x="9149516" y="2671758"/>
              <a:ext cx="1071093" cy="556862"/>
            </a:xfrm>
            <a:prstGeom prst="line">
              <a:avLst/>
            </a:prstGeom>
          </p:spPr>
          <p:style>
            <a:lnRef idx="1">
              <a:schemeClr val="dk1"/>
            </a:lnRef>
            <a:fillRef idx="0">
              <a:schemeClr val="dk1"/>
            </a:fillRef>
            <a:effectRef idx="0">
              <a:schemeClr val="dk1"/>
            </a:effectRef>
            <a:fontRef idx="minor">
              <a:schemeClr val="tx1"/>
            </a:fontRef>
          </p:style>
        </p:cxnSp>
        <p:grpSp>
          <p:nvGrpSpPr>
            <p:cNvPr id="64" name="그룹 63">
              <a:extLst>
                <a:ext uri="{FF2B5EF4-FFF2-40B4-BE49-F238E27FC236}">
                  <a16:creationId xmlns:a16="http://schemas.microsoft.com/office/drawing/2014/main" id="{CB6B65DD-2E9D-4FCB-A9F0-BC0357FE659C}"/>
                </a:ext>
              </a:extLst>
            </p:cNvPr>
            <p:cNvGrpSpPr/>
            <p:nvPr/>
          </p:nvGrpSpPr>
          <p:grpSpPr>
            <a:xfrm>
              <a:off x="5073809" y="1776190"/>
              <a:ext cx="1270639" cy="472632"/>
              <a:chOff x="3352948" y="1405502"/>
              <a:chExt cx="1713594" cy="550582"/>
            </a:xfrm>
          </p:grpSpPr>
          <p:sp>
            <p:nvSpPr>
              <p:cNvPr id="73" name="타원 72">
                <a:extLst>
                  <a:ext uri="{FF2B5EF4-FFF2-40B4-BE49-F238E27FC236}">
                    <a16:creationId xmlns:a16="http://schemas.microsoft.com/office/drawing/2014/main" id="{3B42D3D6-3056-41C2-8BC4-77CBC9620C33}"/>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7ED2536F-752B-4EF7-A93E-EAC767381AA1}"/>
                  </a:ext>
                </a:extLst>
              </p:cNvPr>
              <p:cNvSpPr txBox="1"/>
              <p:nvPr/>
            </p:nvSpPr>
            <p:spPr>
              <a:xfrm>
                <a:off x="3726444" y="1491937"/>
                <a:ext cx="1340098" cy="362958"/>
              </a:xfrm>
              <a:prstGeom prst="rect">
                <a:avLst/>
              </a:prstGeom>
              <a:noFill/>
            </p:spPr>
            <p:txBody>
              <a:bodyPr wrap="square" rtlCol="0">
                <a:spAutoFit/>
              </a:bodyPr>
              <a:lstStyle/>
              <a:p>
                <a:r>
                  <a:rPr lang="ko-KR" altLang="en-US" sz="1400" dirty="0"/>
                  <a:t>출고</a:t>
                </a:r>
              </a:p>
            </p:txBody>
          </p:sp>
        </p:grpSp>
        <p:grpSp>
          <p:nvGrpSpPr>
            <p:cNvPr id="65" name="그룹 64">
              <a:extLst>
                <a:ext uri="{FF2B5EF4-FFF2-40B4-BE49-F238E27FC236}">
                  <a16:creationId xmlns:a16="http://schemas.microsoft.com/office/drawing/2014/main" id="{C0DE5F0D-9E08-4A1D-9AC9-BA733FC0E78C}"/>
                </a:ext>
              </a:extLst>
            </p:cNvPr>
            <p:cNvGrpSpPr/>
            <p:nvPr/>
          </p:nvGrpSpPr>
          <p:grpSpPr>
            <a:xfrm>
              <a:off x="5079464" y="737328"/>
              <a:ext cx="1299426" cy="472632"/>
              <a:chOff x="3352948" y="1405502"/>
              <a:chExt cx="1752416" cy="550582"/>
            </a:xfrm>
          </p:grpSpPr>
          <p:sp>
            <p:nvSpPr>
              <p:cNvPr id="71" name="타원 70">
                <a:extLst>
                  <a:ext uri="{FF2B5EF4-FFF2-40B4-BE49-F238E27FC236}">
                    <a16:creationId xmlns:a16="http://schemas.microsoft.com/office/drawing/2014/main" id="{64A79CE9-9715-4EA5-B1CF-709C097D0BC8}"/>
                  </a:ext>
                </a:extLst>
              </p:cNvPr>
              <p:cNvSpPr/>
              <p:nvPr/>
            </p:nvSpPr>
            <p:spPr>
              <a:xfrm>
                <a:off x="3352948" y="1405502"/>
                <a:ext cx="1555936" cy="550582"/>
              </a:xfrm>
              <a:prstGeom prst="ellipse">
                <a:avLst/>
              </a:prstGeom>
              <a:solidFill>
                <a:srgbClr val="B7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40011A92-D0B1-4631-ACCE-119D2E872871}"/>
                  </a:ext>
                </a:extLst>
              </p:cNvPr>
              <p:cNvSpPr txBox="1"/>
              <p:nvPr/>
            </p:nvSpPr>
            <p:spPr>
              <a:xfrm>
                <a:off x="3765266" y="1483598"/>
                <a:ext cx="1340098" cy="362958"/>
              </a:xfrm>
              <a:prstGeom prst="rect">
                <a:avLst/>
              </a:prstGeom>
              <a:noFill/>
            </p:spPr>
            <p:txBody>
              <a:bodyPr wrap="square" rtlCol="0">
                <a:spAutoFit/>
              </a:bodyPr>
              <a:lstStyle/>
              <a:p>
                <a:r>
                  <a:rPr lang="ko-KR" altLang="en-US" sz="1400" dirty="0"/>
                  <a:t>입고</a:t>
                </a:r>
              </a:p>
            </p:txBody>
          </p:sp>
        </p:grpSp>
        <p:cxnSp>
          <p:nvCxnSpPr>
            <p:cNvPr id="66" name="직선 화살표 연결선 65">
              <a:extLst>
                <a:ext uri="{FF2B5EF4-FFF2-40B4-BE49-F238E27FC236}">
                  <a16:creationId xmlns:a16="http://schemas.microsoft.com/office/drawing/2014/main" id="{3E481108-BF0B-46C2-BD23-6B72601C9FDD}"/>
                </a:ext>
              </a:extLst>
            </p:cNvPr>
            <p:cNvCxnSpPr>
              <a:cxnSpLocks/>
              <a:stCxn id="71" idx="2"/>
              <a:endCxn id="85" idx="6"/>
            </p:cNvCxnSpPr>
            <p:nvPr/>
          </p:nvCxnSpPr>
          <p:spPr>
            <a:xfrm flipH="1">
              <a:off x="3940710" y="973644"/>
              <a:ext cx="1138754" cy="412139"/>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7" name="직선 화살표 연결선 66">
              <a:extLst>
                <a:ext uri="{FF2B5EF4-FFF2-40B4-BE49-F238E27FC236}">
                  <a16:creationId xmlns:a16="http://schemas.microsoft.com/office/drawing/2014/main" id="{E16F99D1-5E1B-4E49-A1E5-875A2681D80E}"/>
                </a:ext>
              </a:extLst>
            </p:cNvPr>
            <p:cNvCxnSpPr>
              <a:cxnSpLocks/>
              <a:stCxn id="73" idx="2"/>
            </p:cNvCxnSpPr>
            <p:nvPr/>
          </p:nvCxnSpPr>
          <p:spPr>
            <a:xfrm flipH="1" flipV="1">
              <a:off x="3905787" y="1501268"/>
              <a:ext cx="1168023" cy="5112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68" name="직선 연결선 67">
              <a:extLst>
                <a:ext uri="{FF2B5EF4-FFF2-40B4-BE49-F238E27FC236}">
                  <a16:creationId xmlns:a16="http://schemas.microsoft.com/office/drawing/2014/main" id="{AF20DF01-F755-4E64-A992-75720C747670}"/>
                </a:ext>
              </a:extLst>
            </p:cNvPr>
            <p:cNvCxnSpPr>
              <a:cxnSpLocks/>
            </p:cNvCxnSpPr>
            <p:nvPr/>
          </p:nvCxnSpPr>
          <p:spPr>
            <a:xfrm flipH="1" flipV="1">
              <a:off x="5894879" y="2251289"/>
              <a:ext cx="535858" cy="720096"/>
            </a:xfrm>
            <a:prstGeom prst="line">
              <a:avLst/>
            </a:prstGeom>
            <a:ln w="9525"/>
          </p:spPr>
          <p:style>
            <a:lnRef idx="1">
              <a:schemeClr val="dk1"/>
            </a:lnRef>
            <a:fillRef idx="0">
              <a:schemeClr val="dk1"/>
            </a:fillRef>
            <a:effectRef idx="0">
              <a:schemeClr val="dk1"/>
            </a:effectRef>
            <a:fontRef idx="minor">
              <a:schemeClr val="tx1"/>
            </a:fontRef>
          </p:style>
        </p:cxnSp>
        <p:cxnSp>
          <p:nvCxnSpPr>
            <p:cNvPr id="69" name="직선 화살표 연결선 68">
              <a:extLst>
                <a:ext uri="{FF2B5EF4-FFF2-40B4-BE49-F238E27FC236}">
                  <a16:creationId xmlns:a16="http://schemas.microsoft.com/office/drawing/2014/main" id="{6A73F2C5-AE07-469E-AF6E-D8081ECB24EC}"/>
                </a:ext>
              </a:extLst>
            </p:cNvPr>
            <p:cNvCxnSpPr>
              <a:cxnSpLocks/>
            </p:cNvCxnSpPr>
            <p:nvPr/>
          </p:nvCxnSpPr>
          <p:spPr>
            <a:xfrm flipV="1">
              <a:off x="6241833" y="946097"/>
              <a:ext cx="3949612" cy="23077"/>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70" name="직선 화살표 연결선 69">
              <a:extLst>
                <a:ext uri="{FF2B5EF4-FFF2-40B4-BE49-F238E27FC236}">
                  <a16:creationId xmlns:a16="http://schemas.microsoft.com/office/drawing/2014/main" id="{065E170A-495F-410D-B1E9-86F685B9BC23}"/>
                </a:ext>
              </a:extLst>
            </p:cNvPr>
            <p:cNvCxnSpPr>
              <a:cxnSpLocks/>
            </p:cNvCxnSpPr>
            <p:nvPr/>
          </p:nvCxnSpPr>
          <p:spPr>
            <a:xfrm flipV="1">
              <a:off x="6226920" y="1061331"/>
              <a:ext cx="3964525" cy="95564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grpSp>
      <p:grpSp>
        <p:nvGrpSpPr>
          <p:cNvPr id="116" name="그룹 115">
            <a:extLst>
              <a:ext uri="{FF2B5EF4-FFF2-40B4-BE49-F238E27FC236}">
                <a16:creationId xmlns:a16="http://schemas.microsoft.com/office/drawing/2014/main" id="{110D30B1-7BBD-49B5-BFA7-1A6B89D884A4}"/>
              </a:ext>
            </a:extLst>
          </p:cNvPr>
          <p:cNvGrpSpPr/>
          <p:nvPr/>
        </p:nvGrpSpPr>
        <p:grpSpPr>
          <a:xfrm>
            <a:off x="-580369" y="-508659"/>
            <a:ext cx="12772369" cy="1500979"/>
            <a:chOff x="-580369" y="-568340"/>
            <a:chExt cx="12772369" cy="1693084"/>
          </a:xfrm>
        </p:grpSpPr>
        <p:grpSp>
          <p:nvGrpSpPr>
            <p:cNvPr id="117" name="그룹 116">
              <a:extLst>
                <a:ext uri="{FF2B5EF4-FFF2-40B4-BE49-F238E27FC236}">
                  <a16:creationId xmlns:a16="http://schemas.microsoft.com/office/drawing/2014/main" id="{9F865C07-3691-4BF6-8520-606D480CF7C2}"/>
                </a:ext>
              </a:extLst>
            </p:cNvPr>
            <p:cNvGrpSpPr/>
            <p:nvPr/>
          </p:nvGrpSpPr>
          <p:grpSpPr>
            <a:xfrm>
              <a:off x="3208" y="0"/>
              <a:ext cx="12188792" cy="1124744"/>
              <a:chOff x="107504" y="0"/>
              <a:chExt cx="9023912" cy="1124744"/>
            </a:xfrm>
          </p:grpSpPr>
          <p:cxnSp>
            <p:nvCxnSpPr>
              <p:cNvPr id="119" name="직선 연결선 118">
                <a:extLst>
                  <a:ext uri="{FF2B5EF4-FFF2-40B4-BE49-F238E27FC236}">
                    <a16:creationId xmlns:a16="http://schemas.microsoft.com/office/drawing/2014/main" id="{2730F89A-790B-4B55-AA77-65197DBA4C63}"/>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0" name="그룹 119">
                <a:extLst>
                  <a:ext uri="{FF2B5EF4-FFF2-40B4-BE49-F238E27FC236}">
                    <a16:creationId xmlns:a16="http://schemas.microsoft.com/office/drawing/2014/main" id="{B2D6ABC0-91D3-49B7-90C3-DF3686C9E4A4}"/>
                  </a:ext>
                </a:extLst>
              </p:cNvPr>
              <p:cNvGrpSpPr/>
              <p:nvPr/>
            </p:nvGrpSpPr>
            <p:grpSpPr>
              <a:xfrm>
                <a:off x="107504" y="0"/>
                <a:ext cx="3096344" cy="1124744"/>
                <a:chOff x="107504" y="0"/>
                <a:chExt cx="3096344" cy="1124744"/>
              </a:xfrm>
            </p:grpSpPr>
            <p:sp>
              <p:nvSpPr>
                <p:cNvPr id="123" name="직사각형 122">
                  <a:extLst>
                    <a:ext uri="{FF2B5EF4-FFF2-40B4-BE49-F238E27FC236}">
                      <a16:creationId xmlns:a16="http://schemas.microsoft.com/office/drawing/2014/main" id="{1CD1FE5F-2D5B-48A8-907E-864EFBD08417}"/>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4" name="직선 연결선 123">
                  <a:extLst>
                    <a:ext uri="{FF2B5EF4-FFF2-40B4-BE49-F238E27FC236}">
                      <a16:creationId xmlns:a16="http://schemas.microsoft.com/office/drawing/2014/main" id="{72E8E919-9600-4326-8CF2-7C1656BBBD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5" name="제목 12">
                  <a:extLst>
                    <a:ext uri="{FF2B5EF4-FFF2-40B4-BE49-F238E27FC236}">
                      <a16:creationId xmlns:a16="http://schemas.microsoft.com/office/drawing/2014/main" id="{08FE90A5-E23A-4BFA-912A-A9E245413F81}"/>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1" name="Picture 6">
                <a:extLst>
                  <a:ext uri="{FF2B5EF4-FFF2-40B4-BE49-F238E27FC236}">
                    <a16:creationId xmlns:a16="http://schemas.microsoft.com/office/drawing/2014/main" id="{A83338A4-578F-4F33-9515-AC1B592484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2">
                <a:extLst>
                  <a:ext uri="{FF2B5EF4-FFF2-40B4-BE49-F238E27FC236}">
                    <a16:creationId xmlns:a16="http://schemas.microsoft.com/office/drawing/2014/main" id="{3C7C9CF7-A059-42C5-81E0-0924BCDF8B6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18" name="막힌 원호 117">
              <a:extLst>
                <a:ext uri="{FF2B5EF4-FFF2-40B4-BE49-F238E27FC236}">
                  <a16:creationId xmlns:a16="http://schemas.microsoft.com/office/drawing/2014/main" id="{56923839-8571-4FDD-9FC3-7BCEEAF2633D}"/>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 name="제목 12">
            <a:extLst>
              <a:ext uri="{FF2B5EF4-FFF2-40B4-BE49-F238E27FC236}">
                <a16:creationId xmlns:a16="http://schemas.microsoft.com/office/drawing/2014/main" id="{8A339FAE-EE5F-4D64-807A-D137BFC26F33}"/>
              </a:ext>
            </a:extLst>
          </p:cNvPr>
          <p:cNvSpPr txBox="1">
            <a:spLocks/>
          </p:cNvSpPr>
          <p:nvPr/>
        </p:nvSpPr>
        <p:spPr>
          <a:xfrm>
            <a:off x="431187" y="516412"/>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err="1">
                <a:ln>
                  <a:noFill/>
                </a:ln>
                <a:solidFill>
                  <a:schemeClr val="bg1"/>
                </a:solidFill>
                <a:effectLst/>
                <a:uLnTx/>
                <a:uFillTx/>
                <a:latin typeface="+mn-ea"/>
                <a:cs typeface="+mj-cs"/>
              </a:rPr>
              <a:t>유즈케이스</a:t>
            </a:r>
            <a:r>
              <a:rPr kumimoji="0" lang="ko-KR" altLang="en-US" sz="1700" b="1" i="0" u="none" strike="noStrike" kern="1200" cap="none" spc="0" normalizeH="0" baseline="0" noProof="0" dirty="0">
                <a:ln>
                  <a:noFill/>
                </a:ln>
                <a:solidFill>
                  <a:schemeClr val="bg1"/>
                </a:solidFill>
                <a:effectLst/>
                <a:uLnTx/>
                <a:uFillTx/>
                <a:latin typeface="+mn-ea"/>
                <a:cs typeface="+mj-cs"/>
              </a:rPr>
              <a:t>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25</a:t>
            </a:fld>
            <a:endParaRPr lang="ko-KR" altLang="en-US"/>
          </a:p>
        </p:txBody>
      </p:sp>
    </p:spTree>
    <p:extLst>
      <p:ext uri="{BB962C8B-B14F-4D97-AF65-F5344CB8AC3E}">
        <p14:creationId xmlns:p14="http://schemas.microsoft.com/office/powerpoint/2010/main" val="1375496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2" name="표 3">
            <a:extLst>
              <a:ext uri="{FF2B5EF4-FFF2-40B4-BE49-F238E27FC236}">
                <a16:creationId xmlns:a16="http://schemas.microsoft.com/office/drawing/2014/main" id="{C5BDCFAC-1D4B-4A59-9D51-C7AB68470D7A}"/>
              </a:ext>
            </a:extLst>
          </p:cNvPr>
          <p:cNvGraphicFramePr>
            <a:graphicFrameLocks noGrp="1"/>
          </p:cNvGraphicFramePr>
          <p:nvPr/>
        </p:nvGraphicFramePr>
        <p:xfrm>
          <a:off x="44341" y="1043691"/>
          <a:ext cx="12103318" cy="5526273"/>
        </p:xfrm>
        <a:graphic>
          <a:graphicData uri="http://schemas.openxmlformats.org/drawingml/2006/table">
            <a:tbl>
              <a:tblPr firstRow="1" bandRow="1">
                <a:tableStyleId>{5940675A-B579-460E-94D1-54222C63F5DA}</a:tableStyleId>
              </a:tblPr>
              <a:tblGrid>
                <a:gridCol w="1559217">
                  <a:extLst>
                    <a:ext uri="{9D8B030D-6E8A-4147-A177-3AD203B41FA5}">
                      <a16:colId xmlns:a16="http://schemas.microsoft.com/office/drawing/2014/main" val="3549142039"/>
                    </a:ext>
                  </a:extLst>
                </a:gridCol>
                <a:gridCol w="1959675">
                  <a:extLst>
                    <a:ext uri="{9D8B030D-6E8A-4147-A177-3AD203B41FA5}">
                      <a16:colId xmlns:a16="http://schemas.microsoft.com/office/drawing/2014/main" val="4242932204"/>
                    </a:ext>
                  </a:extLst>
                </a:gridCol>
                <a:gridCol w="211335">
                  <a:extLst>
                    <a:ext uri="{9D8B030D-6E8A-4147-A177-3AD203B41FA5}">
                      <a16:colId xmlns:a16="http://schemas.microsoft.com/office/drawing/2014/main" val="319998920"/>
                    </a:ext>
                  </a:extLst>
                </a:gridCol>
                <a:gridCol w="1179103">
                  <a:extLst>
                    <a:ext uri="{9D8B030D-6E8A-4147-A177-3AD203B41FA5}">
                      <a16:colId xmlns:a16="http://schemas.microsoft.com/office/drawing/2014/main" val="4175777267"/>
                    </a:ext>
                  </a:extLst>
                </a:gridCol>
                <a:gridCol w="7193988">
                  <a:extLst>
                    <a:ext uri="{9D8B030D-6E8A-4147-A177-3AD203B41FA5}">
                      <a16:colId xmlns:a16="http://schemas.microsoft.com/office/drawing/2014/main" val="1153828275"/>
                    </a:ext>
                  </a:extLst>
                </a:gridCol>
              </a:tblGrid>
              <a:tr h="259484">
                <a:tc>
                  <a:txBody>
                    <a:bodyPr/>
                    <a:lstStyle/>
                    <a:p>
                      <a:pPr algn="ctr" latinLnBrk="1"/>
                      <a:r>
                        <a:rPr lang="ko-KR" altLang="en-US" sz="1200" b="1" dirty="0"/>
                        <a:t>항목</a:t>
                      </a:r>
                    </a:p>
                  </a:txBody>
                  <a:tcPr/>
                </a:tc>
                <a:tc gridSpan="4">
                  <a:txBody>
                    <a:bodyPr/>
                    <a:lstStyle/>
                    <a:p>
                      <a:pPr algn="ctr" latinLnBrk="1"/>
                      <a:r>
                        <a:rPr lang="ko-KR" altLang="en-US" sz="1200" b="1" dirty="0"/>
                        <a:t>설명</a:t>
                      </a:r>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2656115193"/>
                  </a:ext>
                </a:extLst>
              </a:tr>
              <a:tr h="314193">
                <a:tc>
                  <a:txBody>
                    <a:bodyPr/>
                    <a:lstStyle/>
                    <a:p>
                      <a:pPr algn="ctr" latinLnBrk="1"/>
                      <a:r>
                        <a:rPr lang="ko-KR" altLang="en-US" sz="1200" b="1" dirty="0"/>
                        <a:t>개요</a:t>
                      </a:r>
                    </a:p>
                  </a:txBody>
                  <a:tcPr/>
                </a:tc>
                <a:tc gridSpan="4">
                  <a:txBody>
                    <a:bodyPr/>
                    <a:lstStyle/>
                    <a:p>
                      <a:pPr latinLnBrk="1"/>
                      <a:r>
                        <a:rPr lang="ko-KR" altLang="en-US" sz="1200" dirty="0"/>
                        <a:t>웹페이지 상에서  제품 등록</a:t>
                      </a:r>
                      <a:r>
                        <a:rPr lang="en-US" altLang="ko-KR" sz="1200" dirty="0"/>
                        <a:t> </a:t>
                      </a:r>
                      <a:r>
                        <a:rPr lang="ko-KR" altLang="en-US" sz="1200" dirty="0"/>
                        <a:t>및</a:t>
                      </a:r>
                      <a:r>
                        <a:rPr lang="en-US" altLang="ko-KR" sz="1200" dirty="0"/>
                        <a:t> </a:t>
                      </a:r>
                      <a:r>
                        <a:rPr lang="ko-KR" altLang="en-US" sz="1200" dirty="0"/>
                        <a:t>주문 건이 발생하면 그에 따른 제품 입출고가 자동으로 이루어지는 스마트 창고를 사용자가 관리 및 제어할 수 있다</a:t>
                      </a:r>
                      <a:r>
                        <a:rPr lang="en-US" altLang="ko-KR" sz="1200" dirty="0"/>
                        <a:t>. </a:t>
                      </a:r>
                      <a:endParaRPr lang="ko-KR" altLang="en-US" sz="1200"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4141969982"/>
                  </a:ext>
                </a:extLst>
              </a:tr>
              <a:tr h="259484">
                <a:tc rowSpan="2">
                  <a:txBody>
                    <a:bodyPr/>
                    <a:lstStyle/>
                    <a:p>
                      <a:pPr algn="ctr" latinLnBrk="1"/>
                      <a:endParaRPr lang="en-US" altLang="ko-KR" sz="1200" b="1" dirty="0"/>
                    </a:p>
                    <a:p>
                      <a:pPr algn="ctr" latinLnBrk="1"/>
                      <a:r>
                        <a:rPr lang="ko-KR" altLang="en-US" sz="1200" b="1" dirty="0"/>
                        <a:t>관련 </a:t>
                      </a:r>
                      <a:r>
                        <a:rPr lang="ko-KR" altLang="en-US" sz="1200" b="1" dirty="0" err="1"/>
                        <a:t>액터</a:t>
                      </a:r>
                      <a:endParaRPr lang="ko-KR" altLang="en-US" sz="1200" b="1" dirty="0"/>
                    </a:p>
                  </a:txBody>
                  <a:tcPr/>
                </a:tc>
                <a:tc>
                  <a:txBody>
                    <a:bodyPr/>
                    <a:lstStyle/>
                    <a:p>
                      <a:pPr algn="ctr" latinLnBrk="1"/>
                      <a:r>
                        <a:rPr lang="ko-KR" altLang="en-US" sz="1200" b="1" dirty="0"/>
                        <a:t>주 </a:t>
                      </a:r>
                      <a:r>
                        <a:rPr lang="ko-KR" altLang="en-US" sz="1200" b="1" dirty="0" err="1"/>
                        <a:t>액터</a:t>
                      </a:r>
                      <a:endParaRPr lang="ko-KR" altLang="en-US" sz="1200" b="1" dirty="0"/>
                    </a:p>
                  </a:txBody>
                  <a:tcPr/>
                </a:tc>
                <a:tc gridSpan="3">
                  <a:txBody>
                    <a:bodyPr/>
                    <a:lstStyle/>
                    <a:p>
                      <a:pPr algn="ctr" latinLnBrk="1"/>
                      <a:r>
                        <a:rPr lang="ko-KR" altLang="en-US" sz="1200" dirty="0"/>
                        <a:t>소상공인</a:t>
                      </a:r>
                      <a:r>
                        <a:rPr lang="en-US" altLang="ko-KR" sz="1200" dirty="0"/>
                        <a:t>(</a:t>
                      </a:r>
                      <a:r>
                        <a:rPr lang="ko-KR" altLang="en-US" sz="1200" dirty="0"/>
                        <a:t>사용자</a:t>
                      </a:r>
                      <a:r>
                        <a:rPr lang="en-US" altLang="ko-KR" sz="1200" dirty="0"/>
                        <a:t>)</a:t>
                      </a:r>
                      <a:endParaRPr lang="ko-KR" altLang="en-US" sz="1200" b="1" dirty="0"/>
                    </a:p>
                  </a:txBody>
                  <a:tcPr/>
                </a:tc>
                <a:tc hMerge="1">
                  <a:txBody>
                    <a:bodyPr/>
                    <a:lstStyle/>
                    <a:p>
                      <a:pPr algn="ctr" latinLnBrk="1"/>
                      <a:r>
                        <a:rPr lang="ko-KR" altLang="en-US" sz="1200"/>
                        <a:t>소상공인</a:t>
                      </a:r>
                      <a:r>
                        <a:rPr lang="en-US" altLang="ko-KR" sz="1200"/>
                        <a:t>(</a:t>
                      </a:r>
                      <a:r>
                        <a:rPr lang="ko-KR" altLang="en-US" sz="1200"/>
                        <a:t>사용자</a:t>
                      </a:r>
                      <a:r>
                        <a:rPr lang="en-US" altLang="ko-KR" sz="1200"/>
                        <a:t>)</a:t>
                      </a:r>
                      <a:endParaRPr lang="ko-KR" altLang="en-US" sz="1200" b="1" dirty="0"/>
                    </a:p>
                  </a:txBody>
                  <a:tcPr/>
                </a:tc>
                <a:tc hMerge="1">
                  <a:txBody>
                    <a:bodyPr/>
                    <a:lstStyle/>
                    <a:p>
                      <a:pPr latinLnBrk="1"/>
                      <a:endParaRPr lang="ko-KR" altLang="en-US" dirty="0"/>
                    </a:p>
                  </a:txBody>
                  <a:tcPr/>
                </a:tc>
                <a:extLst>
                  <a:ext uri="{0D108BD9-81ED-4DB2-BD59-A6C34878D82A}">
                    <a16:rowId xmlns:a16="http://schemas.microsoft.com/office/drawing/2014/main" val="1412509373"/>
                  </a:ext>
                </a:extLst>
              </a:tr>
              <a:tr h="259484">
                <a:tc vMerge="1">
                  <a:txBody>
                    <a:bodyPr/>
                    <a:lstStyle/>
                    <a:p>
                      <a:pPr latinLnBrk="1"/>
                      <a:endParaRPr lang="ko-KR" altLang="en-US" dirty="0"/>
                    </a:p>
                  </a:txBody>
                  <a:tcPr/>
                </a:tc>
                <a:tc>
                  <a:txBody>
                    <a:bodyPr/>
                    <a:lstStyle/>
                    <a:p>
                      <a:pPr algn="ctr" latinLnBrk="1"/>
                      <a:r>
                        <a:rPr lang="ko-KR" altLang="en-US" sz="1200" b="1" dirty="0"/>
                        <a:t>보조 </a:t>
                      </a:r>
                      <a:r>
                        <a:rPr lang="ko-KR" altLang="en-US" sz="1200" b="1" dirty="0" err="1"/>
                        <a:t>액터</a:t>
                      </a:r>
                      <a:endParaRPr lang="ko-KR" altLang="en-US" sz="1200" b="1" dirty="0"/>
                    </a:p>
                  </a:txBody>
                  <a:tcPr/>
                </a:tc>
                <a:tc gridSpan="3">
                  <a:txBody>
                    <a:bodyPr/>
                    <a:lstStyle/>
                    <a:p>
                      <a:pPr algn="ctr" latinLnBrk="1"/>
                      <a:r>
                        <a:rPr lang="ko-KR" altLang="en-US" sz="1200" dirty="0"/>
                        <a:t>소비자</a:t>
                      </a:r>
                      <a:r>
                        <a:rPr lang="en-US" altLang="ko-KR" sz="1200" dirty="0"/>
                        <a:t>, </a:t>
                      </a:r>
                      <a:r>
                        <a:rPr lang="ko-KR" altLang="en-US" sz="1200" dirty="0"/>
                        <a:t>데이터베이스</a:t>
                      </a:r>
                      <a:r>
                        <a:rPr lang="en-US" altLang="ko-KR" sz="1200" dirty="0"/>
                        <a:t>, </a:t>
                      </a:r>
                      <a:r>
                        <a:rPr lang="ko-KR" altLang="en-US" sz="1200" dirty="0"/>
                        <a:t>디바이스</a:t>
                      </a:r>
                      <a:r>
                        <a:rPr lang="en-US" altLang="ko-KR" sz="1200" dirty="0"/>
                        <a:t>, </a:t>
                      </a:r>
                      <a:r>
                        <a:rPr lang="ko-KR" altLang="en-US" sz="1200" dirty="0"/>
                        <a:t>클라우드 서버</a:t>
                      </a:r>
                      <a:endParaRPr lang="ko-KR" altLang="en-US" sz="1200" b="1" dirty="0"/>
                    </a:p>
                  </a:txBody>
                  <a:tcPr/>
                </a:tc>
                <a:tc hMerge="1">
                  <a:txBody>
                    <a:bodyPr/>
                    <a:lstStyle/>
                    <a:p>
                      <a:pPr algn="ctr" latinLnBrk="1"/>
                      <a:r>
                        <a:rPr lang="ko-KR" altLang="en-US" sz="1200" dirty="0"/>
                        <a:t>소비자</a:t>
                      </a:r>
                      <a:r>
                        <a:rPr lang="en-US" altLang="ko-KR" sz="1200" dirty="0"/>
                        <a:t>, </a:t>
                      </a:r>
                      <a:r>
                        <a:rPr lang="ko-KR" altLang="en-US" sz="1200" dirty="0"/>
                        <a:t>웹 브라우저</a:t>
                      </a:r>
                      <a:r>
                        <a:rPr lang="en-US" altLang="ko-KR" sz="1200" dirty="0"/>
                        <a:t>, </a:t>
                      </a:r>
                      <a:r>
                        <a:rPr lang="ko-KR" altLang="en-US" sz="1200" dirty="0"/>
                        <a:t>데이터베이스</a:t>
                      </a:r>
                      <a:r>
                        <a:rPr lang="en-US" altLang="ko-KR" sz="1200" dirty="0"/>
                        <a:t>, </a:t>
                      </a:r>
                      <a:r>
                        <a:rPr lang="ko-KR" altLang="en-US" sz="1200" dirty="0" err="1"/>
                        <a:t>라즈베리파이</a:t>
                      </a:r>
                      <a:r>
                        <a:rPr lang="en-US" altLang="ko-KR" sz="1200" dirty="0"/>
                        <a:t>, </a:t>
                      </a:r>
                      <a:r>
                        <a:rPr lang="ko-KR" altLang="en-US" sz="1200" dirty="0"/>
                        <a:t>클라우드 서버</a:t>
                      </a:r>
                      <a:endParaRPr lang="ko-KR" altLang="en-US" sz="1200" b="1" dirty="0"/>
                    </a:p>
                  </a:txBody>
                  <a:tcPr/>
                </a:tc>
                <a:tc hMerge="1">
                  <a:txBody>
                    <a:bodyPr/>
                    <a:lstStyle/>
                    <a:p>
                      <a:pPr latinLnBrk="1"/>
                      <a:endParaRPr lang="ko-KR" altLang="en-US" dirty="0"/>
                    </a:p>
                  </a:txBody>
                  <a:tcPr/>
                </a:tc>
                <a:extLst>
                  <a:ext uri="{0D108BD9-81ED-4DB2-BD59-A6C34878D82A}">
                    <a16:rowId xmlns:a16="http://schemas.microsoft.com/office/drawing/2014/main" val="1377558306"/>
                  </a:ext>
                </a:extLst>
              </a:tr>
              <a:tr h="259484">
                <a:tc rowSpan="2">
                  <a:txBody>
                    <a:bodyPr/>
                    <a:lstStyle/>
                    <a:p>
                      <a:pPr algn="ctr" latinLnBrk="1"/>
                      <a:endParaRPr lang="en-US" altLang="ko-KR" sz="1200" b="1" dirty="0"/>
                    </a:p>
                    <a:p>
                      <a:pPr algn="ctr" latinLnBrk="1"/>
                      <a:r>
                        <a:rPr lang="ko-KR" altLang="en-US" sz="1200" b="1" dirty="0"/>
                        <a:t>우선 순위</a:t>
                      </a:r>
                    </a:p>
                  </a:txBody>
                  <a:tcPr/>
                </a:tc>
                <a:tc rowSpan="2">
                  <a:txBody>
                    <a:bodyPr/>
                    <a:lstStyle/>
                    <a:p>
                      <a:pPr algn="ctr" latinLnBrk="1"/>
                      <a:endParaRPr lang="en-US" altLang="ko-KR" sz="1200" dirty="0"/>
                    </a:p>
                    <a:p>
                      <a:pPr algn="ctr" latinLnBrk="1"/>
                      <a:r>
                        <a:rPr lang="ko-KR" altLang="en-US" sz="1200" dirty="0"/>
                        <a:t>상</a:t>
                      </a:r>
                    </a:p>
                  </a:txBody>
                  <a:tcPr/>
                </a:tc>
                <a:tc gridSpan="2">
                  <a:txBody>
                    <a:bodyPr/>
                    <a:lstStyle/>
                    <a:p>
                      <a:pPr algn="ctr" latinLnBrk="1"/>
                      <a:r>
                        <a:rPr lang="ko-KR" altLang="en-US" sz="1200" b="1"/>
                        <a:t>중요도</a:t>
                      </a:r>
                      <a:endParaRPr lang="ko-KR" altLang="en-US" sz="1200" dirty="0"/>
                    </a:p>
                  </a:txBody>
                  <a:tcPr/>
                </a:tc>
                <a:tc hMerge="1">
                  <a:txBody>
                    <a:bodyPr/>
                    <a:lstStyle/>
                    <a:p>
                      <a:pPr algn="ctr" latinLnBrk="1"/>
                      <a:r>
                        <a:rPr lang="ko-KR" altLang="en-US" sz="1200" b="1"/>
                        <a:t>중요도</a:t>
                      </a:r>
                      <a:endParaRPr lang="ko-KR" altLang="en-US" sz="1200" dirty="0"/>
                    </a:p>
                  </a:txBody>
                  <a:tcPr/>
                </a:tc>
                <a:tc>
                  <a:txBody>
                    <a:bodyPr/>
                    <a:lstStyle/>
                    <a:p>
                      <a:pPr algn="ctr" latinLnBrk="1"/>
                      <a:r>
                        <a:rPr lang="en-US" altLang="ko-KR" sz="1200" dirty="0"/>
                        <a:t>5</a:t>
                      </a:r>
                      <a:endParaRPr lang="ko-KR" altLang="en-US" sz="1200" dirty="0"/>
                    </a:p>
                  </a:txBody>
                  <a:tcPr/>
                </a:tc>
                <a:extLst>
                  <a:ext uri="{0D108BD9-81ED-4DB2-BD59-A6C34878D82A}">
                    <a16:rowId xmlns:a16="http://schemas.microsoft.com/office/drawing/2014/main" val="2980469687"/>
                  </a:ext>
                </a:extLst>
              </a:tr>
              <a:tr h="259484">
                <a:tc vMerge="1">
                  <a:txBody>
                    <a:bodyPr/>
                    <a:lstStyle/>
                    <a:p>
                      <a:pPr latinLnBrk="1"/>
                      <a:endParaRPr lang="ko-KR" altLang="en-US" dirty="0"/>
                    </a:p>
                  </a:txBody>
                  <a:tcPr/>
                </a:tc>
                <a:tc vMerge="1">
                  <a:txBody>
                    <a:bodyPr/>
                    <a:lstStyle/>
                    <a:p>
                      <a:pPr latinLnBrk="1"/>
                      <a:endParaRPr lang="ko-KR" altLang="en-US" dirty="0"/>
                    </a:p>
                  </a:txBody>
                  <a:tcPr/>
                </a:tc>
                <a:tc gridSpan="2">
                  <a:txBody>
                    <a:bodyPr/>
                    <a:lstStyle/>
                    <a:p>
                      <a:pPr algn="ctr" latinLnBrk="1"/>
                      <a:r>
                        <a:rPr lang="ko-KR" altLang="en-US" sz="1200" b="1" dirty="0"/>
                        <a:t>난이도</a:t>
                      </a:r>
                      <a:endParaRPr lang="ko-KR" altLang="en-US" dirty="0"/>
                    </a:p>
                  </a:txBody>
                  <a:tcPr/>
                </a:tc>
                <a:tc hMerge="1">
                  <a:txBody>
                    <a:bodyPr/>
                    <a:lstStyle/>
                    <a:p>
                      <a:pPr algn="ctr" latinLnBrk="1"/>
                      <a:r>
                        <a:rPr lang="ko-KR" altLang="en-US" sz="1200" b="1" dirty="0"/>
                        <a:t>난이도</a:t>
                      </a:r>
                      <a:endParaRPr lang="ko-KR" altLang="en-US" dirty="0"/>
                    </a:p>
                  </a:txBody>
                  <a:tcPr/>
                </a:tc>
                <a:tc>
                  <a:txBody>
                    <a:bodyPr/>
                    <a:lstStyle/>
                    <a:p>
                      <a:pPr latinLnBrk="1"/>
                      <a:r>
                        <a:rPr lang="ko-KR" altLang="en-US" sz="1200" dirty="0"/>
                        <a:t>사용자가 제품 등록 또는 주문을 하였을 때</a:t>
                      </a:r>
                      <a:r>
                        <a:rPr lang="en-US" altLang="ko-KR" sz="1200" dirty="0"/>
                        <a:t>, DB</a:t>
                      </a:r>
                      <a:r>
                        <a:rPr lang="ko-KR" altLang="en-US" sz="1200" dirty="0"/>
                        <a:t>에 업데이트 된 데이터를 인식 후 창고 구동 자동화</a:t>
                      </a:r>
                      <a:r>
                        <a:rPr lang="en-US" altLang="ko-KR" sz="1200" dirty="0"/>
                        <a:t>.</a:t>
                      </a:r>
                      <a:endParaRPr lang="ko-KR" altLang="en-US" sz="1200" dirty="0"/>
                    </a:p>
                  </a:txBody>
                  <a:tcPr/>
                </a:tc>
                <a:extLst>
                  <a:ext uri="{0D108BD9-81ED-4DB2-BD59-A6C34878D82A}">
                    <a16:rowId xmlns:a16="http://schemas.microsoft.com/office/drawing/2014/main" val="3914589169"/>
                  </a:ext>
                </a:extLst>
              </a:tr>
              <a:tr h="259484">
                <a:tc>
                  <a:txBody>
                    <a:bodyPr/>
                    <a:lstStyle/>
                    <a:p>
                      <a:pPr algn="ctr" latinLnBrk="1"/>
                      <a:r>
                        <a:rPr lang="ko-KR" altLang="en-US" sz="1200" b="1" dirty="0"/>
                        <a:t>선행조건</a:t>
                      </a:r>
                    </a:p>
                  </a:txBody>
                  <a:tcPr/>
                </a:tc>
                <a:tc gridSpan="4">
                  <a:txBody>
                    <a:bodyPr/>
                    <a:lstStyle/>
                    <a:p>
                      <a:pPr latinLnBrk="1"/>
                      <a:r>
                        <a:rPr lang="ko-KR" altLang="en-US" sz="1200" dirty="0"/>
                        <a:t>웹에서 사용자가 제품등록 또는 주문</a:t>
                      </a:r>
                      <a:r>
                        <a:rPr lang="en-US" altLang="ko-KR" sz="1200" dirty="0"/>
                        <a:t>, </a:t>
                      </a:r>
                      <a:r>
                        <a:rPr lang="ko-KR" altLang="en-US" sz="1200" dirty="0"/>
                        <a:t>창고 관리 가능</a:t>
                      </a:r>
                      <a:r>
                        <a:rPr lang="en-US" altLang="ko-KR" sz="1200" dirty="0"/>
                        <a:t>.</a:t>
                      </a:r>
                      <a:endParaRPr lang="ko-KR" altLang="en-US" sz="1200"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sz="1400" dirty="0"/>
                    </a:p>
                  </a:txBody>
                  <a:tcPr/>
                </a:tc>
                <a:extLst>
                  <a:ext uri="{0D108BD9-81ED-4DB2-BD59-A6C34878D82A}">
                    <a16:rowId xmlns:a16="http://schemas.microsoft.com/office/drawing/2014/main" val="176929913"/>
                  </a:ext>
                </a:extLst>
              </a:tr>
              <a:tr h="259484">
                <a:tc>
                  <a:txBody>
                    <a:bodyPr/>
                    <a:lstStyle/>
                    <a:p>
                      <a:pPr algn="ctr" latinLnBrk="1"/>
                      <a:r>
                        <a:rPr lang="ko-KR" altLang="en-US" sz="1200" b="1" dirty="0"/>
                        <a:t>후행조건</a:t>
                      </a:r>
                    </a:p>
                  </a:txBody>
                  <a:tcPr/>
                </a:tc>
                <a:tc gridSpan="4">
                  <a:txBody>
                    <a:bodyPr/>
                    <a:lstStyle/>
                    <a:p>
                      <a:pPr latinLnBrk="1"/>
                      <a:r>
                        <a:rPr lang="ko-KR" altLang="en-US" sz="1200" dirty="0"/>
                        <a:t>웹페이지와</a:t>
                      </a:r>
                      <a:r>
                        <a:rPr lang="en-US" altLang="ko-KR" sz="1200" dirty="0"/>
                        <a:t> </a:t>
                      </a:r>
                      <a:r>
                        <a:rPr lang="ko-KR" altLang="en-US" sz="1200" dirty="0"/>
                        <a:t>디바이스가 데이터를 주고 받을 수 있도록 항상 연동되어 있어야 한다</a:t>
                      </a:r>
                      <a:r>
                        <a:rPr lang="en-US" altLang="ko-KR" sz="1200" dirty="0"/>
                        <a:t>. </a:t>
                      </a:r>
                      <a:endParaRPr lang="ko-KR" altLang="en-US" sz="1200" dirty="0"/>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sz="1400" dirty="0"/>
                    </a:p>
                  </a:txBody>
                  <a:tcPr/>
                </a:tc>
                <a:extLst>
                  <a:ext uri="{0D108BD9-81ED-4DB2-BD59-A6C34878D82A}">
                    <a16:rowId xmlns:a16="http://schemas.microsoft.com/office/drawing/2014/main" val="131834600"/>
                  </a:ext>
                </a:extLst>
              </a:tr>
              <a:tr h="1643398">
                <a:tc rowSpan="2">
                  <a:txBody>
                    <a:bodyPr/>
                    <a:lstStyle/>
                    <a:p>
                      <a:pPr algn="ctr" latinLnBrk="1"/>
                      <a:endParaRPr lang="en-US" altLang="ko-KR" sz="1200" b="1" dirty="0"/>
                    </a:p>
                    <a:p>
                      <a:pPr algn="ctr" latinLnBrk="1"/>
                      <a:endParaRPr lang="en-US" altLang="ko-KR" sz="1200" b="1" dirty="0"/>
                    </a:p>
                    <a:p>
                      <a:pPr algn="ctr" latinLnBrk="1"/>
                      <a:endParaRPr lang="en-US" altLang="ko-KR" sz="1200" b="1" dirty="0"/>
                    </a:p>
                    <a:p>
                      <a:pPr algn="ctr" latinLnBrk="1"/>
                      <a:endParaRPr lang="en-US" altLang="ko-KR" sz="1200" b="1" dirty="0"/>
                    </a:p>
                    <a:p>
                      <a:pPr algn="ctr" latinLnBrk="1"/>
                      <a:endParaRPr lang="en-US" altLang="ko-KR" sz="1200" b="1" dirty="0"/>
                    </a:p>
                    <a:p>
                      <a:pPr algn="ctr" latinLnBrk="1"/>
                      <a:endParaRPr lang="en-US" altLang="ko-KR" sz="1200" b="1" dirty="0"/>
                    </a:p>
                    <a:p>
                      <a:pPr algn="ctr" latinLnBrk="1"/>
                      <a:endParaRPr lang="en-US" altLang="ko-KR" sz="1200" b="1" dirty="0"/>
                    </a:p>
                    <a:p>
                      <a:pPr algn="ctr" latinLnBrk="1"/>
                      <a:r>
                        <a:rPr lang="ko-KR" altLang="en-US" sz="1200" b="1" dirty="0"/>
                        <a:t>시나리오</a:t>
                      </a:r>
                    </a:p>
                  </a:txBody>
                  <a:tcPr/>
                </a:tc>
                <a:tc gridSpan="2">
                  <a:txBody>
                    <a:bodyPr/>
                    <a:lstStyle/>
                    <a:p>
                      <a:pPr algn="ctr" latinLnBrk="1"/>
                      <a:endParaRPr lang="en-US" altLang="ko-KR" sz="1200" b="1" dirty="0"/>
                    </a:p>
                    <a:p>
                      <a:pPr algn="ctr" latinLnBrk="1"/>
                      <a:endParaRPr lang="en-US" altLang="ko-KR" sz="1200" b="1" dirty="0"/>
                    </a:p>
                    <a:p>
                      <a:pPr algn="ctr" latinLnBrk="1"/>
                      <a:endParaRPr lang="en-US" altLang="ko-KR" sz="1200" b="1" dirty="0"/>
                    </a:p>
                    <a:p>
                      <a:pPr algn="ctr" latinLnBrk="1"/>
                      <a:endParaRPr lang="en-US" altLang="ko-KR" sz="1200" b="1" dirty="0"/>
                    </a:p>
                    <a:p>
                      <a:pPr algn="ctr" latinLnBrk="1"/>
                      <a:r>
                        <a:rPr lang="ko-KR" altLang="en-US" sz="1200" b="1" dirty="0"/>
                        <a:t>기본 시나리오</a:t>
                      </a:r>
                    </a:p>
                  </a:txBody>
                  <a:tcPr/>
                </a:tc>
                <a:tc hMerge="1">
                  <a:txBody>
                    <a:bodyPr/>
                    <a:lstStyle/>
                    <a:p>
                      <a:pPr algn="ctr" latinLnBrk="1"/>
                      <a:endParaRPr lang="ko-KR" altLang="en-US" sz="1200" b="1" dirty="0"/>
                    </a:p>
                  </a:txBody>
                  <a:tcPr/>
                </a:tc>
                <a:tc gridSpan="2">
                  <a:txBody>
                    <a:bodyPr/>
                    <a:lstStyle/>
                    <a:p>
                      <a:pPr latinLnBrk="1"/>
                      <a:r>
                        <a:rPr lang="en-US" altLang="ko-KR" sz="1200" dirty="0"/>
                        <a:t>1. </a:t>
                      </a:r>
                      <a:r>
                        <a:rPr lang="ko-KR" altLang="en-US" sz="1200" b="1" dirty="0"/>
                        <a:t>사용자</a:t>
                      </a:r>
                      <a:r>
                        <a:rPr lang="ko-KR" altLang="en-US" sz="1200" dirty="0"/>
                        <a:t>가 웹에서 제품 등록을 한다</a:t>
                      </a:r>
                      <a:r>
                        <a:rPr lang="en-US" altLang="ko-KR" sz="1200" dirty="0"/>
                        <a:t>.</a:t>
                      </a:r>
                    </a:p>
                    <a:p>
                      <a:pPr latinLnBrk="1"/>
                      <a:r>
                        <a:rPr lang="en-US" altLang="ko-KR" sz="1200" dirty="0"/>
                        <a:t>2. </a:t>
                      </a:r>
                      <a:r>
                        <a:rPr lang="ko-KR" altLang="en-US" sz="1200" b="1" dirty="0"/>
                        <a:t>클라우드 서버</a:t>
                      </a:r>
                      <a:r>
                        <a:rPr lang="ko-KR" altLang="en-US" sz="1200" dirty="0"/>
                        <a:t>가 관리하는 </a:t>
                      </a:r>
                      <a:r>
                        <a:rPr lang="ko-KR" altLang="en-US" sz="1200" b="1" dirty="0"/>
                        <a:t>데이터베이스</a:t>
                      </a:r>
                      <a:r>
                        <a:rPr lang="ko-KR" altLang="en-US" sz="1200" dirty="0"/>
                        <a:t>에 제품 정보가 등록된다</a:t>
                      </a:r>
                      <a:r>
                        <a:rPr lang="en-US" altLang="ko-KR" sz="1200" dirty="0"/>
                        <a:t>. </a:t>
                      </a:r>
                    </a:p>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sz="1200" dirty="0"/>
                        <a:t>3. </a:t>
                      </a:r>
                      <a:r>
                        <a:rPr lang="ko-KR" altLang="en-US" sz="1200" dirty="0"/>
                        <a:t>입고처리를 통해 새로 등록된 제품의 </a:t>
                      </a:r>
                      <a:r>
                        <a:rPr lang="ko-KR" altLang="en-US" sz="1200" kern="1200" dirty="0">
                          <a:solidFill>
                            <a:schemeClr val="tx1"/>
                          </a:solidFill>
                          <a:effectLst/>
                          <a:latin typeface="+mn-lt"/>
                          <a:ea typeface="+mn-ea"/>
                          <a:cs typeface="+mn-cs"/>
                        </a:rPr>
                        <a:t>입고</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재고</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수량을 업데이트 시켜준다</a:t>
                      </a:r>
                      <a:r>
                        <a:rPr lang="en-US" altLang="ko-KR" sz="1200" kern="1200" dirty="0">
                          <a:solidFill>
                            <a:schemeClr val="tx1"/>
                          </a:solidFill>
                          <a:effectLst/>
                          <a:latin typeface="+mn-lt"/>
                          <a:ea typeface="+mn-ea"/>
                          <a:cs typeface="+mn-cs"/>
                        </a:rPr>
                        <a:t>.</a:t>
                      </a:r>
                    </a:p>
                    <a:p>
                      <a:pPr latinLnBrk="1"/>
                      <a:r>
                        <a:rPr lang="en-US" altLang="ko-KR" sz="1200" dirty="0"/>
                        <a:t>4. </a:t>
                      </a:r>
                      <a:r>
                        <a:rPr lang="ko-KR" altLang="en-US" sz="1200" b="1" dirty="0"/>
                        <a:t>소비자</a:t>
                      </a:r>
                      <a:r>
                        <a:rPr lang="ko-KR" altLang="en-US" sz="1200" dirty="0"/>
                        <a:t>가 제품을 주문하기 위해 주문서를 작성 한다</a:t>
                      </a:r>
                      <a:r>
                        <a:rPr lang="en-US" altLang="ko-KR" sz="12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5. </a:t>
                      </a:r>
                      <a:r>
                        <a:rPr lang="ko-KR" altLang="en-US" sz="1200" b="1" dirty="0"/>
                        <a:t>클라우드 서버</a:t>
                      </a:r>
                      <a:r>
                        <a:rPr lang="ko-KR" altLang="en-US" sz="1200" dirty="0"/>
                        <a:t>가 관리하는 </a:t>
                      </a:r>
                      <a:r>
                        <a:rPr lang="ko-KR" altLang="en-US" sz="1200" b="1" dirty="0"/>
                        <a:t>데이터베이스</a:t>
                      </a:r>
                      <a:r>
                        <a:rPr lang="ko-KR" altLang="en-US" sz="1200" dirty="0"/>
                        <a:t>에 주문 정보가 등록된다</a:t>
                      </a:r>
                      <a:r>
                        <a:rPr lang="en-US" altLang="ko-KR" sz="120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6. </a:t>
                      </a:r>
                      <a:r>
                        <a:rPr lang="ko-KR" altLang="en-US" sz="1200" dirty="0"/>
                        <a:t>웹에서 전송 받은 보관장소 데이터를 기반으로 </a:t>
                      </a:r>
                      <a:r>
                        <a:rPr lang="ko-KR" altLang="en-US" sz="1200" b="1" dirty="0"/>
                        <a:t>디바이스가 </a:t>
                      </a:r>
                      <a:r>
                        <a:rPr lang="ko-KR" altLang="en-US" sz="1200" dirty="0"/>
                        <a:t>창고에서 그에 맞는 제품을 출고 시킨다</a:t>
                      </a:r>
                      <a:r>
                        <a:rPr lang="en-US" altLang="ko-KR" sz="1200" dirty="0"/>
                        <a:t>. </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출고</a:t>
                      </a:r>
                      <a:r>
                        <a:rPr lang="en-US" altLang="ko-KR" sz="1200" kern="1200" dirty="0">
                          <a:solidFill>
                            <a:schemeClr val="tx1"/>
                          </a:solidFill>
                          <a:effectLst/>
                          <a:latin typeface="+mn-lt"/>
                          <a:ea typeface="+mn-ea"/>
                          <a:cs typeface="+mn-cs"/>
                        </a:rPr>
                        <a:t>+1 </a:t>
                      </a:r>
                      <a:r>
                        <a:rPr lang="ko-KR" altLang="en-US" sz="1200" kern="1200" dirty="0">
                          <a:solidFill>
                            <a:schemeClr val="tx1"/>
                          </a:solidFill>
                          <a:effectLst/>
                          <a:latin typeface="+mn-lt"/>
                          <a:ea typeface="+mn-ea"/>
                          <a:cs typeface="+mn-cs"/>
                        </a:rPr>
                        <a:t>재고 </a:t>
                      </a:r>
                      <a:r>
                        <a:rPr lang="en-US" altLang="ko-KR" sz="1200" kern="1200" dirty="0">
                          <a:solidFill>
                            <a:schemeClr val="tx1"/>
                          </a:solidFill>
                          <a:effectLst/>
                          <a:latin typeface="+mn-lt"/>
                          <a:ea typeface="+mn-ea"/>
                          <a:cs typeface="+mn-cs"/>
                        </a:rPr>
                        <a:t>-1)</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7. </a:t>
                      </a:r>
                      <a:r>
                        <a:rPr lang="ko-KR" altLang="en-US" sz="1200" b="1" dirty="0"/>
                        <a:t>사용자</a:t>
                      </a:r>
                      <a:r>
                        <a:rPr lang="ko-KR" altLang="en-US" sz="1200" dirty="0"/>
                        <a:t>는 위의 프로세스를 웹 브라우저의 주문현황</a:t>
                      </a:r>
                      <a:r>
                        <a:rPr lang="en-US" altLang="ko-KR" sz="1200" dirty="0"/>
                        <a:t>, </a:t>
                      </a:r>
                      <a:r>
                        <a:rPr lang="ko-KR" altLang="en-US" sz="1200" dirty="0"/>
                        <a:t>재고 관리</a:t>
                      </a:r>
                      <a:r>
                        <a:rPr lang="en-US" altLang="ko-KR" sz="1200" dirty="0"/>
                        <a:t>, </a:t>
                      </a:r>
                      <a:r>
                        <a:rPr lang="ko-KR" altLang="en-US" sz="1200" dirty="0"/>
                        <a:t>실시간 창고현황을 통해 한 눈에 알 수 있다</a:t>
                      </a:r>
                      <a:r>
                        <a:rPr lang="en-US" altLang="ko-KR" sz="1200" dirty="0"/>
                        <a:t>.</a:t>
                      </a:r>
                    </a:p>
                    <a:p>
                      <a:pPr latinLnBrk="1"/>
                      <a:r>
                        <a:rPr lang="en-US" altLang="ko-KR" sz="1200" dirty="0"/>
                        <a:t>8. </a:t>
                      </a:r>
                      <a:r>
                        <a:rPr lang="ko-KR" altLang="en-US" sz="1200" b="1" dirty="0"/>
                        <a:t>사용자</a:t>
                      </a:r>
                      <a:r>
                        <a:rPr lang="ko-KR" altLang="en-US" sz="1200" dirty="0"/>
                        <a:t>는 웹 페이지에서 처리된 주문 건 데이터를 판별 후 삭제할 수 있다</a:t>
                      </a:r>
                      <a:r>
                        <a:rPr lang="en-US" altLang="ko-KR" sz="1200" dirty="0"/>
                        <a:t>.</a:t>
                      </a:r>
                      <a:r>
                        <a:rPr lang="ko-KR" altLang="en-US" sz="1200" dirty="0"/>
                        <a:t> </a:t>
                      </a:r>
                      <a:endParaRPr lang="en-US" altLang="ko-KR" sz="1200" dirty="0"/>
                    </a:p>
                    <a:p>
                      <a:pPr latinLnBrk="1"/>
                      <a:r>
                        <a:rPr lang="en-US" altLang="ko-KR" sz="1200" dirty="0"/>
                        <a:t>9. </a:t>
                      </a:r>
                      <a:r>
                        <a:rPr lang="ko-KR" altLang="en-US" sz="1200" b="1" dirty="0"/>
                        <a:t>사용자</a:t>
                      </a:r>
                      <a:r>
                        <a:rPr lang="ko-KR" altLang="en-US" sz="1200" dirty="0"/>
                        <a:t>는 웹 페이지에서 등록된 제품을 삭제할 수 있다</a:t>
                      </a:r>
                      <a:r>
                        <a:rPr lang="en-US" altLang="ko-KR" sz="1200" dirty="0"/>
                        <a:t>.</a:t>
                      </a:r>
                      <a:endParaRPr lang="ko-KR" altLang="en-US" sz="1200" b="1" dirty="0"/>
                    </a:p>
                  </a:txBody>
                  <a:tcPr/>
                </a:tc>
                <a:tc hMerge="1">
                  <a:txBody>
                    <a:bodyPr/>
                    <a:lstStyle/>
                    <a:p>
                      <a:pPr latinLnBrk="1"/>
                      <a:endParaRPr lang="ko-KR" altLang="en-US" dirty="0"/>
                    </a:p>
                  </a:txBody>
                  <a:tcPr/>
                </a:tc>
                <a:extLst>
                  <a:ext uri="{0D108BD9-81ED-4DB2-BD59-A6C34878D82A}">
                    <a16:rowId xmlns:a16="http://schemas.microsoft.com/office/drawing/2014/main" val="668696833"/>
                  </a:ext>
                </a:extLst>
              </a:tr>
              <a:tr h="1511693">
                <a:tc vMerge="1">
                  <a:txBody>
                    <a:bodyPr/>
                    <a:lstStyle/>
                    <a:p>
                      <a:pPr latinLnBrk="1"/>
                      <a:endParaRPr lang="ko-KR" altLang="en-US" dirty="0"/>
                    </a:p>
                  </a:txBody>
                  <a:tcPr/>
                </a:tc>
                <a:tc gridSpan="2">
                  <a:txBody>
                    <a:bodyPr/>
                    <a:lstStyle/>
                    <a:p>
                      <a:pPr algn="ctr" latinLnBrk="1"/>
                      <a:endParaRPr lang="en-US" altLang="ko-KR" sz="1200" b="1" dirty="0"/>
                    </a:p>
                    <a:p>
                      <a:pPr algn="ctr" latinLnBrk="1"/>
                      <a:endParaRPr lang="en-US" altLang="ko-KR" sz="1200" b="1" dirty="0"/>
                    </a:p>
                    <a:p>
                      <a:pPr algn="ctr" latinLnBrk="1"/>
                      <a:endParaRPr lang="en-US" altLang="ko-KR" sz="1200" b="1" dirty="0"/>
                    </a:p>
                    <a:p>
                      <a:pPr algn="ctr" latinLnBrk="1"/>
                      <a:r>
                        <a:rPr lang="ko-KR" altLang="en-US" sz="1200" b="1" dirty="0"/>
                        <a:t>대안 시나리오</a:t>
                      </a:r>
                    </a:p>
                  </a:txBody>
                  <a:tcPr/>
                </a:tc>
                <a:tc hMerge="1">
                  <a:txBody>
                    <a:bodyPr/>
                    <a:lstStyle/>
                    <a:p>
                      <a:pPr algn="ctr" latinLnBrk="1"/>
                      <a:endParaRPr lang="ko-KR" altLang="en-US" sz="1200" b="1" dirty="0"/>
                    </a:p>
                  </a:txBody>
                  <a:tcPr/>
                </a:tc>
                <a:tc gridSpan="2">
                  <a:txBody>
                    <a:bodyPr/>
                    <a:lstStyle/>
                    <a:p>
                      <a:pPr latinLnBrk="1"/>
                      <a:r>
                        <a:rPr lang="en-US" altLang="ko-KR" sz="1200" b="1" dirty="0"/>
                        <a:t>A1 :</a:t>
                      </a:r>
                      <a:r>
                        <a:rPr lang="en-US" altLang="ko-KR" sz="1200" dirty="0"/>
                        <a:t> </a:t>
                      </a:r>
                      <a:r>
                        <a:rPr lang="ko-KR" altLang="en-US" sz="1200" b="1" dirty="0"/>
                        <a:t>제품의 재고가 떨어져 주문이 불가 할 때  </a:t>
                      </a:r>
                      <a:endParaRPr lang="en-US" altLang="ko-KR" sz="1200" dirty="0"/>
                    </a:p>
                    <a:p>
                      <a:pPr marL="228600" indent="-228600" latinLnBrk="1">
                        <a:buAutoNum type="arabicPeriod"/>
                      </a:pPr>
                      <a:r>
                        <a:rPr lang="ko-KR" altLang="en-US" sz="1200" dirty="0"/>
                        <a:t>소비자가 주문 시 판단할 수 있도록 쇼핑리스트에 각 물품 별 재고 현황을 보여준다</a:t>
                      </a:r>
                      <a:r>
                        <a:rPr lang="en-US" altLang="ko-KR" sz="1200" dirty="0"/>
                        <a:t>.</a:t>
                      </a:r>
                      <a:r>
                        <a:rPr lang="ko-KR" altLang="en-US" sz="1200" dirty="0"/>
                        <a:t> </a:t>
                      </a:r>
                      <a:endParaRPr lang="en-US" altLang="ko-KR" sz="1200" dirty="0"/>
                    </a:p>
                    <a:p>
                      <a:pPr marL="228600" indent="-228600" latinLnBrk="1">
                        <a:buAutoNum type="arabicPeriod"/>
                      </a:pPr>
                      <a:endParaRPr lang="en-US" altLang="ko-KR" sz="1200" dirty="0"/>
                    </a:p>
                    <a:p>
                      <a:pPr latinLnBrk="1"/>
                      <a:r>
                        <a:rPr lang="en-US" altLang="ko-KR" sz="1200" b="1" dirty="0" err="1"/>
                        <a:t>A2</a:t>
                      </a:r>
                      <a:r>
                        <a:rPr lang="en-US" altLang="ko-KR" sz="1200" b="1" dirty="0"/>
                        <a:t> : </a:t>
                      </a:r>
                      <a:r>
                        <a:rPr lang="ko-KR" altLang="en-US" sz="1200" b="1" dirty="0"/>
                        <a:t> 제품이 창고 내부에서 이동하다가 외부적인 요인으로 출고 불능 상태가 되었을 때</a:t>
                      </a:r>
                      <a:endParaRPr lang="en-US" altLang="ko-KR" sz="1200" b="1" dirty="0"/>
                    </a:p>
                    <a:p>
                      <a:pPr latinLnBrk="1"/>
                      <a:r>
                        <a:rPr lang="en-US" altLang="ko-KR" sz="1200" dirty="0"/>
                        <a:t>1. </a:t>
                      </a:r>
                      <a:r>
                        <a:rPr lang="ko-KR" altLang="en-US" sz="1200" dirty="0"/>
                        <a:t>창고 내부 컨베이어에 부착된 </a:t>
                      </a:r>
                      <a:r>
                        <a:rPr lang="en-US" altLang="ko-KR" sz="1200" dirty="0"/>
                        <a:t>Sensor</a:t>
                      </a:r>
                      <a:r>
                        <a:rPr lang="ko-KR" altLang="en-US" sz="1200" dirty="0"/>
                        <a:t>가 주문한 제품이 출고되지 않음을 확인하고 상황 표시등</a:t>
                      </a:r>
                      <a:r>
                        <a:rPr lang="en-US" altLang="ko-KR" sz="1200" dirty="0"/>
                        <a:t>(LED)</a:t>
                      </a:r>
                      <a:r>
                        <a:rPr lang="ko-KR" altLang="en-US" sz="1200" dirty="0"/>
                        <a:t>을 점멸한다</a:t>
                      </a:r>
                      <a:r>
                        <a:rPr lang="en-US" altLang="ko-KR" sz="1200" dirty="0"/>
                        <a:t>.</a:t>
                      </a:r>
                    </a:p>
                    <a:p>
                      <a:pPr latinLnBrk="1"/>
                      <a:endParaRPr lang="en-US" altLang="ko-KR" sz="1200" b="1" dirty="0"/>
                    </a:p>
                    <a:p>
                      <a:pPr latinLnBrk="1"/>
                      <a:r>
                        <a:rPr lang="en-US" altLang="ko-KR" sz="1200" b="1" dirty="0" err="1"/>
                        <a:t>A3</a:t>
                      </a:r>
                      <a:r>
                        <a:rPr lang="en-US" altLang="ko-KR" sz="1200" b="1" dirty="0"/>
                        <a:t> : </a:t>
                      </a:r>
                      <a:r>
                        <a:rPr lang="ko-KR" altLang="en-US" sz="1200" b="1" dirty="0"/>
                        <a:t> 주문한 제품과 실제 출고되는 제품이 다를 경우</a:t>
                      </a:r>
                      <a:endParaRPr lang="en-US" altLang="ko-KR" sz="1200" b="1" dirty="0"/>
                    </a:p>
                    <a:p>
                      <a:pPr latinLnBrk="1"/>
                      <a:r>
                        <a:rPr lang="en-US" altLang="ko-KR" sz="1200" dirty="0"/>
                        <a:t>1. </a:t>
                      </a:r>
                      <a:r>
                        <a:rPr lang="en-US" altLang="ko-KR" sz="1200" dirty="0" err="1"/>
                        <a:t>RC522</a:t>
                      </a:r>
                      <a:r>
                        <a:rPr lang="en-US" altLang="ko-KR" sz="1200" dirty="0"/>
                        <a:t> Module(RFID Data)</a:t>
                      </a:r>
                      <a:r>
                        <a:rPr lang="ko-KR" altLang="en-US" sz="1200" dirty="0"/>
                        <a:t>을 통해 출고되는 제품의 주문 정보를 확인하고 출고할 제품이 아닐 시 </a:t>
                      </a:r>
                      <a:r>
                        <a:rPr lang="en-US" altLang="ko-KR" sz="1200" dirty="0"/>
                        <a:t>LED</a:t>
                      </a:r>
                      <a:r>
                        <a:rPr lang="ko-KR" altLang="en-US" sz="1200" dirty="0"/>
                        <a:t>를 점멸한다</a:t>
                      </a:r>
                      <a:r>
                        <a:rPr lang="en-US" altLang="ko-KR" sz="1200" dirty="0"/>
                        <a:t>.</a:t>
                      </a:r>
                    </a:p>
                  </a:txBody>
                  <a:tcPr/>
                </a:tc>
                <a:tc hMerge="1">
                  <a:txBody>
                    <a:bodyPr/>
                    <a:lstStyle/>
                    <a:p>
                      <a:pPr latinLnBrk="1"/>
                      <a:endParaRPr lang="ko-KR" altLang="en-US" dirty="0"/>
                    </a:p>
                  </a:txBody>
                  <a:tcPr/>
                </a:tc>
                <a:extLst>
                  <a:ext uri="{0D108BD9-81ED-4DB2-BD59-A6C34878D82A}">
                    <a16:rowId xmlns:a16="http://schemas.microsoft.com/office/drawing/2014/main" val="383773560"/>
                  </a:ext>
                </a:extLst>
              </a:tr>
            </a:tbl>
          </a:graphicData>
        </a:graphic>
      </p:graphicFrame>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err="1">
                <a:ln>
                  <a:noFill/>
                </a:ln>
                <a:solidFill>
                  <a:schemeClr val="bg1"/>
                </a:solidFill>
                <a:effectLst/>
                <a:uLnTx/>
                <a:uFillTx/>
                <a:latin typeface="+mn-ea"/>
                <a:cs typeface="+mj-cs"/>
              </a:rPr>
              <a:t>유즈케이스</a:t>
            </a:r>
            <a:r>
              <a:rPr kumimoji="0" lang="ko-KR" altLang="en-US" sz="1700" b="1" i="0" u="none" strike="noStrike" kern="1200" cap="none" spc="0" normalizeH="0" baseline="0" noProof="0" dirty="0">
                <a:ln>
                  <a:noFill/>
                </a:ln>
                <a:solidFill>
                  <a:schemeClr val="bg1"/>
                </a:solidFill>
                <a:effectLst/>
                <a:uLnTx/>
                <a:uFillTx/>
                <a:latin typeface="+mn-ea"/>
                <a:cs typeface="+mj-cs"/>
              </a:rPr>
              <a:t>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슬라이드 번호 개체 틀 3"/>
          <p:cNvSpPr>
            <a:spLocks noGrp="1"/>
          </p:cNvSpPr>
          <p:nvPr>
            <p:ph type="sldNum" sz="quarter" idx="12"/>
          </p:nvPr>
        </p:nvSpPr>
        <p:spPr/>
        <p:txBody>
          <a:bodyPr/>
          <a:lstStyle/>
          <a:p>
            <a:fld id="{C8B1308B-619C-4750-878A-85E35834BA81}" type="slidenum">
              <a:rPr lang="ko-KR" altLang="en-US" smtClean="0"/>
              <a:t>26</a:t>
            </a:fld>
            <a:endParaRPr lang="ko-KR" altLang="en-US"/>
          </a:p>
        </p:txBody>
      </p:sp>
    </p:spTree>
    <p:extLst>
      <p:ext uri="{BB962C8B-B14F-4D97-AF65-F5344CB8AC3E}">
        <p14:creationId xmlns:p14="http://schemas.microsoft.com/office/powerpoint/2010/main" val="1932514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S/W H/W </a:t>
            </a:r>
            <a:r>
              <a:rPr kumimoji="0" lang="ko-KR" altLang="en-US" sz="1700" b="1" i="0" u="none" strike="noStrike" kern="1200" cap="none" spc="0" normalizeH="0" baseline="0" noProof="0" dirty="0">
                <a:ln>
                  <a:noFill/>
                </a:ln>
                <a:solidFill>
                  <a:schemeClr val="bg1"/>
                </a:solidFill>
                <a:effectLst/>
                <a:uLnTx/>
                <a:uFillTx/>
                <a:latin typeface="+mn-ea"/>
                <a:cs typeface="+mj-cs"/>
              </a:rPr>
              <a:t>업무 공유 항목</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5" name="TextBox 4">
            <a:extLst>
              <a:ext uri="{FF2B5EF4-FFF2-40B4-BE49-F238E27FC236}">
                <a16:creationId xmlns:a16="http://schemas.microsoft.com/office/drawing/2014/main" id="{91F96C57-F10C-4650-AD21-F02BAA8C98B1}"/>
              </a:ext>
            </a:extLst>
          </p:cNvPr>
          <p:cNvSpPr txBox="1"/>
          <p:nvPr/>
        </p:nvSpPr>
        <p:spPr>
          <a:xfrm>
            <a:off x="2163039" y="2044020"/>
            <a:ext cx="7865922" cy="3282373"/>
          </a:xfrm>
          <a:prstGeom prst="rect">
            <a:avLst/>
          </a:prstGeom>
          <a:noFill/>
        </p:spPr>
        <p:txBody>
          <a:bodyPr wrap="square" rtlCol="0">
            <a:spAutoFit/>
          </a:bodyPr>
          <a:lstStyle/>
          <a:p>
            <a:pPr>
              <a:lnSpc>
                <a:spcPct val="150000"/>
              </a:lnSpc>
            </a:pPr>
            <a:r>
              <a:rPr lang="en-US" altLang="ko-KR" sz="1400" dirty="0"/>
              <a:t>1. </a:t>
            </a:r>
            <a:r>
              <a:rPr lang="ko-KR" altLang="en-US" sz="1400" dirty="0"/>
              <a:t>프로토타입 제작 시 </a:t>
            </a:r>
            <a:r>
              <a:rPr lang="ko-KR" altLang="en-US" sz="1400" b="1" dirty="0"/>
              <a:t>실제 제품 모형은 </a:t>
            </a:r>
            <a:r>
              <a:rPr lang="en-US" altLang="ko-KR" sz="1400" b="1" dirty="0"/>
              <a:t>9</a:t>
            </a:r>
            <a:r>
              <a:rPr lang="ko-KR" altLang="en-US" sz="1400" b="1" dirty="0"/>
              <a:t>개의 서로 다른 제품</a:t>
            </a:r>
            <a:r>
              <a:rPr lang="ko-KR" altLang="en-US" sz="1400" dirty="0"/>
              <a:t>으로 만든다</a:t>
            </a:r>
            <a:r>
              <a:rPr lang="en-US" altLang="ko-KR" sz="1400" dirty="0"/>
              <a:t>. </a:t>
            </a:r>
          </a:p>
          <a:p>
            <a:pPr>
              <a:lnSpc>
                <a:spcPct val="150000"/>
              </a:lnSpc>
            </a:pPr>
            <a:r>
              <a:rPr lang="en-US" altLang="ko-KR" sz="1400" dirty="0"/>
              <a:t>  (1</a:t>
            </a:r>
            <a:r>
              <a:rPr lang="ko-KR" altLang="en-US" sz="1400" dirty="0"/>
              <a:t>개의 제품으로 여러 수량 주문 불가</a:t>
            </a:r>
            <a:r>
              <a:rPr lang="en-US" altLang="ko-KR" sz="1400" dirty="0"/>
              <a:t>)</a:t>
            </a:r>
          </a:p>
          <a:p>
            <a:pPr>
              <a:lnSpc>
                <a:spcPct val="150000"/>
              </a:lnSpc>
            </a:pPr>
            <a:endParaRPr lang="en-US" altLang="ko-KR" sz="1400" dirty="0"/>
          </a:p>
          <a:p>
            <a:pPr>
              <a:lnSpc>
                <a:spcPct val="150000"/>
              </a:lnSpc>
            </a:pPr>
            <a:r>
              <a:rPr lang="en-US" altLang="ko-KR" sz="1400" dirty="0"/>
              <a:t>2. </a:t>
            </a:r>
            <a:r>
              <a:rPr lang="ko-KR" altLang="en-US" sz="1400" dirty="0"/>
              <a:t>제품 주문은 주문자 </a:t>
            </a:r>
            <a:r>
              <a:rPr lang="en-US" altLang="ko-KR" sz="1400" b="1" dirty="0"/>
              <a:t>1</a:t>
            </a:r>
            <a:r>
              <a:rPr lang="ko-KR" altLang="en-US" sz="1400" b="1" dirty="0"/>
              <a:t>명당 </a:t>
            </a:r>
            <a:r>
              <a:rPr lang="en-US" altLang="ko-KR" sz="1400" b="1" dirty="0"/>
              <a:t>N</a:t>
            </a:r>
            <a:r>
              <a:rPr lang="ko-KR" altLang="en-US" sz="1400" b="1" dirty="0"/>
              <a:t>개</a:t>
            </a:r>
            <a:r>
              <a:rPr lang="en-US" altLang="ko-KR" sz="1400" b="1" dirty="0"/>
              <a:t>(1</a:t>
            </a:r>
            <a:r>
              <a:rPr lang="ko-KR" altLang="en-US" sz="1400" b="1" dirty="0"/>
              <a:t>개</a:t>
            </a:r>
            <a:r>
              <a:rPr lang="en-US" altLang="ko-KR" sz="1400" b="1" dirty="0"/>
              <a:t>~9</a:t>
            </a:r>
            <a:r>
              <a:rPr lang="ko-KR" altLang="en-US" sz="1400" b="1" dirty="0"/>
              <a:t>개</a:t>
            </a:r>
            <a:r>
              <a:rPr lang="en-US" altLang="ko-KR" sz="1400" b="1" dirty="0"/>
              <a:t>)</a:t>
            </a:r>
            <a:r>
              <a:rPr lang="en-US" altLang="ko-KR" sz="1400" dirty="0"/>
              <a:t> </a:t>
            </a:r>
            <a:r>
              <a:rPr lang="ko-KR" altLang="en-US" sz="1400" dirty="0"/>
              <a:t>주문까지 할 수 있으며</a:t>
            </a:r>
            <a:r>
              <a:rPr lang="en-US" altLang="ko-KR" sz="1400" dirty="0"/>
              <a:t>, </a:t>
            </a:r>
            <a:r>
              <a:rPr lang="en-US" altLang="ko-KR" sz="1400" b="1" dirty="0"/>
              <a:t>1</a:t>
            </a:r>
            <a:r>
              <a:rPr lang="ko-KR" altLang="en-US" sz="1400" b="1" dirty="0"/>
              <a:t>개의 품목을 여러 명의 주문자가 주문할 수 없다</a:t>
            </a:r>
            <a:r>
              <a:rPr lang="en-US" altLang="ko-KR" sz="1400" dirty="0"/>
              <a:t>.</a:t>
            </a:r>
          </a:p>
          <a:p>
            <a:pPr>
              <a:lnSpc>
                <a:spcPct val="150000"/>
              </a:lnSpc>
            </a:pPr>
            <a:endParaRPr lang="en-US" altLang="ko-KR" sz="1400" dirty="0"/>
          </a:p>
          <a:p>
            <a:pPr>
              <a:lnSpc>
                <a:spcPct val="150000"/>
              </a:lnSpc>
            </a:pPr>
            <a:r>
              <a:rPr lang="en-US" altLang="ko-KR" sz="1400" dirty="0"/>
              <a:t>3. </a:t>
            </a:r>
            <a:r>
              <a:rPr lang="ko-KR" altLang="en-US" sz="1400" dirty="0"/>
              <a:t>제품 주문 </a:t>
            </a:r>
            <a:r>
              <a:rPr lang="en-US" altLang="ko-KR" sz="1400" dirty="0"/>
              <a:t>1</a:t>
            </a:r>
            <a:r>
              <a:rPr lang="ko-KR" altLang="en-US" sz="1400" dirty="0"/>
              <a:t>회 발생 후 </a:t>
            </a:r>
            <a:r>
              <a:rPr lang="ko-KR" altLang="en-US" sz="1400" b="1" dirty="0"/>
              <a:t>주문한 품목을 다른 사용자가 주문 할 수 없다</a:t>
            </a:r>
            <a:r>
              <a:rPr lang="en-US" altLang="ko-KR" sz="1400" dirty="0"/>
              <a:t>. </a:t>
            </a:r>
          </a:p>
          <a:p>
            <a:pPr>
              <a:lnSpc>
                <a:spcPct val="150000"/>
              </a:lnSpc>
            </a:pPr>
            <a:endParaRPr lang="en-US" altLang="ko-KR" sz="1400" dirty="0"/>
          </a:p>
          <a:p>
            <a:pPr>
              <a:lnSpc>
                <a:spcPct val="150000"/>
              </a:lnSpc>
            </a:pPr>
            <a:r>
              <a:rPr lang="en-US" altLang="ko-KR" sz="1400" dirty="0"/>
              <a:t>4. </a:t>
            </a:r>
            <a:r>
              <a:rPr lang="ko-KR" altLang="en-US" sz="1400" dirty="0"/>
              <a:t>각 제품은 트레이 하나에 </a:t>
            </a:r>
            <a:r>
              <a:rPr lang="en-US" altLang="ko-KR" sz="1400" b="1" dirty="0"/>
              <a:t>1</a:t>
            </a:r>
            <a:r>
              <a:rPr lang="ko-KR" altLang="en-US" sz="1400" b="1" dirty="0"/>
              <a:t>대 </a:t>
            </a:r>
            <a:r>
              <a:rPr lang="en-US" altLang="ko-KR" sz="1400" b="1" dirty="0"/>
              <a:t>1 </a:t>
            </a:r>
            <a:r>
              <a:rPr lang="ko-KR" altLang="en-US" sz="1400" b="1" dirty="0"/>
              <a:t>관계로 매칭되며 트레이에 </a:t>
            </a:r>
            <a:r>
              <a:rPr lang="en-US" altLang="ko-KR" sz="1400" b="1" dirty="0"/>
              <a:t>RFID Data </a:t>
            </a:r>
            <a:r>
              <a:rPr lang="ko-KR" altLang="en-US" sz="1400" dirty="0"/>
              <a:t>형태로 저장된 위치 값을 이동하게 된다</a:t>
            </a:r>
            <a:r>
              <a:rPr lang="en-US" altLang="ko-KR" sz="1400" dirty="0"/>
              <a:t>.</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27</a:t>
            </a:fld>
            <a:endParaRPr lang="ko-KR" altLang="en-US"/>
          </a:p>
        </p:txBody>
      </p:sp>
    </p:spTree>
    <p:extLst>
      <p:ext uri="{BB962C8B-B14F-4D97-AF65-F5344CB8AC3E}">
        <p14:creationId xmlns:p14="http://schemas.microsoft.com/office/powerpoint/2010/main" val="65835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7203" y="166948"/>
            <a:ext cx="1474658"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8964705" y="1105365"/>
            <a:ext cx="3227294" cy="216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바닥글 개체 틀 11"/>
          <p:cNvSpPr>
            <a:spLocks noGrp="1"/>
          </p:cNvSpPr>
          <p:nvPr>
            <p:ph type="ftr" sz="quarter" idx="11"/>
          </p:nvPr>
        </p:nvSpPr>
        <p:spPr>
          <a:xfrm>
            <a:off x="3352800" y="6356350"/>
            <a:ext cx="5486400" cy="365125"/>
          </a:xfrm>
        </p:spPr>
        <p:txBody>
          <a:bodyPr/>
          <a:lstStyle/>
          <a:p>
            <a:r>
              <a:rPr lang="ko-KR" altLang="en-US"/>
              <a:t>한이음 ▶ 프로그램 설계서</a:t>
            </a:r>
          </a:p>
        </p:txBody>
      </p:sp>
      <p:sp>
        <p:nvSpPr>
          <p:cNvPr id="2" name="직각 삼각형 1">
            <a:extLst>
              <a:ext uri="{FF2B5EF4-FFF2-40B4-BE49-F238E27FC236}">
                <a16:creationId xmlns:a16="http://schemas.microsoft.com/office/drawing/2014/main" id="{D66B361A-3B6A-4F0D-83D1-24F608E3F0DA}"/>
              </a:ext>
            </a:extLst>
          </p:cNvPr>
          <p:cNvSpPr/>
          <p:nvPr/>
        </p:nvSpPr>
        <p:spPr>
          <a:xfrm>
            <a:off x="1" y="2823882"/>
            <a:ext cx="12192000" cy="4034118"/>
          </a:xfrm>
          <a:prstGeom prst="rtTriangle">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D6E43EB4-D192-482E-9D4B-2971D5741591}"/>
              </a:ext>
            </a:extLst>
          </p:cNvPr>
          <p:cNvSpPr txBox="1"/>
          <p:nvPr/>
        </p:nvSpPr>
        <p:spPr>
          <a:xfrm>
            <a:off x="3047198" y="2721026"/>
            <a:ext cx="6097604" cy="1800493"/>
          </a:xfrm>
          <a:prstGeom prst="rect">
            <a:avLst/>
          </a:prstGeom>
          <a:noFill/>
        </p:spPr>
        <p:txBody>
          <a:bodyPr wrap="square">
            <a:spAutoFit/>
          </a:bodyPr>
          <a:lstStyle/>
          <a:p>
            <a:endParaRPr lang="en-US" altLang="ko-KR" sz="700" dirty="0"/>
          </a:p>
          <a:p>
            <a:endParaRPr lang="en-US" altLang="ko-KR" sz="700" dirty="0"/>
          </a:p>
          <a:p>
            <a:r>
              <a:rPr lang="en-US" altLang="ko-KR" sz="2000" dirty="0"/>
              <a:t>	   </a:t>
            </a:r>
            <a:r>
              <a:rPr lang="ko-KR" altLang="en-US" sz="1800" dirty="0"/>
              <a:t>서비스 구성도                    </a:t>
            </a:r>
            <a:r>
              <a:rPr lang="en-US" altLang="ko-KR" sz="1800" dirty="0" err="1"/>
              <a:t>29p</a:t>
            </a:r>
            <a:endParaRPr lang="en-US" altLang="ko-KR" dirty="0"/>
          </a:p>
          <a:p>
            <a:endParaRPr lang="en-US" altLang="ko-KR" sz="1000" dirty="0"/>
          </a:p>
          <a:p>
            <a:endParaRPr lang="en-US" altLang="ko-KR" sz="700" dirty="0"/>
          </a:p>
          <a:p>
            <a:r>
              <a:rPr lang="en-US" altLang="ko-KR" sz="1800" dirty="0"/>
              <a:t>	    </a:t>
            </a:r>
            <a:r>
              <a:rPr lang="ko-KR" altLang="en-US" sz="1800" dirty="0"/>
              <a:t>서비스 흐름도</a:t>
            </a:r>
            <a:r>
              <a:rPr lang="en-US" altLang="ko-KR" sz="1800" dirty="0"/>
              <a:t>                   </a:t>
            </a:r>
            <a:r>
              <a:rPr lang="en-US" altLang="ko-KR" sz="1800" dirty="0" err="1"/>
              <a:t>39p</a:t>
            </a:r>
            <a:endParaRPr lang="en-US" altLang="ko-KR" sz="1800" dirty="0"/>
          </a:p>
          <a:p>
            <a:endParaRPr lang="en-US" altLang="ko-KR" sz="1000" dirty="0"/>
          </a:p>
          <a:p>
            <a:endParaRPr lang="en-US" altLang="ko-KR" sz="700" dirty="0"/>
          </a:p>
          <a:p>
            <a:r>
              <a:rPr lang="en-US" altLang="ko-KR" sz="1800" dirty="0"/>
              <a:t>	    UI / </a:t>
            </a:r>
            <a:r>
              <a:rPr lang="en-US" altLang="ko-KR" sz="1800" dirty="0" err="1"/>
              <a:t>UX</a:t>
            </a:r>
            <a:r>
              <a:rPr lang="en-US" altLang="ko-KR" sz="1800" dirty="0"/>
              <a:t> </a:t>
            </a:r>
            <a:r>
              <a:rPr lang="ko-KR" altLang="en-US" sz="1800" dirty="0"/>
              <a:t>정의서                  </a:t>
            </a:r>
            <a:r>
              <a:rPr lang="en-US" altLang="ko-KR" sz="1800" dirty="0" err="1"/>
              <a:t>46p</a:t>
            </a:r>
            <a:endParaRPr lang="en-US" altLang="ko-KR" sz="1800" dirty="0"/>
          </a:p>
          <a:p>
            <a:endParaRPr lang="ko-KR" altLang="en-US" sz="700" dirty="0"/>
          </a:p>
        </p:txBody>
      </p:sp>
      <p:sp>
        <p:nvSpPr>
          <p:cNvPr id="5" name="TextBox 4">
            <a:extLst>
              <a:ext uri="{FF2B5EF4-FFF2-40B4-BE49-F238E27FC236}">
                <a16:creationId xmlns:a16="http://schemas.microsoft.com/office/drawing/2014/main" id="{2C85AE4A-4EC2-4244-9846-B4F7F13CFD64}"/>
              </a:ext>
            </a:extLst>
          </p:cNvPr>
          <p:cNvSpPr txBox="1"/>
          <p:nvPr/>
        </p:nvSpPr>
        <p:spPr>
          <a:xfrm>
            <a:off x="4838753" y="2093008"/>
            <a:ext cx="2818197" cy="523220"/>
          </a:xfrm>
          <a:prstGeom prst="rect">
            <a:avLst/>
          </a:prstGeom>
          <a:noFill/>
        </p:spPr>
        <p:txBody>
          <a:bodyPr wrap="square">
            <a:spAutoFit/>
          </a:bodyPr>
          <a:lstStyle/>
          <a:p>
            <a:r>
              <a:rPr lang="ko-KR" altLang="en-US" sz="2800" b="1" dirty="0" err="1">
                <a:solidFill>
                  <a:schemeClr val="accent1">
                    <a:lumMod val="50000"/>
                  </a:schemeClr>
                </a:solidFill>
              </a:rPr>
              <a:t>아키텍쳐</a:t>
            </a:r>
            <a:r>
              <a:rPr lang="ko-KR" altLang="en-US" sz="2800" b="1" dirty="0">
                <a:solidFill>
                  <a:schemeClr val="accent1">
                    <a:lumMod val="50000"/>
                  </a:schemeClr>
                </a:solidFill>
              </a:rPr>
              <a:t> 설계</a:t>
            </a:r>
            <a:endParaRPr lang="en-US" altLang="ko-KR" sz="2800" b="1" dirty="0">
              <a:solidFill>
                <a:schemeClr val="accent1">
                  <a:lumMod val="50000"/>
                </a:schemeClr>
              </a:solidFill>
            </a:endParaRPr>
          </a:p>
        </p:txBody>
      </p:sp>
      <p:cxnSp>
        <p:nvCxnSpPr>
          <p:cNvPr id="13" name="직선 연결선 12">
            <a:extLst>
              <a:ext uri="{FF2B5EF4-FFF2-40B4-BE49-F238E27FC236}">
                <a16:creationId xmlns:a16="http://schemas.microsoft.com/office/drawing/2014/main" id="{34F822D6-C49F-48B5-A069-63F37C037908}"/>
              </a:ext>
            </a:extLst>
          </p:cNvPr>
          <p:cNvCxnSpPr/>
          <p:nvPr/>
        </p:nvCxnSpPr>
        <p:spPr>
          <a:xfrm>
            <a:off x="5950023" y="3150103"/>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2428719B-33E4-428F-B311-DA1F253B7EF4}"/>
              </a:ext>
            </a:extLst>
          </p:cNvPr>
          <p:cNvCxnSpPr/>
          <p:nvPr/>
        </p:nvCxnSpPr>
        <p:spPr>
          <a:xfrm>
            <a:off x="5977295" y="3677889"/>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CA18A3CD-85DC-49CC-ADA9-ACB651188A44}"/>
              </a:ext>
            </a:extLst>
          </p:cNvPr>
          <p:cNvCxnSpPr/>
          <p:nvPr/>
        </p:nvCxnSpPr>
        <p:spPr>
          <a:xfrm>
            <a:off x="6062717" y="4205676"/>
            <a:ext cx="1162933"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슬라이드 번호 개체 틀 2"/>
          <p:cNvSpPr>
            <a:spLocks noGrp="1"/>
          </p:cNvSpPr>
          <p:nvPr>
            <p:ph type="sldNum" sz="quarter" idx="12"/>
          </p:nvPr>
        </p:nvSpPr>
        <p:spPr/>
        <p:txBody>
          <a:bodyPr/>
          <a:lstStyle/>
          <a:p>
            <a:fld id="{C8B1308B-619C-4750-878A-85E35834BA81}" type="slidenum">
              <a:rPr lang="ko-KR" altLang="en-US" smtClean="0"/>
              <a:t>28</a:t>
            </a:fld>
            <a:endParaRPr lang="ko-KR" altLang="en-US"/>
          </a:p>
        </p:txBody>
      </p:sp>
    </p:spTree>
    <p:extLst>
      <p:ext uri="{BB962C8B-B14F-4D97-AF65-F5344CB8AC3E}">
        <p14:creationId xmlns:p14="http://schemas.microsoft.com/office/powerpoint/2010/main" val="1077320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657056" cy="262598"/>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S/W</a:t>
            </a:r>
            <a:r>
              <a:rPr kumimoji="0" lang="ko-KR" altLang="en-US" sz="1700" b="1" i="0" u="none" strike="noStrike" kern="1200" cap="none" spc="0" normalizeH="0" baseline="0" noProof="0" dirty="0">
                <a:ln>
                  <a:noFill/>
                </a:ln>
                <a:solidFill>
                  <a:schemeClr val="bg1"/>
                </a:solidFill>
                <a:effectLst/>
                <a:uLnTx/>
                <a:uFillTx/>
                <a:latin typeface="+mn-ea"/>
                <a:cs typeface="+mj-cs"/>
              </a:rPr>
              <a:t> </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100" b="1" i="0" u="none" strike="noStrike" kern="1200" cap="none" spc="0" normalizeH="0" baseline="0" noProof="0" dirty="0">
                <a:ln>
                  <a:noFill/>
                </a:ln>
                <a:solidFill>
                  <a:schemeClr val="bg1"/>
                </a:solidFill>
                <a:effectLst/>
                <a:uLnTx/>
                <a:uFillTx/>
                <a:latin typeface="+mn-ea"/>
                <a:cs typeface="+mj-cs"/>
              </a:rPr>
              <a:t>서비스 시나리오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29</a:t>
            </a:fld>
            <a:endParaRPr lang="ko-KR" altLang="en-US"/>
          </a:p>
        </p:txBody>
      </p:sp>
      <p:grpSp>
        <p:nvGrpSpPr>
          <p:cNvPr id="12" name="그룹 11">
            <a:extLst>
              <a:ext uri="{FF2B5EF4-FFF2-40B4-BE49-F238E27FC236}">
                <a16:creationId xmlns:a16="http://schemas.microsoft.com/office/drawing/2014/main" id="{D0D14442-1590-4A6C-97D9-6CF1AF9D30A2}"/>
              </a:ext>
            </a:extLst>
          </p:cNvPr>
          <p:cNvGrpSpPr/>
          <p:nvPr/>
        </p:nvGrpSpPr>
        <p:grpSpPr>
          <a:xfrm>
            <a:off x="600678" y="1476724"/>
            <a:ext cx="10824267" cy="4407315"/>
            <a:chOff x="600678" y="1436338"/>
            <a:chExt cx="10824267" cy="4407315"/>
          </a:xfrm>
        </p:grpSpPr>
        <p:pic>
          <p:nvPicPr>
            <p:cNvPr id="17" name="그래픽 16" descr="프로그래머">
              <a:extLst>
                <a:ext uri="{FF2B5EF4-FFF2-40B4-BE49-F238E27FC236}">
                  <a16:creationId xmlns:a16="http://schemas.microsoft.com/office/drawing/2014/main" id="{DE46836D-1FA6-4365-B67F-C1BB5907B8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678" y="3695942"/>
              <a:ext cx="1142192" cy="1142192"/>
            </a:xfrm>
            <a:prstGeom prst="rect">
              <a:avLst/>
            </a:prstGeom>
          </p:spPr>
        </p:pic>
        <p:sp>
          <p:nvSpPr>
            <p:cNvPr id="18" name="TextBox 17">
              <a:extLst>
                <a:ext uri="{FF2B5EF4-FFF2-40B4-BE49-F238E27FC236}">
                  <a16:creationId xmlns:a16="http://schemas.microsoft.com/office/drawing/2014/main" id="{DE3015A9-C757-4211-A263-9696A3F4DFCD}"/>
                </a:ext>
              </a:extLst>
            </p:cNvPr>
            <p:cNvSpPr txBox="1"/>
            <p:nvPr/>
          </p:nvSpPr>
          <p:spPr>
            <a:xfrm>
              <a:off x="801711" y="4806947"/>
              <a:ext cx="800219" cy="338554"/>
            </a:xfrm>
            <a:prstGeom prst="rect">
              <a:avLst/>
            </a:prstGeom>
            <a:noFill/>
          </p:spPr>
          <p:txBody>
            <a:bodyPr wrap="none" rtlCol="0">
              <a:spAutoFit/>
            </a:bodyPr>
            <a:lstStyle/>
            <a:p>
              <a:r>
                <a:rPr lang="ko-KR" altLang="en-US" sz="1600" b="1" dirty="0"/>
                <a:t>사용자</a:t>
              </a:r>
              <a:endParaRPr lang="ko-KR" altLang="en-US" b="1" dirty="0"/>
            </a:p>
          </p:txBody>
        </p:sp>
        <p:pic>
          <p:nvPicPr>
            <p:cNvPr id="21" name="그림 20" descr="그리기이(가) 표시된 사진&#10;&#10;자동 생성된 설명">
              <a:extLst>
                <a:ext uri="{FF2B5EF4-FFF2-40B4-BE49-F238E27FC236}">
                  <a16:creationId xmlns:a16="http://schemas.microsoft.com/office/drawing/2014/main" id="{62258CB4-58C2-4B90-8763-704E3C81C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4291" y="2227997"/>
              <a:ext cx="1484292" cy="1247939"/>
            </a:xfrm>
            <a:prstGeom prst="rect">
              <a:avLst/>
            </a:prstGeom>
          </p:spPr>
        </p:pic>
        <p:pic>
          <p:nvPicPr>
            <p:cNvPr id="22" name="그림 21" descr="그리기이(가) 표시된 사진&#10;&#10;자동 생성된 설명">
              <a:extLst>
                <a:ext uri="{FF2B5EF4-FFF2-40B4-BE49-F238E27FC236}">
                  <a16:creationId xmlns:a16="http://schemas.microsoft.com/office/drawing/2014/main" id="{2D3D836B-A38E-4257-99BE-E7063D2D5D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3029" y="4044951"/>
              <a:ext cx="773221" cy="773221"/>
            </a:xfrm>
            <a:prstGeom prst="rect">
              <a:avLst/>
            </a:prstGeom>
          </p:spPr>
        </p:pic>
        <p:pic>
          <p:nvPicPr>
            <p:cNvPr id="23" name="그림 22" descr="시계, 표지판, 그리기이(가) 표시된 사진&#10;&#10;자동 생성된 설명">
              <a:extLst>
                <a:ext uri="{FF2B5EF4-FFF2-40B4-BE49-F238E27FC236}">
                  <a16:creationId xmlns:a16="http://schemas.microsoft.com/office/drawing/2014/main" id="{AB29E19A-AA65-4A81-9DB5-75D12D7A09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3013" y="3523007"/>
              <a:ext cx="418207" cy="515092"/>
            </a:xfrm>
            <a:prstGeom prst="rect">
              <a:avLst/>
            </a:prstGeom>
          </p:spPr>
        </p:pic>
        <p:pic>
          <p:nvPicPr>
            <p:cNvPr id="60" name="그래픽 59" descr="인터넷">
              <a:extLst>
                <a:ext uri="{FF2B5EF4-FFF2-40B4-BE49-F238E27FC236}">
                  <a16:creationId xmlns:a16="http://schemas.microsoft.com/office/drawing/2014/main" id="{188AF0E9-DCAF-43BB-BF20-8D4DE0D7E28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14203" y="3795906"/>
              <a:ext cx="1273691" cy="1273691"/>
            </a:xfrm>
            <a:prstGeom prst="rect">
              <a:avLst/>
            </a:prstGeom>
          </p:spPr>
        </p:pic>
        <p:sp>
          <p:nvSpPr>
            <p:cNvPr id="61" name="TextBox 60">
              <a:extLst>
                <a:ext uri="{FF2B5EF4-FFF2-40B4-BE49-F238E27FC236}">
                  <a16:creationId xmlns:a16="http://schemas.microsoft.com/office/drawing/2014/main" id="{82DE4BA2-099C-43C6-B653-4F3F3A1F6670}"/>
                </a:ext>
              </a:extLst>
            </p:cNvPr>
            <p:cNvSpPr txBox="1"/>
            <p:nvPr/>
          </p:nvSpPr>
          <p:spPr>
            <a:xfrm>
              <a:off x="2641193" y="3683170"/>
              <a:ext cx="626069" cy="338554"/>
            </a:xfrm>
            <a:prstGeom prst="rect">
              <a:avLst/>
            </a:prstGeom>
            <a:noFill/>
          </p:spPr>
          <p:txBody>
            <a:bodyPr wrap="none" rtlCol="0">
              <a:spAutoFit/>
            </a:bodyPr>
            <a:lstStyle/>
            <a:p>
              <a:r>
                <a:rPr lang="en-US" altLang="ko-KR" sz="1600" b="1" dirty="0"/>
                <a:t>Web</a:t>
              </a:r>
              <a:endParaRPr lang="ko-KR" altLang="en-US" sz="1600" b="1" dirty="0"/>
            </a:p>
          </p:txBody>
        </p:sp>
        <p:pic>
          <p:nvPicPr>
            <p:cNvPr id="62" name="그림 61" descr="그리기, 표지판이(가) 표시된 사진&#10;&#10;자동 생성된 설명">
              <a:extLst>
                <a:ext uri="{FF2B5EF4-FFF2-40B4-BE49-F238E27FC236}">
                  <a16:creationId xmlns:a16="http://schemas.microsoft.com/office/drawing/2014/main" id="{ADB7778C-6BD7-4E3D-B6F3-AFBC0C19090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40832" y="2960432"/>
              <a:ext cx="636640" cy="636640"/>
            </a:xfrm>
            <a:prstGeom prst="rect">
              <a:avLst/>
            </a:prstGeom>
          </p:spPr>
        </p:pic>
        <p:pic>
          <p:nvPicPr>
            <p:cNvPr id="63" name="그림 62" descr="그리기, 표지판이(가) 표시된 사진&#10;&#10;자동 생성된 설명">
              <a:extLst>
                <a:ext uri="{FF2B5EF4-FFF2-40B4-BE49-F238E27FC236}">
                  <a16:creationId xmlns:a16="http://schemas.microsoft.com/office/drawing/2014/main" id="{88538370-2175-465E-A30C-DE8E07558D9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79249" y="2960432"/>
              <a:ext cx="636640" cy="636640"/>
            </a:xfrm>
            <a:prstGeom prst="rect">
              <a:avLst/>
            </a:prstGeom>
          </p:spPr>
        </p:pic>
        <p:pic>
          <p:nvPicPr>
            <p:cNvPr id="64" name="그림 63" descr="표지판, 음식, 그리기이(가) 표시된 사진&#10;&#10;자동 생성된 설명">
              <a:extLst>
                <a:ext uri="{FF2B5EF4-FFF2-40B4-BE49-F238E27FC236}">
                  <a16:creationId xmlns:a16="http://schemas.microsoft.com/office/drawing/2014/main" id="{BAADD612-B328-4995-9A90-3D616A1DCB4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27749" y="2983765"/>
              <a:ext cx="589974" cy="589974"/>
            </a:xfrm>
            <a:prstGeom prst="rect">
              <a:avLst/>
            </a:prstGeom>
          </p:spPr>
        </p:pic>
        <p:pic>
          <p:nvPicPr>
            <p:cNvPr id="25" name="그림 24" descr="시청, 켜진, 표지판, 앉아있는이(가) 표시된 사진&#10;&#10;자동 생성된 설명">
              <a:extLst>
                <a:ext uri="{FF2B5EF4-FFF2-40B4-BE49-F238E27FC236}">
                  <a16:creationId xmlns:a16="http://schemas.microsoft.com/office/drawing/2014/main" id="{AF3C205E-C9A5-40B8-A9FC-17B87BE4864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15587" y="2887546"/>
              <a:ext cx="1113650" cy="1113650"/>
            </a:xfrm>
            <a:prstGeom prst="rect">
              <a:avLst/>
            </a:prstGeom>
          </p:spPr>
        </p:pic>
        <p:sp>
          <p:nvSpPr>
            <p:cNvPr id="29" name="사각형: 둥근 모서리 28">
              <a:extLst>
                <a:ext uri="{FF2B5EF4-FFF2-40B4-BE49-F238E27FC236}">
                  <a16:creationId xmlns:a16="http://schemas.microsoft.com/office/drawing/2014/main" id="{411272AF-484A-4CF8-9BDA-0F7C368F378C}"/>
                </a:ext>
              </a:extLst>
            </p:cNvPr>
            <p:cNvSpPr/>
            <p:nvPr/>
          </p:nvSpPr>
          <p:spPr>
            <a:xfrm>
              <a:off x="4007812" y="1556545"/>
              <a:ext cx="4934415" cy="4287108"/>
            </a:xfrm>
            <a:prstGeom prst="round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A4761A4D-EEF4-4ABF-B4CC-8239C8627EDE}"/>
                </a:ext>
              </a:extLst>
            </p:cNvPr>
            <p:cNvSpPr txBox="1"/>
            <p:nvPr/>
          </p:nvSpPr>
          <p:spPr>
            <a:xfrm>
              <a:off x="6426477" y="4833175"/>
              <a:ext cx="1518746" cy="584775"/>
            </a:xfrm>
            <a:prstGeom prst="rect">
              <a:avLst/>
            </a:prstGeom>
            <a:noFill/>
          </p:spPr>
          <p:txBody>
            <a:bodyPr wrap="square" rtlCol="0">
              <a:spAutoFit/>
            </a:bodyPr>
            <a:lstStyle/>
            <a:p>
              <a:pPr algn="ctr"/>
              <a:r>
                <a:rPr lang="en-US" altLang="ko-KR" sz="1600" dirty="0">
                  <a:latin typeface="Arial" panose="020B0604020202020204" pitchFamily="34" charset="0"/>
                  <a:cs typeface="Arial" panose="020B0604020202020204" pitchFamily="34" charset="0"/>
                </a:rPr>
                <a:t>Amazon </a:t>
              </a:r>
              <a:r>
                <a:rPr lang="en-US" altLang="ko-KR" sz="1600" dirty="0" err="1">
                  <a:latin typeface="Arial" panose="020B0604020202020204" pitchFamily="34" charset="0"/>
                  <a:cs typeface="Arial" panose="020B0604020202020204" pitchFamily="34" charset="0"/>
                </a:rPr>
                <a:t>RDS</a:t>
              </a:r>
              <a:r>
                <a:rPr lang="en-US" altLang="ko-KR" sz="1600" dirty="0">
                  <a:latin typeface="Arial" panose="020B0604020202020204" pitchFamily="34" charset="0"/>
                  <a:cs typeface="Arial" panose="020B0604020202020204" pitchFamily="34" charset="0"/>
                </a:rPr>
                <a:t> MySQL</a:t>
              </a:r>
              <a:endParaRPr lang="ko-KR" altLang="en-US" sz="16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267810A-EE73-42F2-BDA1-9B834DF6FCBD}"/>
                </a:ext>
              </a:extLst>
            </p:cNvPr>
            <p:cNvSpPr txBox="1"/>
            <p:nvPr/>
          </p:nvSpPr>
          <p:spPr>
            <a:xfrm>
              <a:off x="9967156" y="4195371"/>
              <a:ext cx="1457789" cy="584775"/>
            </a:xfrm>
            <a:prstGeom prst="rect">
              <a:avLst/>
            </a:prstGeom>
            <a:noFill/>
          </p:spPr>
          <p:txBody>
            <a:bodyPr wrap="square" rtlCol="0">
              <a:spAutoFit/>
            </a:bodyPr>
            <a:lstStyle/>
            <a:p>
              <a:pPr algn="ctr"/>
              <a:r>
                <a:rPr lang="ko-KR" altLang="en-US" sz="1600" b="1" dirty="0">
                  <a:latin typeface="Arial" panose="020B0604020202020204" pitchFamily="34" charset="0"/>
                  <a:cs typeface="Arial" panose="020B0604020202020204" pitchFamily="34" charset="0"/>
                </a:rPr>
                <a:t>스마트 창고</a:t>
              </a:r>
              <a:endParaRPr lang="en-US" altLang="ko-KR" sz="1600" b="1" dirty="0">
                <a:latin typeface="Arial" panose="020B0604020202020204" pitchFamily="34" charset="0"/>
                <a:cs typeface="Arial" panose="020B0604020202020204" pitchFamily="34" charset="0"/>
              </a:endParaRPr>
            </a:p>
            <a:p>
              <a:pPr algn="ctr"/>
              <a:r>
                <a:rPr lang="en-US" altLang="ko-KR" sz="1600" b="1" dirty="0">
                  <a:latin typeface="Arial" panose="020B0604020202020204" pitchFamily="34" charset="0"/>
                  <a:cs typeface="Arial" panose="020B0604020202020204" pitchFamily="34" charset="0"/>
                </a:rPr>
                <a:t>(Device)</a:t>
              </a:r>
              <a:r>
                <a:rPr lang="ko-KR" altLang="en-US" sz="1600" b="1" dirty="0">
                  <a:latin typeface="Arial" panose="020B0604020202020204" pitchFamily="34" charset="0"/>
                  <a:cs typeface="Arial" panose="020B0604020202020204" pitchFamily="34" charset="0"/>
                </a:rPr>
                <a:t> </a:t>
              </a:r>
            </a:p>
          </p:txBody>
        </p:sp>
        <p:cxnSp>
          <p:nvCxnSpPr>
            <p:cNvPr id="39" name="직선 화살표 연결선 38">
              <a:extLst>
                <a:ext uri="{FF2B5EF4-FFF2-40B4-BE49-F238E27FC236}">
                  <a16:creationId xmlns:a16="http://schemas.microsoft.com/office/drawing/2014/main" id="{0BC57E3D-59AC-44E0-86E4-D7A67AE3405C}"/>
                </a:ext>
              </a:extLst>
            </p:cNvPr>
            <p:cNvCxnSpPr>
              <a:cxnSpLocks/>
            </p:cNvCxnSpPr>
            <p:nvPr/>
          </p:nvCxnSpPr>
          <p:spPr>
            <a:xfrm>
              <a:off x="5142287" y="4365374"/>
              <a:ext cx="1383301" cy="0"/>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600339F7-40B9-43F4-B137-A1D4E6D3E6E5}"/>
                </a:ext>
              </a:extLst>
            </p:cNvPr>
            <p:cNvCxnSpPr>
              <a:cxnSpLocks/>
            </p:cNvCxnSpPr>
            <p:nvPr/>
          </p:nvCxnSpPr>
          <p:spPr>
            <a:xfrm>
              <a:off x="3585081" y="4399458"/>
              <a:ext cx="544605" cy="5292"/>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6BF43E5-0A26-446B-A745-656729D680F6}"/>
                </a:ext>
              </a:extLst>
            </p:cNvPr>
            <p:cNvCxnSpPr>
              <a:cxnSpLocks/>
            </p:cNvCxnSpPr>
            <p:nvPr/>
          </p:nvCxnSpPr>
          <p:spPr>
            <a:xfrm>
              <a:off x="1772411" y="4394166"/>
              <a:ext cx="544605" cy="5292"/>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716EBAD-6063-489E-83F1-F2D1D59F1BF9}"/>
                </a:ext>
              </a:extLst>
            </p:cNvPr>
            <p:cNvSpPr txBox="1"/>
            <p:nvPr/>
          </p:nvSpPr>
          <p:spPr>
            <a:xfrm>
              <a:off x="3586546" y="4715360"/>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7. DB </a:t>
              </a:r>
              <a:r>
                <a:rPr lang="ko-KR" altLang="en-US" sz="1300" b="1" dirty="0">
                  <a:latin typeface="Arial" panose="020B0604020202020204" pitchFamily="34" charset="0"/>
                  <a:cs typeface="Arial" panose="020B0604020202020204" pitchFamily="34" charset="0"/>
                </a:rPr>
                <a:t>호출</a:t>
              </a:r>
            </a:p>
          </p:txBody>
        </p:sp>
        <p:sp>
          <p:nvSpPr>
            <p:cNvPr id="47" name="TextBox 46">
              <a:extLst>
                <a:ext uri="{FF2B5EF4-FFF2-40B4-BE49-F238E27FC236}">
                  <a16:creationId xmlns:a16="http://schemas.microsoft.com/office/drawing/2014/main" id="{34B24535-75E2-4F12-91F7-715096FBBCEB}"/>
                </a:ext>
              </a:extLst>
            </p:cNvPr>
            <p:cNvSpPr txBox="1"/>
            <p:nvPr/>
          </p:nvSpPr>
          <p:spPr>
            <a:xfrm>
              <a:off x="8776948" y="3110538"/>
              <a:ext cx="1477099" cy="492443"/>
            </a:xfrm>
            <a:prstGeom prst="rect">
              <a:avLst/>
            </a:prstGeom>
            <a:noFill/>
          </p:spPr>
          <p:txBody>
            <a:bodyPr wrap="square" rtlCol="0">
              <a:spAutoFit/>
            </a:bodyPr>
            <a:lstStyle/>
            <a:p>
              <a:pPr algn="ctr"/>
              <a:r>
                <a:rPr lang="en-US" altLang="ko-KR" sz="1300" b="1" dirty="0">
                  <a:latin typeface="Arial" panose="020B0604020202020204" pitchFamily="34" charset="0"/>
                  <a:cs typeface="Arial" panose="020B0604020202020204" pitchFamily="34" charset="0"/>
                </a:rPr>
                <a:t>5. Data</a:t>
              </a:r>
              <a:r>
                <a:rPr lang="ko-KR" altLang="en-US" sz="1300" b="1" dirty="0">
                  <a:latin typeface="Arial" panose="020B0604020202020204" pitchFamily="34" charset="0"/>
                  <a:cs typeface="Arial" panose="020B0604020202020204" pitchFamily="34" charset="0"/>
                </a:rPr>
                <a:t> 전달</a:t>
              </a:r>
              <a:r>
                <a:rPr lang="en-US" altLang="ko-KR" sz="1300" b="1" dirty="0">
                  <a:latin typeface="Arial" panose="020B0604020202020204" pitchFamily="34" charset="0"/>
                  <a:cs typeface="Arial" panose="020B0604020202020204" pitchFamily="34" charset="0"/>
                </a:rPr>
                <a:t>, </a:t>
              </a:r>
              <a:r>
                <a:rPr lang="ko-KR" altLang="en-US" sz="1300" b="1" dirty="0">
                  <a:latin typeface="Arial" panose="020B0604020202020204" pitchFamily="34" charset="0"/>
                  <a:cs typeface="Arial" panose="020B0604020202020204" pitchFamily="34" charset="0"/>
                </a:rPr>
                <a:t> </a:t>
              </a:r>
              <a:endParaRPr lang="en-US" altLang="ko-KR" sz="1300" b="1" dirty="0">
                <a:latin typeface="Arial" panose="020B0604020202020204" pitchFamily="34" charset="0"/>
                <a:cs typeface="Arial" panose="020B0604020202020204" pitchFamily="34" charset="0"/>
              </a:endParaRPr>
            </a:p>
            <a:p>
              <a:pPr algn="ctr"/>
              <a:r>
                <a:rPr lang="ko-KR" altLang="en-US" sz="1300" b="1" dirty="0">
                  <a:latin typeface="Arial" panose="020B0604020202020204" pitchFamily="34" charset="0"/>
                  <a:cs typeface="Arial" panose="020B0604020202020204" pitchFamily="34" charset="0"/>
                </a:rPr>
                <a:t>출고 명령 </a:t>
              </a:r>
              <a:endParaRPr lang="en-US" altLang="ko-KR" sz="1300" b="1"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D5A7EC66-A9DF-405D-80A8-038A57A661EF}"/>
                </a:ext>
              </a:extLst>
            </p:cNvPr>
            <p:cNvSpPr txBox="1"/>
            <p:nvPr/>
          </p:nvSpPr>
          <p:spPr>
            <a:xfrm>
              <a:off x="5127842" y="1695555"/>
              <a:ext cx="2100512" cy="461665"/>
            </a:xfrm>
            <a:prstGeom prst="rect">
              <a:avLst/>
            </a:prstGeom>
            <a:noFill/>
          </p:spPr>
          <p:txBody>
            <a:bodyPr wrap="square" rtlCol="0">
              <a:spAutoFit/>
            </a:bodyPr>
            <a:lstStyle/>
            <a:p>
              <a:pPr algn="ctr"/>
              <a:r>
                <a:rPr lang="en-US" altLang="ko-KR" sz="1200" b="1" dirty="0">
                  <a:latin typeface="Arial" panose="020B0604020202020204" pitchFamily="34" charset="0"/>
                  <a:cs typeface="Arial" panose="020B0604020202020204" pitchFamily="34" charset="0"/>
                </a:rPr>
                <a:t>4. </a:t>
              </a:r>
              <a:r>
                <a:rPr lang="ko-KR" altLang="en-US" sz="1200" b="1" dirty="0">
                  <a:latin typeface="Arial" panose="020B0604020202020204" pitchFamily="34" charset="0"/>
                  <a:cs typeface="Arial" panose="020B0604020202020204" pitchFamily="34" charset="0"/>
                </a:rPr>
                <a:t>제품 이미지</a:t>
              </a:r>
              <a:r>
                <a:rPr lang="en-US" altLang="ko-KR" sz="1200" b="1" dirty="0">
                  <a:latin typeface="Arial" panose="020B0604020202020204" pitchFamily="34" charset="0"/>
                  <a:cs typeface="Arial" panose="020B0604020202020204" pitchFamily="34" charset="0"/>
                </a:rPr>
                <a:t>, </a:t>
              </a:r>
              <a:r>
                <a:rPr lang="ko-KR" altLang="en-US" sz="1200" b="1" dirty="0">
                  <a:latin typeface="Arial" panose="020B0604020202020204" pitchFamily="34" charset="0"/>
                  <a:cs typeface="Arial" panose="020B0604020202020204" pitchFamily="34" charset="0"/>
                </a:rPr>
                <a:t>정적 파일</a:t>
              </a:r>
              <a:r>
                <a:rPr lang="en-US" altLang="ko-KR" sz="1200" b="1" dirty="0">
                  <a:latin typeface="Arial" panose="020B0604020202020204" pitchFamily="34" charset="0"/>
                  <a:cs typeface="Arial" panose="020B0604020202020204" pitchFamily="34" charset="0"/>
                </a:rPr>
                <a:t> </a:t>
              </a:r>
            </a:p>
            <a:p>
              <a:pPr algn="ctr"/>
              <a:r>
                <a:rPr lang="ko-KR" altLang="en-US" sz="1200" b="1" dirty="0">
                  <a:latin typeface="Arial" panose="020B0604020202020204" pitchFamily="34" charset="0"/>
                  <a:cs typeface="Arial" panose="020B0604020202020204" pitchFamily="34" charset="0"/>
                </a:rPr>
                <a:t>관리</a:t>
              </a:r>
              <a:endParaRPr lang="en-US" altLang="ko-KR" sz="1200" b="1"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88F30D1-F969-420A-B008-2F6292E54CC8}"/>
                </a:ext>
              </a:extLst>
            </p:cNvPr>
            <p:cNvSpPr txBox="1"/>
            <p:nvPr/>
          </p:nvSpPr>
          <p:spPr>
            <a:xfrm>
              <a:off x="1471970" y="3824496"/>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 1. </a:t>
              </a:r>
              <a:r>
                <a:rPr lang="ko-KR" altLang="en-US" sz="1300" b="1" dirty="0">
                  <a:latin typeface="Arial" panose="020B0604020202020204" pitchFamily="34" charset="0"/>
                  <a:cs typeface="Arial" panose="020B0604020202020204" pitchFamily="34" charset="0"/>
                </a:rPr>
                <a:t>정보 입력</a:t>
              </a:r>
            </a:p>
          </p:txBody>
        </p:sp>
        <p:sp>
          <p:nvSpPr>
            <p:cNvPr id="53" name="TextBox 52">
              <a:extLst>
                <a:ext uri="{FF2B5EF4-FFF2-40B4-BE49-F238E27FC236}">
                  <a16:creationId xmlns:a16="http://schemas.microsoft.com/office/drawing/2014/main" id="{D559F77C-B0B4-4D7B-8997-E3E95A77B6D0}"/>
                </a:ext>
              </a:extLst>
            </p:cNvPr>
            <p:cNvSpPr txBox="1"/>
            <p:nvPr/>
          </p:nvSpPr>
          <p:spPr>
            <a:xfrm>
              <a:off x="5220885" y="4008345"/>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 3. Data </a:t>
              </a:r>
              <a:r>
                <a:rPr lang="ko-KR" altLang="en-US" sz="1300" b="1" dirty="0">
                  <a:latin typeface="Arial" panose="020B0604020202020204" pitchFamily="34" charset="0"/>
                  <a:cs typeface="Arial" panose="020B0604020202020204" pitchFamily="34" charset="0"/>
                </a:rPr>
                <a:t>전달</a:t>
              </a:r>
            </a:p>
          </p:txBody>
        </p:sp>
        <p:sp>
          <p:nvSpPr>
            <p:cNvPr id="54" name="TextBox 53">
              <a:extLst>
                <a:ext uri="{FF2B5EF4-FFF2-40B4-BE49-F238E27FC236}">
                  <a16:creationId xmlns:a16="http://schemas.microsoft.com/office/drawing/2014/main" id="{DEF488AE-60E5-47C5-B8F4-F75B4A3AF32D}"/>
                </a:ext>
              </a:extLst>
            </p:cNvPr>
            <p:cNvSpPr txBox="1"/>
            <p:nvPr/>
          </p:nvSpPr>
          <p:spPr>
            <a:xfrm>
              <a:off x="1563963" y="4812370"/>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8. </a:t>
              </a:r>
              <a:r>
                <a:rPr lang="ko-KR" altLang="en-US" sz="1300" b="1" dirty="0">
                  <a:latin typeface="Arial" panose="020B0604020202020204" pitchFamily="34" charset="0"/>
                  <a:cs typeface="Arial" panose="020B0604020202020204" pitchFamily="34" charset="0"/>
                </a:rPr>
                <a:t>정보 출력</a:t>
              </a:r>
            </a:p>
          </p:txBody>
        </p:sp>
        <p:sp>
          <p:nvSpPr>
            <p:cNvPr id="55" name="TextBox 54">
              <a:extLst>
                <a:ext uri="{FF2B5EF4-FFF2-40B4-BE49-F238E27FC236}">
                  <a16:creationId xmlns:a16="http://schemas.microsoft.com/office/drawing/2014/main" id="{E1C6C665-2FC2-421B-87D6-35F90BE7A984}"/>
                </a:ext>
              </a:extLst>
            </p:cNvPr>
            <p:cNvSpPr txBox="1"/>
            <p:nvPr/>
          </p:nvSpPr>
          <p:spPr>
            <a:xfrm>
              <a:off x="5208045" y="4493557"/>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 6. Data </a:t>
              </a:r>
              <a:r>
                <a:rPr lang="ko-KR" altLang="en-US" sz="1300" b="1" dirty="0">
                  <a:latin typeface="Arial" panose="020B0604020202020204" pitchFamily="34" charset="0"/>
                  <a:cs typeface="Arial" panose="020B0604020202020204" pitchFamily="34" charset="0"/>
                </a:rPr>
                <a:t>요청</a:t>
              </a:r>
            </a:p>
          </p:txBody>
        </p:sp>
        <p:sp>
          <p:nvSpPr>
            <p:cNvPr id="56" name="TextBox 55">
              <a:extLst>
                <a:ext uri="{FF2B5EF4-FFF2-40B4-BE49-F238E27FC236}">
                  <a16:creationId xmlns:a16="http://schemas.microsoft.com/office/drawing/2014/main" id="{0EAB1807-5FAB-4B11-8362-A5A6E27B5FAB}"/>
                </a:ext>
              </a:extLst>
            </p:cNvPr>
            <p:cNvSpPr txBox="1"/>
            <p:nvPr/>
          </p:nvSpPr>
          <p:spPr>
            <a:xfrm>
              <a:off x="3602856" y="3612158"/>
              <a:ext cx="1457789" cy="292388"/>
            </a:xfrm>
            <a:prstGeom prst="rect">
              <a:avLst/>
            </a:prstGeom>
            <a:noFill/>
          </p:spPr>
          <p:txBody>
            <a:bodyPr wrap="square" rtlCol="0">
              <a:spAutoFit/>
            </a:bodyPr>
            <a:lstStyle/>
            <a:p>
              <a:r>
                <a:rPr lang="en-US" altLang="ko-KR" sz="1300" b="1" dirty="0">
                  <a:latin typeface="Arial" panose="020B0604020202020204" pitchFamily="34" charset="0"/>
                  <a:cs typeface="Arial" panose="020B0604020202020204" pitchFamily="34" charset="0"/>
                </a:rPr>
                <a:t>2. DB </a:t>
              </a:r>
              <a:r>
                <a:rPr lang="ko-KR" altLang="en-US" sz="1300" b="1" dirty="0">
                  <a:latin typeface="Arial" panose="020B0604020202020204" pitchFamily="34" charset="0"/>
                  <a:cs typeface="Arial" panose="020B0604020202020204" pitchFamily="34" charset="0"/>
                </a:rPr>
                <a:t>저장</a:t>
              </a:r>
            </a:p>
          </p:txBody>
        </p:sp>
        <p:sp>
          <p:nvSpPr>
            <p:cNvPr id="6" name="직사각형 5">
              <a:extLst>
                <a:ext uri="{FF2B5EF4-FFF2-40B4-BE49-F238E27FC236}">
                  <a16:creationId xmlns:a16="http://schemas.microsoft.com/office/drawing/2014/main" id="{65F4D493-D479-40F9-AA76-94EA12B6B847}"/>
                </a:ext>
              </a:extLst>
            </p:cNvPr>
            <p:cNvSpPr/>
            <p:nvPr/>
          </p:nvSpPr>
          <p:spPr>
            <a:xfrm>
              <a:off x="3889396" y="1436338"/>
              <a:ext cx="1257296" cy="35407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ysClr val="windowText" lastClr="000000"/>
                  </a:solidFill>
                </a:rPr>
                <a:t>Virtual EMV</a:t>
              </a:r>
              <a:endParaRPr lang="ko-KR" altLang="en-US" sz="1400" b="1" dirty="0">
                <a:solidFill>
                  <a:sysClr val="windowText" lastClr="000000"/>
                </a:solidFill>
              </a:endParaRPr>
            </a:p>
          </p:txBody>
        </p:sp>
        <p:cxnSp>
          <p:nvCxnSpPr>
            <p:cNvPr id="73" name="직선 화살표 연결선 72">
              <a:extLst>
                <a:ext uri="{FF2B5EF4-FFF2-40B4-BE49-F238E27FC236}">
                  <a16:creationId xmlns:a16="http://schemas.microsoft.com/office/drawing/2014/main" id="{E6377B5C-DCDF-42E4-91F0-5E63C3D6F4A1}"/>
                </a:ext>
              </a:extLst>
            </p:cNvPr>
            <p:cNvCxnSpPr>
              <a:cxnSpLocks/>
            </p:cNvCxnSpPr>
            <p:nvPr/>
          </p:nvCxnSpPr>
          <p:spPr>
            <a:xfrm flipV="1">
              <a:off x="4894428" y="2814548"/>
              <a:ext cx="782152" cy="1094204"/>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AC168CDE-DC92-4EB5-B93F-109897F55175}"/>
                </a:ext>
              </a:extLst>
            </p:cNvPr>
            <p:cNvPicPr>
              <a:picLocks noChangeAspect="1"/>
            </p:cNvPicPr>
            <p:nvPr/>
          </p:nvPicPr>
          <p:blipFill>
            <a:blip r:embed="rId15"/>
            <a:stretch>
              <a:fillRect/>
            </a:stretch>
          </p:blipFill>
          <p:spPr>
            <a:xfrm>
              <a:off x="4210968" y="4031719"/>
              <a:ext cx="941817" cy="642668"/>
            </a:xfrm>
            <a:prstGeom prst="rect">
              <a:avLst/>
            </a:prstGeom>
          </p:spPr>
        </p:pic>
        <p:pic>
          <p:nvPicPr>
            <p:cNvPr id="5" name="그림 4" descr="그리기, 음식, 셔츠이(가) 표시된 사진&#10;&#10;자동 생성된 설명">
              <a:extLst>
                <a:ext uri="{FF2B5EF4-FFF2-40B4-BE49-F238E27FC236}">
                  <a16:creationId xmlns:a16="http://schemas.microsoft.com/office/drawing/2014/main" id="{EE6D947D-D6A1-410A-BBBB-452E549BD24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73313" y="4254128"/>
              <a:ext cx="657878" cy="657878"/>
            </a:xfrm>
            <a:prstGeom prst="rect">
              <a:avLst/>
            </a:prstGeom>
          </p:spPr>
        </p:pic>
        <p:pic>
          <p:nvPicPr>
            <p:cNvPr id="26" name="그림 25" descr="그리기이(가) 표시된 사진&#10;&#10;자동 생성된 설명">
              <a:extLst>
                <a:ext uri="{FF2B5EF4-FFF2-40B4-BE49-F238E27FC236}">
                  <a16:creationId xmlns:a16="http://schemas.microsoft.com/office/drawing/2014/main" id="{499271E6-C5EA-4EE5-B062-066D480E4E7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12392" y="2155375"/>
              <a:ext cx="1274467" cy="1274467"/>
            </a:xfrm>
            <a:prstGeom prst="rect">
              <a:avLst/>
            </a:prstGeom>
          </p:spPr>
        </p:pic>
        <p:pic>
          <p:nvPicPr>
            <p:cNvPr id="27" name="그림 26" descr="표지판, 앉아있는, 녹색, 중지이(가) 표시된 사진&#10;&#10;자동 생성된 설명">
              <a:extLst>
                <a:ext uri="{FF2B5EF4-FFF2-40B4-BE49-F238E27FC236}">
                  <a16:creationId xmlns:a16="http://schemas.microsoft.com/office/drawing/2014/main" id="{FBD4F557-8DCB-43C3-A6B7-050FB45096A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86859" y="1557220"/>
              <a:ext cx="1200000" cy="1200000"/>
            </a:xfrm>
            <a:prstGeom prst="rect">
              <a:avLst/>
            </a:prstGeom>
          </p:spPr>
        </p:pic>
        <p:cxnSp>
          <p:nvCxnSpPr>
            <p:cNvPr id="68" name="직선 화살표 연결선 67">
              <a:extLst>
                <a:ext uri="{FF2B5EF4-FFF2-40B4-BE49-F238E27FC236}">
                  <a16:creationId xmlns:a16="http://schemas.microsoft.com/office/drawing/2014/main" id="{6B0162B0-7864-4F18-BF4E-7D29005E9550}"/>
                </a:ext>
              </a:extLst>
            </p:cNvPr>
            <p:cNvCxnSpPr>
              <a:cxnSpLocks/>
            </p:cNvCxnSpPr>
            <p:nvPr/>
          </p:nvCxnSpPr>
          <p:spPr>
            <a:xfrm>
              <a:off x="8993467" y="3747235"/>
              <a:ext cx="944814" cy="0"/>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783D69A6-5B95-46DD-8E9A-A04E2B79756E}"/>
                </a:ext>
              </a:extLst>
            </p:cNvPr>
            <p:cNvSpPr/>
            <p:nvPr/>
          </p:nvSpPr>
          <p:spPr>
            <a:xfrm>
              <a:off x="9000203" y="3573739"/>
              <a:ext cx="128868" cy="30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6597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7203" y="166948"/>
            <a:ext cx="1474658"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9143998" y="1105365"/>
            <a:ext cx="3047999" cy="208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바닥글 개체 틀 11"/>
          <p:cNvSpPr>
            <a:spLocks noGrp="1"/>
          </p:cNvSpPr>
          <p:nvPr>
            <p:ph type="ftr" sz="quarter" idx="11"/>
          </p:nvPr>
        </p:nvSpPr>
        <p:spPr>
          <a:xfrm>
            <a:off x="3352800" y="6356350"/>
            <a:ext cx="5486400" cy="365125"/>
          </a:xfrm>
        </p:spPr>
        <p:txBody>
          <a:bodyPr/>
          <a:lstStyle/>
          <a:p>
            <a:r>
              <a:rPr lang="ko-KR" altLang="en-US"/>
              <a:t>한이음 ▶ 프로그램 설계서</a:t>
            </a:r>
          </a:p>
        </p:txBody>
      </p:sp>
      <p:sp>
        <p:nvSpPr>
          <p:cNvPr id="2" name="직각 삼각형 1">
            <a:extLst>
              <a:ext uri="{FF2B5EF4-FFF2-40B4-BE49-F238E27FC236}">
                <a16:creationId xmlns:a16="http://schemas.microsoft.com/office/drawing/2014/main" id="{D66B361A-3B6A-4F0D-83D1-24F608E3F0DA}"/>
              </a:ext>
            </a:extLst>
          </p:cNvPr>
          <p:cNvSpPr/>
          <p:nvPr/>
        </p:nvSpPr>
        <p:spPr>
          <a:xfrm>
            <a:off x="1" y="2823882"/>
            <a:ext cx="12192000" cy="4034118"/>
          </a:xfrm>
          <a:prstGeom prst="rtTriangle">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0C352862-9932-44CC-8CB7-8B17FE083655}"/>
              </a:ext>
            </a:extLst>
          </p:cNvPr>
          <p:cNvSpPr txBox="1"/>
          <p:nvPr/>
        </p:nvSpPr>
        <p:spPr>
          <a:xfrm>
            <a:off x="4243372" y="3045262"/>
            <a:ext cx="3705256" cy="1200329"/>
          </a:xfrm>
          <a:prstGeom prst="rect">
            <a:avLst/>
          </a:prstGeom>
          <a:noFill/>
        </p:spPr>
        <p:txBody>
          <a:bodyPr wrap="square" rtlCol="0">
            <a:spAutoFit/>
          </a:bodyPr>
          <a:lstStyle/>
          <a:p>
            <a:r>
              <a:rPr lang="ko-KR" altLang="en-US" sz="1800" dirty="0"/>
              <a:t>시장 </a:t>
            </a:r>
            <a:r>
              <a:rPr lang="en-US" altLang="ko-KR" sz="1800" dirty="0"/>
              <a:t>/ </a:t>
            </a:r>
            <a:r>
              <a:rPr lang="ko-KR" altLang="en-US" sz="1800" dirty="0"/>
              <a:t>기술 환경 분석서       </a:t>
            </a:r>
            <a:r>
              <a:rPr lang="en-US" altLang="ko-KR" sz="1800" dirty="0" err="1"/>
              <a:t>4p</a:t>
            </a:r>
            <a:endParaRPr lang="ko-KR" altLang="en-US" sz="1800" dirty="0"/>
          </a:p>
          <a:p>
            <a:r>
              <a:rPr lang="en-US" altLang="ko-KR" dirty="0"/>
              <a:t> </a:t>
            </a:r>
          </a:p>
          <a:p>
            <a:r>
              <a:rPr lang="ko-KR" altLang="en-US" sz="1800" dirty="0"/>
              <a:t>인터뷰 결과서                   </a:t>
            </a:r>
            <a:r>
              <a:rPr lang="en-US" altLang="ko-KR" sz="1800" dirty="0" err="1"/>
              <a:t>10p</a:t>
            </a:r>
            <a:endParaRPr lang="ko-KR" altLang="en-US" sz="1800" dirty="0"/>
          </a:p>
          <a:p>
            <a:endParaRPr lang="ko-KR" altLang="en-US" dirty="0"/>
          </a:p>
        </p:txBody>
      </p:sp>
      <p:sp>
        <p:nvSpPr>
          <p:cNvPr id="9" name="TextBox 8">
            <a:extLst>
              <a:ext uri="{FF2B5EF4-FFF2-40B4-BE49-F238E27FC236}">
                <a16:creationId xmlns:a16="http://schemas.microsoft.com/office/drawing/2014/main" id="{FBCF371C-4C31-4EBE-80D8-4818D5054F60}"/>
              </a:ext>
            </a:extLst>
          </p:cNvPr>
          <p:cNvSpPr txBox="1"/>
          <p:nvPr/>
        </p:nvSpPr>
        <p:spPr>
          <a:xfrm>
            <a:off x="4949390" y="2110779"/>
            <a:ext cx="2293219" cy="523220"/>
          </a:xfrm>
          <a:prstGeom prst="rect">
            <a:avLst/>
          </a:prstGeom>
          <a:noFill/>
        </p:spPr>
        <p:txBody>
          <a:bodyPr wrap="square">
            <a:spAutoFit/>
          </a:bodyPr>
          <a:lstStyle/>
          <a:p>
            <a:r>
              <a:rPr lang="ko-KR" altLang="en-US" sz="2800" b="1" dirty="0">
                <a:solidFill>
                  <a:schemeClr val="accent1">
                    <a:lumMod val="50000"/>
                  </a:schemeClr>
                </a:solidFill>
              </a:rPr>
              <a:t>환경 분석</a:t>
            </a:r>
            <a:r>
              <a:rPr lang="en-US" altLang="ko-KR" sz="2800" b="1" dirty="0">
                <a:solidFill>
                  <a:schemeClr val="accent1">
                    <a:lumMod val="50000"/>
                  </a:schemeClr>
                </a:solidFill>
              </a:rPr>
              <a:t>       </a:t>
            </a:r>
          </a:p>
        </p:txBody>
      </p:sp>
      <p:cxnSp>
        <p:nvCxnSpPr>
          <p:cNvPr id="10" name="직선 연결선 9">
            <a:extLst>
              <a:ext uri="{FF2B5EF4-FFF2-40B4-BE49-F238E27FC236}">
                <a16:creationId xmlns:a16="http://schemas.microsoft.com/office/drawing/2014/main" id="{2E3E4FB6-2540-4BCF-AAAB-43536F058FBF}"/>
              </a:ext>
            </a:extLst>
          </p:cNvPr>
          <p:cNvCxnSpPr/>
          <p:nvPr/>
        </p:nvCxnSpPr>
        <p:spPr>
          <a:xfrm>
            <a:off x="5917760" y="3777565"/>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5A8841C2-8E9F-4388-898A-D76394EA6D82}"/>
              </a:ext>
            </a:extLst>
          </p:cNvPr>
          <p:cNvCxnSpPr/>
          <p:nvPr/>
        </p:nvCxnSpPr>
        <p:spPr>
          <a:xfrm>
            <a:off x="6897834" y="3229938"/>
            <a:ext cx="370545"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슬라이드 번호 개체 틀 3"/>
          <p:cNvSpPr>
            <a:spLocks noGrp="1"/>
          </p:cNvSpPr>
          <p:nvPr>
            <p:ph type="sldNum" sz="quarter" idx="12"/>
          </p:nvPr>
        </p:nvSpPr>
        <p:spPr/>
        <p:txBody>
          <a:bodyPr/>
          <a:lstStyle/>
          <a:p>
            <a:fld id="{C8B1308B-619C-4750-878A-85E35834BA81}" type="slidenum">
              <a:rPr lang="ko-KR" altLang="en-US" smtClean="0"/>
              <a:t>3</a:t>
            </a:fld>
            <a:endParaRPr lang="ko-KR" altLang="en-US"/>
          </a:p>
        </p:txBody>
      </p:sp>
    </p:spTree>
    <p:extLst>
      <p:ext uri="{BB962C8B-B14F-4D97-AF65-F5344CB8AC3E}">
        <p14:creationId xmlns:p14="http://schemas.microsoft.com/office/powerpoint/2010/main" val="79023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83696" y="589955"/>
            <a:ext cx="5794686"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657056" cy="272453"/>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S/W – </a:t>
            </a:r>
            <a:r>
              <a:rPr kumimoji="0" lang="ko-KR" altLang="en-US" sz="1100" b="1" i="0" u="none" strike="noStrike" kern="1200" cap="none" spc="0" normalizeH="0" baseline="0" noProof="0" dirty="0">
                <a:ln>
                  <a:noFill/>
                </a:ln>
                <a:solidFill>
                  <a:schemeClr val="bg1"/>
                </a:solidFill>
                <a:effectLst/>
                <a:uLnTx/>
                <a:uFillTx/>
                <a:latin typeface="+mn-ea"/>
                <a:cs typeface="+mj-cs"/>
              </a:rPr>
              <a:t>서비스 시나리오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9060918E-27EF-4AEE-B20F-95E3D8A64E4C}"/>
              </a:ext>
            </a:extLst>
          </p:cNvPr>
          <p:cNvSpPr/>
          <p:nvPr/>
        </p:nvSpPr>
        <p:spPr>
          <a:xfrm>
            <a:off x="6076749" y="589955"/>
            <a:ext cx="5941995" cy="5947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ko-KR" dirty="0">
              <a:solidFill>
                <a:schemeClr val="tx1"/>
              </a:solidFill>
            </a:endParaRPr>
          </a:p>
        </p:txBody>
      </p:sp>
      <p:sp>
        <p:nvSpPr>
          <p:cNvPr id="5" name="TextBox 4">
            <a:extLst>
              <a:ext uri="{FF2B5EF4-FFF2-40B4-BE49-F238E27FC236}">
                <a16:creationId xmlns:a16="http://schemas.microsoft.com/office/drawing/2014/main" id="{A92C2630-3BA7-443D-B78A-78E583C64AA8}"/>
              </a:ext>
            </a:extLst>
          </p:cNvPr>
          <p:cNvSpPr txBox="1"/>
          <p:nvPr/>
        </p:nvSpPr>
        <p:spPr>
          <a:xfrm>
            <a:off x="6076749" y="637918"/>
            <a:ext cx="5922745" cy="5693866"/>
          </a:xfrm>
          <a:prstGeom prst="rect">
            <a:avLst/>
          </a:prstGeom>
          <a:noFill/>
        </p:spPr>
        <p:txBody>
          <a:bodyPr wrap="square" rtlCol="0">
            <a:spAutoFit/>
          </a:bodyPr>
          <a:lstStyle/>
          <a:p>
            <a:endParaRPr lang="en-US" altLang="ko-KR" sz="1300" b="1" dirty="0"/>
          </a:p>
          <a:p>
            <a:r>
              <a:rPr lang="en-US" altLang="ko-KR" sz="1300" b="1" dirty="0"/>
              <a:t>Front-end</a:t>
            </a:r>
          </a:p>
          <a:p>
            <a:pPr marL="228600" indent="-228600">
              <a:buAutoNum type="arabicPeriod"/>
            </a:pPr>
            <a:r>
              <a:rPr lang="ko-KR" altLang="en-US" sz="1300" b="1" dirty="0"/>
              <a:t>정보 입력 </a:t>
            </a:r>
            <a:r>
              <a:rPr lang="en-US" altLang="ko-KR" sz="1300" dirty="0"/>
              <a:t>: </a:t>
            </a:r>
            <a:r>
              <a:rPr lang="ko-KR" altLang="en-US" sz="1300" dirty="0"/>
              <a:t>소상공인은 업체 정보를 입력</a:t>
            </a:r>
            <a:r>
              <a:rPr lang="en-US" altLang="ko-KR" sz="1300" dirty="0"/>
              <a:t>, </a:t>
            </a:r>
            <a:r>
              <a:rPr lang="ko-KR" altLang="en-US" sz="1300" dirty="0"/>
              <a:t>제품 등록을 하기 위한 제품 정</a:t>
            </a:r>
            <a:endParaRPr lang="en-US" altLang="ko-KR" sz="1300" dirty="0"/>
          </a:p>
          <a:p>
            <a:r>
              <a:rPr lang="ko-KR" altLang="en-US" sz="1300" dirty="0"/>
              <a:t>보</a:t>
            </a:r>
            <a:r>
              <a:rPr lang="en-US" altLang="ko-KR" sz="1300" dirty="0"/>
              <a:t>, </a:t>
            </a:r>
            <a:r>
              <a:rPr lang="ko-KR" altLang="en-US" sz="1300" dirty="0"/>
              <a:t>소비자는 제품 주문을 위한 주문정보 입력</a:t>
            </a:r>
            <a:endParaRPr lang="en-US" altLang="ko-KR" sz="1300" dirty="0"/>
          </a:p>
          <a:p>
            <a:r>
              <a:rPr lang="en-US" altLang="ko-KR" sz="1300" b="1" dirty="0"/>
              <a:t>2.  DB</a:t>
            </a:r>
            <a:r>
              <a:rPr lang="ko-KR" altLang="en-US" sz="1300" b="1" dirty="0"/>
              <a:t>저장 </a:t>
            </a:r>
            <a:r>
              <a:rPr lang="en-US" altLang="ko-KR" sz="1300" dirty="0"/>
              <a:t>: </a:t>
            </a:r>
            <a:r>
              <a:rPr lang="ko-KR" altLang="en-US" sz="1300" dirty="0"/>
              <a:t>제품 정보는 </a:t>
            </a:r>
            <a:r>
              <a:rPr lang="en-US" altLang="ko-KR" sz="1300" dirty="0"/>
              <a:t>Product Table, </a:t>
            </a:r>
            <a:r>
              <a:rPr lang="ko-KR" altLang="en-US" sz="1300" dirty="0"/>
              <a:t>업체정보는 </a:t>
            </a:r>
            <a:r>
              <a:rPr lang="en-US" altLang="ko-KR" sz="1300" dirty="0" err="1"/>
              <a:t>twsuser</a:t>
            </a:r>
            <a:r>
              <a:rPr lang="en-US" altLang="ko-KR" sz="1300" dirty="0"/>
              <a:t> Table, </a:t>
            </a:r>
            <a:r>
              <a:rPr lang="ko-KR" altLang="en-US" sz="1300" dirty="0"/>
              <a:t>주문자정보는 </a:t>
            </a:r>
            <a:r>
              <a:rPr lang="en-US" altLang="ko-KR" sz="1300" dirty="0"/>
              <a:t>Order Table</a:t>
            </a:r>
            <a:r>
              <a:rPr lang="ko-KR" altLang="en-US" sz="1300" dirty="0"/>
              <a:t>에 저장</a:t>
            </a:r>
            <a:r>
              <a:rPr lang="en-US" altLang="ko-KR" sz="1300" dirty="0"/>
              <a:t>. </a:t>
            </a:r>
            <a:r>
              <a:rPr lang="ko-KR" altLang="en-US" sz="1300" dirty="0"/>
              <a:t>여러 제품 주문을 위한 다대다 </a:t>
            </a:r>
            <a:r>
              <a:rPr lang="en-US" altLang="ko-KR" sz="1300" dirty="0" err="1"/>
              <a:t>Order_Product</a:t>
            </a:r>
            <a:r>
              <a:rPr lang="en-US" altLang="ko-KR" sz="1300" dirty="0"/>
              <a:t> Table </a:t>
            </a:r>
          </a:p>
          <a:p>
            <a:r>
              <a:rPr lang="en-US" altLang="ko-KR" sz="1300" b="1" dirty="0"/>
              <a:t>7. DB</a:t>
            </a:r>
            <a:r>
              <a:rPr lang="ko-KR" altLang="en-US" sz="1300" b="1" dirty="0"/>
              <a:t>호출 </a:t>
            </a:r>
            <a:r>
              <a:rPr lang="en-US" altLang="ko-KR" sz="1300" dirty="0"/>
              <a:t>: </a:t>
            </a:r>
            <a:r>
              <a:rPr lang="ko-KR" altLang="en-US" sz="1300" dirty="0"/>
              <a:t>요청한 </a:t>
            </a:r>
            <a:r>
              <a:rPr lang="en-US" altLang="ko-KR" sz="1300" dirty="0"/>
              <a:t>Data</a:t>
            </a:r>
            <a:r>
              <a:rPr lang="ko-KR" altLang="en-US" sz="1300" dirty="0"/>
              <a:t>를 호출한다</a:t>
            </a:r>
            <a:r>
              <a:rPr lang="en-US" altLang="ko-KR" sz="1300" dirty="0"/>
              <a:t>.</a:t>
            </a:r>
          </a:p>
          <a:p>
            <a:r>
              <a:rPr lang="en-US" altLang="ko-KR" sz="1300" b="1" dirty="0"/>
              <a:t>8. </a:t>
            </a:r>
            <a:r>
              <a:rPr lang="ko-KR" altLang="en-US" sz="1300" b="1" dirty="0"/>
              <a:t>정보 출력 </a:t>
            </a:r>
            <a:r>
              <a:rPr lang="en-US" altLang="ko-KR" sz="1300" dirty="0"/>
              <a:t>: </a:t>
            </a:r>
            <a:r>
              <a:rPr lang="ko-KR" altLang="en-US" sz="1300" dirty="0"/>
              <a:t>웹페이지에서 창고 내 발생한 제품별 입출고 정보를 볼 수 있으며</a:t>
            </a:r>
            <a:r>
              <a:rPr lang="en-US" altLang="ko-KR" sz="1300" dirty="0"/>
              <a:t>, </a:t>
            </a:r>
            <a:r>
              <a:rPr lang="ko-KR" altLang="en-US" sz="1300" dirty="0"/>
              <a:t>이를 토대로 처리된 주문 건과 제품들을 효율적으로 관리할 수 있다</a:t>
            </a:r>
            <a:r>
              <a:rPr lang="en-US" altLang="ko-KR" sz="1300" dirty="0"/>
              <a:t>.</a:t>
            </a:r>
          </a:p>
          <a:p>
            <a:endParaRPr lang="en-US" altLang="ko-KR" sz="1300" dirty="0"/>
          </a:p>
          <a:p>
            <a:r>
              <a:rPr lang="en-US" altLang="ko-KR" sz="1300" b="1" dirty="0"/>
              <a:t>Back-end</a:t>
            </a:r>
          </a:p>
          <a:p>
            <a:r>
              <a:rPr lang="en-US" altLang="ko-KR" sz="1300" dirty="0"/>
              <a:t>Django</a:t>
            </a:r>
            <a:r>
              <a:rPr lang="ko-KR" altLang="en-US" sz="1300" dirty="0"/>
              <a:t>를 이용해  </a:t>
            </a:r>
            <a:r>
              <a:rPr lang="en-US" altLang="ko-KR" sz="1300" dirty="0" err="1"/>
              <a:t>MVT</a:t>
            </a:r>
            <a:r>
              <a:rPr lang="en-US" altLang="ko-KR" sz="1300" dirty="0"/>
              <a:t>(model – view -template) </a:t>
            </a:r>
            <a:r>
              <a:rPr lang="ko-KR" altLang="en-US" sz="1300" dirty="0"/>
              <a:t>로직에 따라 개발 </a:t>
            </a:r>
            <a:endParaRPr lang="en-US" altLang="ko-KR" sz="1300" dirty="0"/>
          </a:p>
          <a:p>
            <a:r>
              <a:rPr lang="en-US" altLang="ko-KR" sz="1300" b="1" dirty="0"/>
              <a:t>5. Data </a:t>
            </a:r>
            <a:r>
              <a:rPr lang="ko-KR" altLang="en-US" sz="1300" b="1" dirty="0"/>
              <a:t>전달</a:t>
            </a:r>
            <a:r>
              <a:rPr lang="en-US" altLang="ko-KR" sz="1300" b="1" dirty="0"/>
              <a:t>, </a:t>
            </a:r>
            <a:r>
              <a:rPr lang="ko-KR" altLang="en-US" sz="1300" b="1" dirty="0"/>
              <a:t>출고명령 </a:t>
            </a:r>
            <a:r>
              <a:rPr lang="en-US" altLang="ko-KR" sz="1300" dirty="0"/>
              <a:t>:</a:t>
            </a:r>
            <a:r>
              <a:rPr lang="en-US" altLang="ko-KR" sz="1300" b="1" dirty="0"/>
              <a:t>  </a:t>
            </a:r>
            <a:r>
              <a:rPr lang="ko-KR" altLang="en-US" sz="1300" dirty="0"/>
              <a:t>웹페이지의 주문처리 버튼을 통해</a:t>
            </a:r>
            <a:r>
              <a:rPr lang="en-US" altLang="ko-KR" sz="1300" dirty="0"/>
              <a:t>(Ajax)</a:t>
            </a:r>
            <a:r>
              <a:rPr lang="ko-KR" altLang="en-US" sz="1300" dirty="0"/>
              <a:t> </a:t>
            </a:r>
            <a:r>
              <a:rPr lang="en-US" altLang="ko-KR" sz="1300" dirty="0"/>
              <a:t>views.py</a:t>
            </a:r>
            <a:r>
              <a:rPr lang="ko-KR" altLang="en-US" sz="1300" dirty="0"/>
              <a:t>에 전송 후 미처리 된  주문의 제품 보관장소를  스마트 창고로 전송 및 출고 명령</a:t>
            </a:r>
            <a:r>
              <a:rPr lang="en-US" altLang="ko-KR" sz="1300" dirty="0"/>
              <a:t>.</a:t>
            </a:r>
          </a:p>
          <a:p>
            <a:endParaRPr lang="en-US" altLang="ko-KR" sz="1300" dirty="0"/>
          </a:p>
          <a:p>
            <a:r>
              <a:rPr lang="en-US" altLang="ko-KR" sz="1300" b="1" dirty="0"/>
              <a:t>Server</a:t>
            </a:r>
          </a:p>
          <a:p>
            <a:r>
              <a:rPr lang="en-US" altLang="ko-KR" sz="1300" b="1" dirty="0"/>
              <a:t>3. Data</a:t>
            </a:r>
            <a:r>
              <a:rPr lang="ko-KR" altLang="en-US" sz="1300" b="1" dirty="0"/>
              <a:t> 전달 </a:t>
            </a:r>
            <a:r>
              <a:rPr lang="en-US" altLang="ko-KR" sz="1300" dirty="0"/>
              <a:t>: </a:t>
            </a:r>
            <a:r>
              <a:rPr lang="ko-KR" altLang="en-US" sz="1300" dirty="0"/>
              <a:t>저장된 </a:t>
            </a:r>
            <a:r>
              <a:rPr lang="en-US" altLang="ko-KR" sz="1300" dirty="0"/>
              <a:t>Data</a:t>
            </a:r>
            <a:r>
              <a:rPr lang="ko-KR" altLang="en-US" sz="1300" dirty="0"/>
              <a:t>를 전달</a:t>
            </a:r>
            <a:r>
              <a:rPr lang="en-US" altLang="ko-KR" sz="1300" dirty="0"/>
              <a:t>. </a:t>
            </a:r>
            <a:r>
              <a:rPr lang="ko-KR" altLang="en-US" sz="1300" dirty="0"/>
              <a:t>전달된 데이터는 </a:t>
            </a:r>
            <a:r>
              <a:rPr lang="en-US" altLang="ko-KR" sz="1300" dirty="0"/>
              <a:t>AWS</a:t>
            </a:r>
            <a:r>
              <a:rPr lang="ko-KR" altLang="en-US" sz="1300" dirty="0"/>
              <a:t> </a:t>
            </a:r>
            <a:r>
              <a:rPr lang="en-US" altLang="ko-KR" sz="1300" dirty="0" err="1"/>
              <a:t>RDS</a:t>
            </a:r>
            <a:r>
              <a:rPr lang="ko-KR" altLang="en-US" sz="1300" dirty="0"/>
              <a:t>를 이용해 관리 </a:t>
            </a:r>
            <a:endParaRPr lang="en-US" altLang="ko-KR" sz="1300" dirty="0"/>
          </a:p>
          <a:p>
            <a:r>
              <a:rPr lang="en-US" altLang="ko-KR" sz="1300" b="1" dirty="0"/>
              <a:t>4. </a:t>
            </a:r>
            <a:r>
              <a:rPr lang="ko-KR" altLang="en-US" sz="1300" b="1" dirty="0"/>
              <a:t>제품</a:t>
            </a:r>
            <a:r>
              <a:rPr lang="en-US" altLang="ko-KR" sz="1300" b="1" dirty="0"/>
              <a:t> </a:t>
            </a:r>
            <a:r>
              <a:rPr lang="ko-KR" altLang="en-US" sz="1300" b="1" dirty="0"/>
              <a:t>이미지</a:t>
            </a:r>
            <a:r>
              <a:rPr lang="en-US" altLang="ko-KR" sz="1300" b="1" dirty="0"/>
              <a:t>, </a:t>
            </a:r>
            <a:r>
              <a:rPr lang="ko-KR" altLang="en-US" sz="1300" b="1" dirty="0"/>
              <a:t>정적 파일 관리 </a:t>
            </a:r>
            <a:r>
              <a:rPr lang="en-US" altLang="ko-KR" sz="1300" dirty="0"/>
              <a:t>:</a:t>
            </a:r>
            <a:r>
              <a:rPr lang="en-US" altLang="ko-KR" sz="1300" b="1" dirty="0"/>
              <a:t> </a:t>
            </a:r>
            <a:r>
              <a:rPr lang="en-US" altLang="ko-KR" sz="1300" dirty="0"/>
              <a:t>python project </a:t>
            </a:r>
            <a:r>
              <a:rPr lang="ko-KR" altLang="en-US" sz="1300" dirty="0"/>
              <a:t>내</a:t>
            </a:r>
            <a:r>
              <a:rPr lang="en-US" altLang="ko-KR" sz="1300" dirty="0"/>
              <a:t> </a:t>
            </a:r>
            <a:r>
              <a:rPr lang="en-US" altLang="ko-KR" sz="1300" dirty="0" err="1"/>
              <a:t>stati</a:t>
            </a:r>
            <a:r>
              <a:rPr lang="ko-KR" altLang="en-US" sz="1300" dirty="0"/>
              <a:t>파일과 제품 이미지와 같은 미디어 파일은 원격에 있는 저장소에 저장 및 관리 </a:t>
            </a:r>
            <a:endParaRPr lang="en-US" altLang="ko-KR" sz="1300" dirty="0"/>
          </a:p>
          <a:p>
            <a:r>
              <a:rPr lang="en-US" altLang="ko-KR" sz="1300" b="1" dirty="0"/>
              <a:t>6. Data </a:t>
            </a:r>
            <a:r>
              <a:rPr lang="ko-KR" altLang="en-US" sz="1300" b="1" dirty="0"/>
              <a:t>요청 </a:t>
            </a:r>
            <a:r>
              <a:rPr lang="en-US" altLang="ko-KR" sz="1300" dirty="0"/>
              <a:t>: </a:t>
            </a:r>
            <a:r>
              <a:rPr lang="ko-KR" altLang="en-US" sz="1300" dirty="0"/>
              <a:t>실시간 창고현황과 재고관리 항목에서 제품별 입고 출고 재고 수량 데이터와 주문자 처리 상태현황 </a:t>
            </a:r>
            <a:r>
              <a:rPr lang="en-US" altLang="ko-KR" sz="1300" dirty="0"/>
              <a:t>Data</a:t>
            </a:r>
            <a:r>
              <a:rPr lang="ko-KR" altLang="en-US" sz="1300" dirty="0"/>
              <a:t>를 요청 받아 온다</a:t>
            </a:r>
            <a:r>
              <a:rPr lang="en-US" altLang="ko-KR" sz="1300" dirty="0"/>
              <a:t>.</a:t>
            </a:r>
          </a:p>
          <a:p>
            <a:endParaRPr lang="en-US" altLang="ko-KR" sz="1300" dirty="0"/>
          </a:p>
          <a:p>
            <a:r>
              <a:rPr lang="en-US" altLang="ko-KR" sz="1300" b="1" dirty="0"/>
              <a:t>Machine Learning</a:t>
            </a:r>
          </a:p>
          <a:p>
            <a:r>
              <a:rPr lang="en-US" altLang="ko-KR" sz="1300" dirty="0"/>
              <a:t>- OpenCV(Open Source Computer Vision)</a:t>
            </a:r>
            <a:r>
              <a:rPr lang="ko-KR" altLang="en-US" sz="1300" dirty="0"/>
              <a:t>를 이용하여 얼굴 인식 기능 구현</a:t>
            </a:r>
            <a:endParaRPr lang="en-US" altLang="ko-KR" sz="1300" dirty="0"/>
          </a:p>
          <a:p>
            <a:r>
              <a:rPr lang="en-US" altLang="ko-KR" sz="1300" dirty="0"/>
              <a:t>- </a:t>
            </a:r>
            <a:r>
              <a:rPr lang="en-US" altLang="ko-KR" sz="1300" dirty="0" err="1"/>
              <a:t>Haar</a:t>
            </a:r>
            <a:r>
              <a:rPr lang="en-US" altLang="ko-KR" sz="1300" dirty="0"/>
              <a:t> Cascades </a:t>
            </a:r>
            <a:r>
              <a:rPr lang="ko-KR" altLang="en-US" sz="1300" dirty="0"/>
              <a:t>알고리즘을 이용해 얼굴 검출</a:t>
            </a:r>
            <a:endParaRPr lang="en-US" altLang="ko-KR" sz="1300" dirty="0"/>
          </a:p>
          <a:p>
            <a:r>
              <a:rPr lang="en-US" altLang="ko-KR" sz="1300" dirty="0"/>
              <a:t>- </a:t>
            </a:r>
            <a:r>
              <a:rPr lang="en-US" altLang="ko-KR" sz="1300" dirty="0" err="1"/>
              <a:t>detectMultiScale</a:t>
            </a:r>
            <a:r>
              <a:rPr lang="en-US" altLang="ko-KR" sz="1300" dirty="0"/>
              <a:t>() </a:t>
            </a:r>
            <a:r>
              <a:rPr lang="ko-KR" altLang="en-US" sz="1300" dirty="0"/>
              <a:t>함수를 통해 이미지에서 얼굴과 영역 찾기</a:t>
            </a:r>
          </a:p>
        </p:txBody>
      </p:sp>
      <p:sp>
        <p:nvSpPr>
          <p:cNvPr id="7" name="슬라이드 번호 개체 틀 6"/>
          <p:cNvSpPr>
            <a:spLocks noGrp="1"/>
          </p:cNvSpPr>
          <p:nvPr>
            <p:ph type="sldNum" sz="quarter" idx="12"/>
          </p:nvPr>
        </p:nvSpPr>
        <p:spPr/>
        <p:txBody>
          <a:bodyPr/>
          <a:lstStyle/>
          <a:p>
            <a:fld id="{C8B1308B-619C-4750-878A-85E35834BA81}" type="slidenum">
              <a:rPr lang="ko-KR" altLang="en-US" smtClean="0"/>
              <a:t>30</a:t>
            </a:fld>
            <a:endParaRPr lang="ko-KR" altLang="en-US" dirty="0"/>
          </a:p>
        </p:txBody>
      </p:sp>
      <p:pic>
        <p:nvPicPr>
          <p:cNvPr id="6" name="그림 5">
            <a:extLst>
              <a:ext uri="{FF2B5EF4-FFF2-40B4-BE49-F238E27FC236}">
                <a16:creationId xmlns:a16="http://schemas.microsoft.com/office/drawing/2014/main" id="{0E95F9F1-6A14-4360-A59A-27CD282CEAAC}"/>
              </a:ext>
            </a:extLst>
          </p:cNvPr>
          <p:cNvPicPr>
            <a:picLocks noChangeAspect="1"/>
          </p:cNvPicPr>
          <p:nvPr/>
        </p:nvPicPr>
        <p:blipFill rotWithShape="1">
          <a:blip r:embed="rId4"/>
          <a:srcRect l="5283" t="19006" r="5579" b="11412"/>
          <a:stretch/>
        </p:blipFill>
        <p:spPr>
          <a:xfrm>
            <a:off x="173255" y="2055254"/>
            <a:ext cx="5705127" cy="3233437"/>
          </a:xfrm>
          <a:prstGeom prst="rect">
            <a:avLst/>
          </a:prstGeom>
        </p:spPr>
      </p:pic>
    </p:spTree>
    <p:extLst>
      <p:ext uri="{BB962C8B-B14F-4D97-AF65-F5344CB8AC3E}">
        <p14:creationId xmlns:p14="http://schemas.microsoft.com/office/powerpoint/2010/main" val="1099069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240421" y="692697"/>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r>
              <a:rPr kumimoji="0" lang="ko-KR" altLang="en-US" sz="1700" b="1" i="0" u="none" strike="noStrike" kern="1200" cap="none" spc="0" normalizeH="0" baseline="0" noProof="0" dirty="0">
                <a:ln>
                  <a:noFill/>
                </a:ln>
                <a:solidFill>
                  <a:schemeClr val="bg1"/>
                </a:solidFill>
                <a:effectLst/>
                <a:uLnTx/>
                <a:uFillTx/>
                <a:latin typeface="+mn-ea"/>
                <a:cs typeface="+mj-cs"/>
              </a:rPr>
              <a:t> </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100" b="1" i="0" u="none" strike="noStrike" kern="1200" cap="none" spc="0" normalizeH="0" baseline="0" noProof="0" dirty="0">
                <a:ln>
                  <a:noFill/>
                </a:ln>
                <a:solidFill>
                  <a:schemeClr val="bg1"/>
                </a:solidFill>
                <a:effectLst/>
                <a:uLnTx/>
                <a:uFillTx/>
                <a:latin typeface="+mn-ea"/>
                <a:cs typeface="+mj-cs"/>
              </a:rPr>
              <a:t>서비스 시나리오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7" name="그림 6">
            <a:extLst>
              <a:ext uri="{FF2B5EF4-FFF2-40B4-BE49-F238E27FC236}">
                <a16:creationId xmlns:a16="http://schemas.microsoft.com/office/drawing/2014/main" id="{6A107770-115A-48A2-97B3-AB70733449F8}"/>
              </a:ext>
            </a:extLst>
          </p:cNvPr>
          <p:cNvPicPr>
            <a:picLocks noChangeAspect="1"/>
          </p:cNvPicPr>
          <p:nvPr/>
        </p:nvPicPr>
        <p:blipFill>
          <a:blip r:embed="rId4"/>
          <a:stretch>
            <a:fillRect/>
          </a:stretch>
        </p:blipFill>
        <p:spPr>
          <a:xfrm>
            <a:off x="1454531" y="1119936"/>
            <a:ext cx="9282938" cy="5221653"/>
          </a:xfrm>
          <a:prstGeom prst="rect">
            <a:avLst/>
          </a:prstGeom>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31</a:t>
            </a:fld>
            <a:endParaRPr lang="ko-KR" altLang="en-US"/>
          </a:p>
        </p:txBody>
      </p:sp>
    </p:spTree>
    <p:extLst>
      <p:ext uri="{BB962C8B-B14F-4D97-AF65-F5344CB8AC3E}">
        <p14:creationId xmlns:p14="http://schemas.microsoft.com/office/powerpoint/2010/main" val="58505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7" name="Google Shape;198;p22">
            <a:extLst>
              <a:ext uri="{FF2B5EF4-FFF2-40B4-BE49-F238E27FC236}">
                <a16:creationId xmlns:a16="http://schemas.microsoft.com/office/drawing/2014/main" id="{D3525D52-9672-45DC-BF65-F3B6C91BDBB1}"/>
              </a:ext>
            </a:extLst>
          </p:cNvPr>
          <p:cNvSpPr txBox="1">
            <a:spLocks/>
          </p:cNvSpPr>
          <p:nvPr/>
        </p:nvSpPr>
        <p:spPr>
          <a:xfrm>
            <a:off x="5234603" y="824124"/>
            <a:ext cx="1722790" cy="282093"/>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buSzPts val="3600"/>
            </a:pPr>
            <a:r>
              <a:rPr lang="en-US" sz="1600" dirty="0"/>
              <a:t>SPEC</a:t>
            </a:r>
          </a:p>
        </p:txBody>
      </p:sp>
      <p:grpSp>
        <p:nvGrpSpPr>
          <p:cNvPr id="18" name="Google Shape;199;p22">
            <a:extLst>
              <a:ext uri="{FF2B5EF4-FFF2-40B4-BE49-F238E27FC236}">
                <a16:creationId xmlns:a16="http://schemas.microsoft.com/office/drawing/2014/main" id="{2D5DD6CE-F222-4D68-A95B-8E4831FAEB68}"/>
              </a:ext>
            </a:extLst>
          </p:cNvPr>
          <p:cNvGrpSpPr/>
          <p:nvPr/>
        </p:nvGrpSpPr>
        <p:grpSpPr>
          <a:xfrm>
            <a:off x="1038060" y="1240596"/>
            <a:ext cx="10115879" cy="5008110"/>
            <a:chOff x="389113" y="408583"/>
            <a:chExt cx="8360231" cy="4552827"/>
          </a:xfrm>
        </p:grpSpPr>
        <p:pic>
          <p:nvPicPr>
            <p:cNvPr id="19" name="Google Shape;200;p22">
              <a:extLst>
                <a:ext uri="{FF2B5EF4-FFF2-40B4-BE49-F238E27FC236}">
                  <a16:creationId xmlns:a16="http://schemas.microsoft.com/office/drawing/2014/main" id="{C50E9EAE-C75E-4565-9C77-C1098D320246}"/>
                </a:ext>
              </a:extLst>
            </p:cNvPr>
            <p:cNvPicPr preferRelativeResize="0"/>
            <p:nvPr/>
          </p:nvPicPr>
          <p:blipFill rotWithShape="1">
            <a:blip r:embed="rId4">
              <a:alphaModFix/>
            </a:blip>
            <a:srcRect/>
            <a:stretch/>
          </p:blipFill>
          <p:spPr>
            <a:xfrm>
              <a:off x="389115" y="408583"/>
              <a:ext cx="8360229" cy="4552827"/>
            </a:xfrm>
            <a:prstGeom prst="rect">
              <a:avLst/>
            </a:prstGeom>
            <a:noFill/>
            <a:ln>
              <a:noFill/>
            </a:ln>
          </p:spPr>
        </p:pic>
        <p:sp>
          <p:nvSpPr>
            <p:cNvPr id="20" name="Google Shape;201;p22">
              <a:extLst>
                <a:ext uri="{FF2B5EF4-FFF2-40B4-BE49-F238E27FC236}">
                  <a16:creationId xmlns:a16="http://schemas.microsoft.com/office/drawing/2014/main" id="{D59643C1-C8D4-40DC-AE8C-797477869527}"/>
                </a:ext>
              </a:extLst>
            </p:cNvPr>
            <p:cNvSpPr/>
            <p:nvPr/>
          </p:nvSpPr>
          <p:spPr>
            <a:xfrm>
              <a:off x="389115" y="410545"/>
              <a:ext cx="8360229" cy="67403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 name="Google Shape;202;p22">
              <a:extLst>
                <a:ext uri="{FF2B5EF4-FFF2-40B4-BE49-F238E27FC236}">
                  <a16:creationId xmlns:a16="http://schemas.microsoft.com/office/drawing/2014/main" id="{C56AC1D2-EF82-44E6-AFF3-8F02F1EE385C}"/>
                </a:ext>
              </a:extLst>
            </p:cNvPr>
            <p:cNvSpPr/>
            <p:nvPr/>
          </p:nvSpPr>
          <p:spPr>
            <a:xfrm>
              <a:off x="389115" y="1238879"/>
              <a:ext cx="8360229" cy="68160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 name="Google Shape;203;p22">
              <a:extLst>
                <a:ext uri="{FF2B5EF4-FFF2-40B4-BE49-F238E27FC236}">
                  <a16:creationId xmlns:a16="http://schemas.microsoft.com/office/drawing/2014/main" id="{5D0EA0B7-6F92-4B26-BBA6-838753FB0E49}"/>
                </a:ext>
              </a:extLst>
            </p:cNvPr>
            <p:cNvSpPr/>
            <p:nvPr/>
          </p:nvSpPr>
          <p:spPr>
            <a:xfrm>
              <a:off x="389114" y="2768936"/>
              <a:ext cx="8360229" cy="509569"/>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 name="Google Shape;204;p22">
              <a:extLst>
                <a:ext uri="{FF2B5EF4-FFF2-40B4-BE49-F238E27FC236}">
                  <a16:creationId xmlns:a16="http://schemas.microsoft.com/office/drawing/2014/main" id="{48EC3053-EE90-4BDD-BFB9-BD4D40F2AEA6}"/>
                </a:ext>
              </a:extLst>
            </p:cNvPr>
            <p:cNvSpPr/>
            <p:nvPr/>
          </p:nvSpPr>
          <p:spPr>
            <a:xfrm>
              <a:off x="389115" y="3466558"/>
              <a:ext cx="8360229" cy="65078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 name="Google Shape;205;p22">
              <a:extLst>
                <a:ext uri="{FF2B5EF4-FFF2-40B4-BE49-F238E27FC236}">
                  <a16:creationId xmlns:a16="http://schemas.microsoft.com/office/drawing/2014/main" id="{BA6938A8-5904-48BE-BA7F-AF2F4786CEBD}"/>
                </a:ext>
              </a:extLst>
            </p:cNvPr>
            <p:cNvSpPr/>
            <p:nvPr/>
          </p:nvSpPr>
          <p:spPr>
            <a:xfrm>
              <a:off x="389115" y="4279807"/>
              <a:ext cx="8360229" cy="68160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06;p22">
              <a:extLst>
                <a:ext uri="{FF2B5EF4-FFF2-40B4-BE49-F238E27FC236}">
                  <a16:creationId xmlns:a16="http://schemas.microsoft.com/office/drawing/2014/main" id="{C214DA6F-4FBF-4BDD-BA1D-338277C91BB1}"/>
                </a:ext>
              </a:extLst>
            </p:cNvPr>
            <p:cNvSpPr/>
            <p:nvPr/>
          </p:nvSpPr>
          <p:spPr>
            <a:xfrm>
              <a:off x="389113" y="2082949"/>
              <a:ext cx="8360229" cy="53515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32</a:t>
            </a:fld>
            <a:endParaRPr lang="ko-KR" altLang="en-US"/>
          </a:p>
        </p:txBody>
      </p:sp>
    </p:spTree>
    <p:extLst>
      <p:ext uri="{BB962C8B-B14F-4D97-AF65-F5344CB8AC3E}">
        <p14:creationId xmlns:p14="http://schemas.microsoft.com/office/powerpoint/2010/main" val="784012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a:extLst>
              <a:ext uri="{FF2B5EF4-FFF2-40B4-BE49-F238E27FC236}">
                <a16:creationId xmlns:a16="http://schemas.microsoft.com/office/drawing/2014/main" id="{6CF3FC8A-056B-4E6C-8348-EFECF4D48E20}"/>
              </a:ext>
            </a:extLst>
          </p:cNvPr>
          <p:cNvPicPr>
            <a:picLocks noChangeAspect="1"/>
          </p:cNvPicPr>
          <p:nvPr/>
        </p:nvPicPr>
        <p:blipFill rotWithShape="1">
          <a:blip r:embed="rId2"/>
          <a:srcRect l="15316" t="2807" r="13868" b="5324"/>
          <a:stretch/>
        </p:blipFill>
        <p:spPr>
          <a:xfrm>
            <a:off x="1873021" y="1166390"/>
            <a:ext cx="8445957" cy="4695767"/>
          </a:xfrm>
          <a:prstGeom prst="rect">
            <a:avLst/>
          </a:prstGeom>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5" name="슬라이드 번호 개체 틀 4"/>
          <p:cNvSpPr>
            <a:spLocks noGrp="1"/>
          </p:cNvSpPr>
          <p:nvPr>
            <p:ph type="sldNum" sz="quarter" idx="12"/>
          </p:nvPr>
        </p:nvSpPr>
        <p:spPr/>
        <p:txBody>
          <a:bodyPr/>
          <a:lstStyle/>
          <a:p>
            <a:fld id="{C8B1308B-619C-4750-878A-85E35834BA81}" type="slidenum">
              <a:rPr lang="ko-KR" altLang="en-US" smtClean="0"/>
              <a:t>33</a:t>
            </a:fld>
            <a:endParaRPr lang="ko-KR" altLang="en-US"/>
          </a:p>
        </p:txBody>
      </p:sp>
    </p:spTree>
    <p:extLst>
      <p:ext uri="{BB962C8B-B14F-4D97-AF65-F5344CB8AC3E}">
        <p14:creationId xmlns:p14="http://schemas.microsoft.com/office/powerpoint/2010/main" val="608975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9" name="Google Shape;222;p24">
            <a:extLst>
              <a:ext uri="{FF2B5EF4-FFF2-40B4-BE49-F238E27FC236}">
                <a16:creationId xmlns:a16="http://schemas.microsoft.com/office/drawing/2014/main" id="{0CFF5C95-31E4-4BFA-88D8-FCE90670EF5B}"/>
              </a:ext>
            </a:extLst>
          </p:cNvPr>
          <p:cNvSpPr txBox="1">
            <a:spLocks/>
          </p:cNvSpPr>
          <p:nvPr/>
        </p:nvSpPr>
        <p:spPr>
          <a:xfrm>
            <a:off x="4242387" y="1238822"/>
            <a:ext cx="3527136" cy="591967"/>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buSzPts val="3600"/>
            </a:pPr>
            <a:r>
              <a:rPr lang="en-US" sz="1600" dirty="0"/>
              <a:t>Main Diagram (1)</a:t>
            </a:r>
          </a:p>
        </p:txBody>
      </p:sp>
      <p:grpSp>
        <p:nvGrpSpPr>
          <p:cNvPr id="50" name="Google Shape;223;p24">
            <a:extLst>
              <a:ext uri="{FF2B5EF4-FFF2-40B4-BE49-F238E27FC236}">
                <a16:creationId xmlns:a16="http://schemas.microsoft.com/office/drawing/2014/main" id="{2CB5CD63-F3DB-45AD-8FBE-5A3AEB678EEF}"/>
              </a:ext>
            </a:extLst>
          </p:cNvPr>
          <p:cNvGrpSpPr/>
          <p:nvPr/>
        </p:nvGrpSpPr>
        <p:grpSpPr>
          <a:xfrm>
            <a:off x="1245808" y="2724504"/>
            <a:ext cx="10082005" cy="2109730"/>
            <a:chOff x="529210" y="809573"/>
            <a:chExt cx="8332235" cy="1440974"/>
          </a:xfrm>
        </p:grpSpPr>
        <p:grpSp>
          <p:nvGrpSpPr>
            <p:cNvPr id="51" name="Google Shape;224;p24">
              <a:extLst>
                <a:ext uri="{FF2B5EF4-FFF2-40B4-BE49-F238E27FC236}">
                  <a16:creationId xmlns:a16="http://schemas.microsoft.com/office/drawing/2014/main" id="{91D4BB28-487E-4CCD-BB45-CACB6AF771BC}"/>
                </a:ext>
              </a:extLst>
            </p:cNvPr>
            <p:cNvGrpSpPr/>
            <p:nvPr/>
          </p:nvGrpSpPr>
          <p:grpSpPr>
            <a:xfrm>
              <a:off x="529210" y="809573"/>
              <a:ext cx="8332235" cy="1440974"/>
              <a:chOff x="485193" y="385525"/>
              <a:chExt cx="8332235" cy="1440974"/>
            </a:xfrm>
          </p:grpSpPr>
          <p:sp>
            <p:nvSpPr>
              <p:cNvPr id="55" name="Google Shape;225;p24">
                <a:extLst>
                  <a:ext uri="{FF2B5EF4-FFF2-40B4-BE49-F238E27FC236}">
                    <a16:creationId xmlns:a16="http://schemas.microsoft.com/office/drawing/2014/main" id="{0C5ACEAE-7E8D-40A5-BF32-EEAEBF139CD2}"/>
                  </a:ext>
                </a:extLst>
              </p:cNvPr>
              <p:cNvSpPr txBox="1"/>
              <p:nvPr/>
            </p:nvSpPr>
            <p:spPr>
              <a:xfrm>
                <a:off x="485193" y="976355"/>
                <a:ext cx="125030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DC Servo Motor</a:t>
                </a:r>
                <a:endParaRPr sz="1100" b="0" i="0" u="none" strike="noStrike" cap="none">
                  <a:solidFill>
                    <a:srgbClr val="000000"/>
                  </a:solidFill>
                  <a:latin typeface="Arial"/>
                  <a:ea typeface="Arial"/>
                  <a:cs typeface="Arial"/>
                  <a:sym typeface="Arial"/>
                </a:endParaRPr>
              </a:p>
            </p:txBody>
          </p:sp>
          <p:sp>
            <p:nvSpPr>
              <p:cNvPr id="56" name="Google Shape;226;p24">
                <a:extLst>
                  <a:ext uri="{FF2B5EF4-FFF2-40B4-BE49-F238E27FC236}">
                    <a16:creationId xmlns:a16="http://schemas.microsoft.com/office/drawing/2014/main" id="{FE951E53-3168-4040-8607-C5B2890E2BD3}"/>
                  </a:ext>
                </a:extLst>
              </p:cNvPr>
              <p:cNvSpPr txBox="1"/>
              <p:nvPr/>
            </p:nvSpPr>
            <p:spPr>
              <a:xfrm>
                <a:off x="1875454" y="976355"/>
                <a:ext cx="14275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1Ch Relay Module</a:t>
                </a:r>
                <a:endParaRPr sz="1100" b="0" i="0" u="none" strike="noStrike" cap="none">
                  <a:solidFill>
                    <a:srgbClr val="000000"/>
                  </a:solidFill>
                  <a:latin typeface="Arial"/>
                  <a:ea typeface="Arial"/>
                  <a:cs typeface="Arial"/>
                  <a:sym typeface="Arial"/>
                </a:endParaRPr>
              </a:p>
            </p:txBody>
          </p:sp>
          <p:grpSp>
            <p:nvGrpSpPr>
              <p:cNvPr id="57" name="Google Shape;227;p24">
                <a:extLst>
                  <a:ext uri="{FF2B5EF4-FFF2-40B4-BE49-F238E27FC236}">
                    <a16:creationId xmlns:a16="http://schemas.microsoft.com/office/drawing/2014/main" id="{B6076922-CD8E-457A-997B-5D72B2CA9300}"/>
                  </a:ext>
                </a:extLst>
              </p:cNvPr>
              <p:cNvGrpSpPr/>
              <p:nvPr/>
            </p:nvGrpSpPr>
            <p:grpSpPr>
              <a:xfrm>
                <a:off x="3438331" y="872215"/>
                <a:ext cx="1698171" cy="469890"/>
                <a:chOff x="3722914" y="752597"/>
                <a:chExt cx="1698171" cy="469890"/>
              </a:xfrm>
            </p:grpSpPr>
            <p:sp>
              <p:nvSpPr>
                <p:cNvPr id="78" name="Google Shape;228;p24">
                  <a:extLst>
                    <a:ext uri="{FF2B5EF4-FFF2-40B4-BE49-F238E27FC236}">
                      <a16:creationId xmlns:a16="http://schemas.microsoft.com/office/drawing/2014/main" id="{0AFCAFA8-A2F2-4145-8FD6-13727124B2A4}"/>
                    </a:ext>
                  </a:extLst>
                </p:cNvPr>
                <p:cNvSpPr/>
                <p:nvPr/>
              </p:nvSpPr>
              <p:spPr>
                <a:xfrm>
                  <a:off x="3722914" y="752597"/>
                  <a:ext cx="1698171" cy="46989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 name="Google Shape;229;p24">
                  <a:extLst>
                    <a:ext uri="{FF2B5EF4-FFF2-40B4-BE49-F238E27FC236}">
                      <a16:creationId xmlns:a16="http://schemas.microsoft.com/office/drawing/2014/main" id="{7932CC74-A1C9-4D32-B05B-023CCC4AABD3}"/>
                    </a:ext>
                  </a:extLst>
                </p:cNvPr>
                <p:cNvSpPr txBox="1"/>
                <p:nvPr/>
              </p:nvSpPr>
              <p:spPr>
                <a:xfrm>
                  <a:off x="4058754" y="877565"/>
                  <a:ext cx="12829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Arduino Uno</a:t>
                  </a:r>
                  <a:endParaRPr sz="1400" b="0" i="0" u="none" strike="noStrike" cap="none" dirty="0">
                    <a:solidFill>
                      <a:srgbClr val="000000"/>
                    </a:solidFill>
                    <a:latin typeface="Arial"/>
                    <a:ea typeface="Arial"/>
                    <a:cs typeface="Arial"/>
                    <a:sym typeface="Arial"/>
                  </a:endParaRPr>
                </a:p>
              </p:txBody>
            </p:sp>
          </p:grpSp>
          <p:grpSp>
            <p:nvGrpSpPr>
              <p:cNvPr id="58" name="Google Shape;230;p24">
                <a:extLst>
                  <a:ext uri="{FF2B5EF4-FFF2-40B4-BE49-F238E27FC236}">
                    <a16:creationId xmlns:a16="http://schemas.microsoft.com/office/drawing/2014/main" id="{762DA7A1-884D-4A21-9D7B-75D99F7107FB}"/>
                  </a:ext>
                </a:extLst>
              </p:cNvPr>
              <p:cNvGrpSpPr/>
              <p:nvPr/>
            </p:nvGrpSpPr>
            <p:grpSpPr>
              <a:xfrm>
                <a:off x="5416421" y="864564"/>
                <a:ext cx="2185146" cy="469890"/>
                <a:chOff x="3722914" y="752597"/>
                <a:chExt cx="2185146" cy="469890"/>
              </a:xfrm>
            </p:grpSpPr>
            <p:sp>
              <p:nvSpPr>
                <p:cNvPr id="76" name="Google Shape;231;p24">
                  <a:extLst>
                    <a:ext uri="{FF2B5EF4-FFF2-40B4-BE49-F238E27FC236}">
                      <a16:creationId xmlns:a16="http://schemas.microsoft.com/office/drawing/2014/main" id="{38A331B7-C29A-40F6-AA8B-8097ADAEC5FE}"/>
                    </a:ext>
                  </a:extLst>
                </p:cNvPr>
                <p:cNvSpPr/>
                <p:nvPr/>
              </p:nvSpPr>
              <p:spPr>
                <a:xfrm>
                  <a:off x="3722914" y="752597"/>
                  <a:ext cx="1698171" cy="46989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232;p24">
                  <a:extLst>
                    <a:ext uri="{FF2B5EF4-FFF2-40B4-BE49-F238E27FC236}">
                      <a16:creationId xmlns:a16="http://schemas.microsoft.com/office/drawing/2014/main" id="{4BF0D628-6AF2-45F5-828B-1FF44974858D}"/>
                    </a:ext>
                  </a:extLst>
                </p:cNvPr>
                <p:cNvSpPr txBox="1"/>
                <p:nvPr/>
              </p:nvSpPr>
              <p:spPr>
                <a:xfrm>
                  <a:off x="3929970" y="873875"/>
                  <a:ext cx="19780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Raspberry pi </a:t>
                  </a:r>
                  <a:r>
                    <a:rPr lang="en-US" sz="1400" b="0" i="0" u="none" strike="noStrike" cap="none" dirty="0" err="1">
                      <a:solidFill>
                        <a:srgbClr val="000000"/>
                      </a:solidFill>
                      <a:latin typeface="Arial"/>
                      <a:ea typeface="Arial"/>
                      <a:cs typeface="Arial"/>
                      <a:sym typeface="Arial"/>
                    </a:rPr>
                    <a:t>3B</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59" name="Google Shape;233;p24">
                <a:extLst>
                  <a:ext uri="{FF2B5EF4-FFF2-40B4-BE49-F238E27FC236}">
                    <a16:creationId xmlns:a16="http://schemas.microsoft.com/office/drawing/2014/main" id="{64703782-F61F-4CBC-A9B1-B1A3A9B41D9B}"/>
                  </a:ext>
                </a:extLst>
              </p:cNvPr>
              <p:cNvSpPr txBox="1"/>
              <p:nvPr/>
            </p:nvSpPr>
            <p:spPr>
              <a:xfrm>
                <a:off x="7389845" y="971493"/>
                <a:ext cx="14275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RC 522 Module</a:t>
                </a:r>
                <a:endParaRPr sz="1100" b="0" i="0" u="none" strike="noStrike" cap="none">
                  <a:solidFill>
                    <a:srgbClr val="000000"/>
                  </a:solidFill>
                  <a:latin typeface="Arial"/>
                  <a:ea typeface="Arial"/>
                  <a:cs typeface="Arial"/>
                  <a:sym typeface="Arial"/>
                </a:endParaRPr>
              </a:p>
            </p:txBody>
          </p:sp>
          <p:sp>
            <p:nvSpPr>
              <p:cNvPr id="60" name="Google Shape;234;p24">
                <a:extLst>
                  <a:ext uri="{FF2B5EF4-FFF2-40B4-BE49-F238E27FC236}">
                    <a16:creationId xmlns:a16="http://schemas.microsoft.com/office/drawing/2014/main" id="{F58991D3-F3D4-46C4-A4CE-F5E07DD4089D}"/>
                  </a:ext>
                </a:extLst>
              </p:cNvPr>
              <p:cNvSpPr txBox="1"/>
              <p:nvPr/>
            </p:nvSpPr>
            <p:spPr>
              <a:xfrm>
                <a:off x="4051819" y="387821"/>
                <a:ext cx="48285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LED</a:t>
                </a:r>
                <a:endParaRPr sz="1100" b="0" i="0" u="none" strike="noStrike" cap="none">
                  <a:solidFill>
                    <a:srgbClr val="000000"/>
                  </a:solidFill>
                  <a:latin typeface="Arial"/>
                  <a:ea typeface="Arial"/>
                  <a:cs typeface="Arial"/>
                  <a:sym typeface="Arial"/>
                </a:endParaRPr>
              </a:p>
            </p:txBody>
          </p:sp>
          <p:sp>
            <p:nvSpPr>
              <p:cNvPr id="61" name="Google Shape;235;p24">
                <a:extLst>
                  <a:ext uri="{FF2B5EF4-FFF2-40B4-BE49-F238E27FC236}">
                    <a16:creationId xmlns:a16="http://schemas.microsoft.com/office/drawing/2014/main" id="{9B345D15-C337-4E8C-AB01-D8BEB15D73C9}"/>
                  </a:ext>
                </a:extLst>
              </p:cNvPr>
              <p:cNvSpPr txBox="1"/>
              <p:nvPr/>
            </p:nvSpPr>
            <p:spPr>
              <a:xfrm>
                <a:off x="6025244" y="385525"/>
                <a:ext cx="48285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LED</a:t>
                </a:r>
                <a:endParaRPr sz="1100" b="0" i="0" u="none" strike="noStrike" cap="none">
                  <a:solidFill>
                    <a:srgbClr val="000000"/>
                  </a:solidFill>
                  <a:latin typeface="Arial"/>
                  <a:ea typeface="Arial"/>
                  <a:cs typeface="Arial"/>
                  <a:sym typeface="Arial"/>
                </a:endParaRPr>
              </a:p>
            </p:txBody>
          </p:sp>
          <p:sp>
            <p:nvSpPr>
              <p:cNvPr id="62" name="Google Shape;236;p24">
                <a:extLst>
                  <a:ext uri="{FF2B5EF4-FFF2-40B4-BE49-F238E27FC236}">
                    <a16:creationId xmlns:a16="http://schemas.microsoft.com/office/drawing/2014/main" id="{0FD2B301-EA28-4A35-B3F2-EB1576420D1C}"/>
                  </a:ext>
                </a:extLst>
              </p:cNvPr>
              <p:cNvSpPr txBox="1"/>
              <p:nvPr/>
            </p:nvSpPr>
            <p:spPr>
              <a:xfrm>
                <a:off x="3645937" y="1564889"/>
                <a:ext cx="14275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장애물 감지 Sensor</a:t>
                </a:r>
                <a:endParaRPr sz="1100" b="0" i="0" u="none" strike="noStrike" cap="none">
                  <a:solidFill>
                    <a:srgbClr val="000000"/>
                  </a:solidFill>
                  <a:latin typeface="Arial"/>
                  <a:ea typeface="Arial"/>
                  <a:cs typeface="Arial"/>
                  <a:sym typeface="Arial"/>
                </a:endParaRPr>
              </a:p>
            </p:txBody>
          </p:sp>
          <p:sp>
            <p:nvSpPr>
              <p:cNvPr id="63" name="Google Shape;237;p24">
                <a:extLst>
                  <a:ext uri="{FF2B5EF4-FFF2-40B4-BE49-F238E27FC236}">
                    <a16:creationId xmlns:a16="http://schemas.microsoft.com/office/drawing/2014/main" id="{33005653-8E53-49E7-A735-37FF000F27C6}"/>
                  </a:ext>
                </a:extLst>
              </p:cNvPr>
              <p:cNvSpPr txBox="1"/>
              <p:nvPr/>
            </p:nvSpPr>
            <p:spPr>
              <a:xfrm>
                <a:off x="5868955" y="1564889"/>
                <a:ext cx="95638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PCA9685</a:t>
                </a:r>
                <a:endParaRPr sz="1100" b="0" i="0" u="none" strike="noStrike" cap="none">
                  <a:solidFill>
                    <a:srgbClr val="000000"/>
                  </a:solidFill>
                  <a:latin typeface="Arial"/>
                  <a:ea typeface="Arial"/>
                  <a:cs typeface="Arial"/>
                  <a:sym typeface="Arial"/>
                </a:endParaRPr>
              </a:p>
            </p:txBody>
          </p:sp>
          <p:sp>
            <p:nvSpPr>
              <p:cNvPr id="64" name="Google Shape;238;p24">
                <a:extLst>
                  <a:ext uri="{FF2B5EF4-FFF2-40B4-BE49-F238E27FC236}">
                    <a16:creationId xmlns:a16="http://schemas.microsoft.com/office/drawing/2014/main" id="{1C9D1242-9758-48FA-9828-96F1B88A2775}"/>
                  </a:ext>
                </a:extLst>
              </p:cNvPr>
              <p:cNvSpPr txBox="1"/>
              <p:nvPr/>
            </p:nvSpPr>
            <p:spPr>
              <a:xfrm>
                <a:off x="7018953" y="1564889"/>
                <a:ext cx="135993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Servo Motor 9EA</a:t>
                </a:r>
                <a:endParaRPr sz="1100" b="0" i="0" u="none" strike="noStrike" cap="none">
                  <a:solidFill>
                    <a:srgbClr val="000000"/>
                  </a:solidFill>
                  <a:latin typeface="Arial"/>
                  <a:ea typeface="Arial"/>
                  <a:cs typeface="Arial"/>
                  <a:sym typeface="Arial"/>
                </a:endParaRPr>
              </a:p>
            </p:txBody>
          </p:sp>
          <p:cxnSp>
            <p:nvCxnSpPr>
              <p:cNvPr id="65" name="Google Shape;239;p24">
                <a:extLst>
                  <a:ext uri="{FF2B5EF4-FFF2-40B4-BE49-F238E27FC236}">
                    <a16:creationId xmlns:a16="http://schemas.microsoft.com/office/drawing/2014/main" id="{727CCF1E-2D5E-4FF5-A5CB-29A2E6246AA2}"/>
                  </a:ext>
                </a:extLst>
              </p:cNvPr>
              <p:cNvCxnSpPr>
                <a:stCxn id="55" idx="3"/>
                <a:endCxn id="56" idx="1"/>
              </p:cNvCxnSpPr>
              <p:nvPr/>
            </p:nvCxnSpPr>
            <p:spPr>
              <a:xfrm>
                <a:off x="1735495" y="1107160"/>
                <a:ext cx="1401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240;p24">
                <a:extLst>
                  <a:ext uri="{FF2B5EF4-FFF2-40B4-BE49-F238E27FC236}">
                    <a16:creationId xmlns:a16="http://schemas.microsoft.com/office/drawing/2014/main" id="{3636EED6-0227-4495-8FA7-9180B4FE4DD6}"/>
                  </a:ext>
                </a:extLst>
              </p:cNvPr>
              <p:cNvCxnSpPr/>
              <p:nvPr/>
            </p:nvCxnSpPr>
            <p:spPr>
              <a:xfrm>
                <a:off x="3211235" y="1107160"/>
                <a:ext cx="139959"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241;p24">
                <a:extLst>
                  <a:ext uri="{FF2B5EF4-FFF2-40B4-BE49-F238E27FC236}">
                    <a16:creationId xmlns:a16="http://schemas.microsoft.com/office/drawing/2014/main" id="{04C374DD-9719-4EC8-8AD2-0E6517163772}"/>
                  </a:ext>
                </a:extLst>
              </p:cNvPr>
              <p:cNvCxnSpPr/>
              <p:nvPr/>
            </p:nvCxnSpPr>
            <p:spPr>
              <a:xfrm>
                <a:off x="7220184" y="1099509"/>
                <a:ext cx="139959"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242;p24">
                <a:extLst>
                  <a:ext uri="{FF2B5EF4-FFF2-40B4-BE49-F238E27FC236}">
                    <a16:creationId xmlns:a16="http://schemas.microsoft.com/office/drawing/2014/main" id="{7299DC18-959F-4540-B90B-EE33EC8B5F47}"/>
                  </a:ext>
                </a:extLst>
              </p:cNvPr>
              <p:cNvCxnSpPr/>
              <p:nvPr/>
            </p:nvCxnSpPr>
            <p:spPr>
              <a:xfrm rot="10800000">
                <a:off x="6265506" y="647135"/>
                <a:ext cx="0" cy="127264"/>
              </a:xfrm>
              <a:prstGeom prst="straightConnector1">
                <a:avLst/>
              </a:prstGeom>
              <a:noFill/>
              <a:ln w="9525" cap="flat" cmpd="sng">
                <a:solidFill>
                  <a:schemeClr val="dk1"/>
                </a:solidFill>
                <a:prstDash val="solid"/>
                <a:round/>
                <a:headEnd type="none" w="sm" len="sm"/>
                <a:tailEnd type="none" w="sm" len="sm"/>
              </a:ln>
            </p:spPr>
          </p:cxnSp>
          <p:cxnSp>
            <p:nvCxnSpPr>
              <p:cNvPr id="69" name="Google Shape;243;p24">
                <a:extLst>
                  <a:ext uri="{FF2B5EF4-FFF2-40B4-BE49-F238E27FC236}">
                    <a16:creationId xmlns:a16="http://schemas.microsoft.com/office/drawing/2014/main" id="{F2F807F2-53DC-4C51-A03C-6634E076C614}"/>
                  </a:ext>
                </a:extLst>
              </p:cNvPr>
              <p:cNvCxnSpPr/>
              <p:nvPr/>
            </p:nvCxnSpPr>
            <p:spPr>
              <a:xfrm rot="10800000">
                <a:off x="4287416" y="647135"/>
                <a:ext cx="0" cy="127264"/>
              </a:xfrm>
              <a:prstGeom prst="straightConnector1">
                <a:avLst/>
              </a:prstGeom>
              <a:noFill/>
              <a:ln w="9525" cap="flat" cmpd="sng">
                <a:solidFill>
                  <a:schemeClr val="dk1"/>
                </a:solidFill>
                <a:prstDash val="solid"/>
                <a:round/>
                <a:headEnd type="none" w="sm" len="sm"/>
                <a:tailEnd type="none" w="sm" len="sm"/>
              </a:ln>
            </p:spPr>
          </p:cxnSp>
          <p:cxnSp>
            <p:nvCxnSpPr>
              <p:cNvPr id="70" name="Google Shape;244;p24">
                <a:extLst>
                  <a:ext uri="{FF2B5EF4-FFF2-40B4-BE49-F238E27FC236}">
                    <a16:creationId xmlns:a16="http://schemas.microsoft.com/office/drawing/2014/main" id="{42983790-22DA-416A-A335-D67CC96610E4}"/>
                  </a:ext>
                </a:extLst>
              </p:cNvPr>
              <p:cNvCxnSpPr/>
              <p:nvPr/>
            </p:nvCxnSpPr>
            <p:spPr>
              <a:xfrm rot="10800000">
                <a:off x="4287416" y="1411675"/>
                <a:ext cx="0" cy="127264"/>
              </a:xfrm>
              <a:prstGeom prst="straightConnector1">
                <a:avLst/>
              </a:prstGeom>
              <a:noFill/>
              <a:ln w="9525" cap="flat" cmpd="sng">
                <a:solidFill>
                  <a:schemeClr val="dk1"/>
                </a:solidFill>
                <a:prstDash val="solid"/>
                <a:round/>
                <a:headEnd type="none" w="sm" len="sm"/>
                <a:tailEnd type="none" w="sm" len="sm"/>
              </a:ln>
            </p:spPr>
          </p:cxnSp>
          <p:cxnSp>
            <p:nvCxnSpPr>
              <p:cNvPr id="71" name="Google Shape;245;p24">
                <a:extLst>
                  <a:ext uri="{FF2B5EF4-FFF2-40B4-BE49-F238E27FC236}">
                    <a16:creationId xmlns:a16="http://schemas.microsoft.com/office/drawing/2014/main" id="{CFD837C2-E96C-437B-A5E0-135D44A8AB10}"/>
                  </a:ext>
                </a:extLst>
              </p:cNvPr>
              <p:cNvCxnSpPr/>
              <p:nvPr/>
            </p:nvCxnSpPr>
            <p:spPr>
              <a:xfrm rot="10800000">
                <a:off x="6265506" y="1388815"/>
                <a:ext cx="0" cy="127264"/>
              </a:xfrm>
              <a:prstGeom prst="straightConnector1">
                <a:avLst/>
              </a:prstGeom>
              <a:noFill/>
              <a:ln w="9525" cap="flat" cmpd="sng">
                <a:solidFill>
                  <a:schemeClr val="dk1"/>
                </a:solidFill>
                <a:prstDash val="solid"/>
                <a:round/>
                <a:headEnd type="none" w="sm" len="sm"/>
                <a:tailEnd type="none" w="sm" len="sm"/>
              </a:ln>
            </p:spPr>
          </p:cxnSp>
          <p:cxnSp>
            <p:nvCxnSpPr>
              <p:cNvPr id="72" name="Google Shape;246;p24">
                <a:extLst>
                  <a:ext uri="{FF2B5EF4-FFF2-40B4-BE49-F238E27FC236}">
                    <a16:creationId xmlns:a16="http://schemas.microsoft.com/office/drawing/2014/main" id="{1090C068-610E-4E49-84D8-6201C90993D9}"/>
                  </a:ext>
                </a:extLst>
              </p:cNvPr>
              <p:cNvCxnSpPr/>
              <p:nvPr/>
            </p:nvCxnSpPr>
            <p:spPr>
              <a:xfrm>
                <a:off x="6785844" y="1704066"/>
                <a:ext cx="139959" cy="0"/>
              </a:xfrm>
              <a:prstGeom prst="straightConnector1">
                <a:avLst/>
              </a:prstGeom>
              <a:noFill/>
              <a:ln w="9525" cap="flat" cmpd="sng">
                <a:solidFill>
                  <a:schemeClr val="dk1"/>
                </a:solidFill>
                <a:prstDash val="solid"/>
                <a:round/>
                <a:headEnd type="none" w="sm" len="sm"/>
                <a:tailEnd type="none" w="sm" len="sm"/>
              </a:ln>
            </p:spPr>
          </p:cxnSp>
          <p:grpSp>
            <p:nvGrpSpPr>
              <p:cNvPr id="73" name="Google Shape;247;p24">
                <a:extLst>
                  <a:ext uri="{FF2B5EF4-FFF2-40B4-BE49-F238E27FC236}">
                    <a16:creationId xmlns:a16="http://schemas.microsoft.com/office/drawing/2014/main" id="{11D36299-A3A9-4434-9F5B-711EFD2818E9}"/>
                  </a:ext>
                </a:extLst>
              </p:cNvPr>
              <p:cNvGrpSpPr/>
              <p:nvPr/>
            </p:nvGrpSpPr>
            <p:grpSpPr>
              <a:xfrm>
                <a:off x="5021291" y="847964"/>
                <a:ext cx="760559" cy="259196"/>
                <a:chOff x="5021291" y="847964"/>
                <a:chExt cx="760559" cy="259196"/>
              </a:xfrm>
            </p:grpSpPr>
            <p:cxnSp>
              <p:nvCxnSpPr>
                <p:cNvPr id="74" name="Google Shape;248;p24">
                  <a:extLst>
                    <a:ext uri="{FF2B5EF4-FFF2-40B4-BE49-F238E27FC236}">
                      <a16:creationId xmlns:a16="http://schemas.microsoft.com/office/drawing/2014/main" id="{5615A548-68DF-4E0D-A004-39D2E3CABB69}"/>
                    </a:ext>
                  </a:extLst>
                </p:cNvPr>
                <p:cNvCxnSpPr/>
                <p:nvPr/>
              </p:nvCxnSpPr>
              <p:spPr>
                <a:xfrm>
                  <a:off x="5193030" y="1107160"/>
                  <a:ext cx="172384" cy="0"/>
                </a:xfrm>
                <a:prstGeom prst="straightConnector1">
                  <a:avLst/>
                </a:prstGeom>
                <a:noFill/>
                <a:ln w="9525" cap="flat" cmpd="sng">
                  <a:solidFill>
                    <a:srgbClr val="FDA739"/>
                  </a:solidFill>
                  <a:prstDash val="solid"/>
                  <a:round/>
                  <a:headEnd type="none" w="sm" len="sm"/>
                  <a:tailEnd type="none" w="sm" len="sm"/>
                </a:ln>
              </p:spPr>
            </p:cxnSp>
            <p:sp>
              <p:nvSpPr>
                <p:cNvPr id="75" name="Google Shape;249;p24">
                  <a:extLst>
                    <a:ext uri="{FF2B5EF4-FFF2-40B4-BE49-F238E27FC236}">
                      <a16:creationId xmlns:a16="http://schemas.microsoft.com/office/drawing/2014/main" id="{AE99632A-D82F-4B8D-BBE3-5E35002DE42D}"/>
                    </a:ext>
                  </a:extLst>
                </p:cNvPr>
                <p:cNvSpPr txBox="1"/>
                <p:nvPr/>
              </p:nvSpPr>
              <p:spPr>
                <a:xfrm>
                  <a:off x="5021291" y="847964"/>
                  <a:ext cx="76055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EF8600"/>
                      </a:solidFill>
                      <a:latin typeface="Arial"/>
                      <a:ea typeface="Arial"/>
                      <a:cs typeface="Arial"/>
                      <a:sym typeface="Arial"/>
                    </a:rPr>
                    <a:t>UART</a:t>
                  </a:r>
                  <a:endParaRPr sz="1000" b="0" i="0" u="none" strike="noStrike" cap="none">
                    <a:solidFill>
                      <a:srgbClr val="EF8600"/>
                    </a:solidFill>
                    <a:latin typeface="Arial"/>
                    <a:ea typeface="Arial"/>
                    <a:cs typeface="Arial"/>
                    <a:sym typeface="Arial"/>
                  </a:endParaRPr>
                </a:p>
              </p:txBody>
            </p:sp>
          </p:grpSp>
        </p:grpSp>
        <p:sp>
          <p:nvSpPr>
            <p:cNvPr id="52" name="Google Shape;250;p24">
              <a:extLst>
                <a:ext uri="{FF2B5EF4-FFF2-40B4-BE49-F238E27FC236}">
                  <a16:creationId xmlns:a16="http://schemas.microsoft.com/office/drawing/2014/main" id="{DDDB97A4-F0AB-4654-8144-7653E390A922}"/>
                </a:ext>
              </a:extLst>
            </p:cNvPr>
            <p:cNvSpPr txBox="1"/>
            <p:nvPr/>
          </p:nvSpPr>
          <p:spPr>
            <a:xfrm>
              <a:off x="6869361" y="986145"/>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 3A Adapter</a:t>
              </a:r>
              <a:endParaRPr sz="1100" b="1" i="0" u="none" strike="noStrike" cap="none">
                <a:solidFill>
                  <a:srgbClr val="FF0000"/>
                </a:solidFill>
                <a:latin typeface="Arial"/>
                <a:ea typeface="Arial"/>
                <a:cs typeface="Arial"/>
                <a:sym typeface="Arial"/>
              </a:endParaRPr>
            </a:p>
          </p:txBody>
        </p:sp>
        <p:sp>
          <p:nvSpPr>
            <p:cNvPr id="53" name="Google Shape;251;p24">
              <a:extLst>
                <a:ext uri="{FF2B5EF4-FFF2-40B4-BE49-F238E27FC236}">
                  <a16:creationId xmlns:a16="http://schemas.microsoft.com/office/drawing/2014/main" id="{576EAF3D-49AE-413D-98A6-43ADE11A9985}"/>
                </a:ext>
              </a:extLst>
            </p:cNvPr>
            <p:cNvSpPr txBox="1"/>
            <p:nvPr/>
          </p:nvSpPr>
          <p:spPr>
            <a:xfrm>
              <a:off x="5106449" y="1588146"/>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a:t>
              </a:r>
              <a:endParaRPr sz="1100" b="1" i="0" u="none" strike="noStrike" cap="none">
                <a:solidFill>
                  <a:srgbClr val="FF0000"/>
                </a:solidFill>
                <a:latin typeface="Arial"/>
                <a:ea typeface="Arial"/>
                <a:cs typeface="Arial"/>
                <a:sym typeface="Arial"/>
              </a:endParaRPr>
            </a:p>
          </p:txBody>
        </p:sp>
        <p:sp>
          <p:nvSpPr>
            <p:cNvPr id="54" name="Google Shape;252;p24">
              <a:extLst>
                <a:ext uri="{FF2B5EF4-FFF2-40B4-BE49-F238E27FC236}">
                  <a16:creationId xmlns:a16="http://schemas.microsoft.com/office/drawing/2014/main" id="{7787DB62-D63D-4C68-B514-E1816A16AE1F}"/>
                </a:ext>
              </a:extLst>
            </p:cNvPr>
            <p:cNvSpPr txBox="1"/>
            <p:nvPr/>
          </p:nvSpPr>
          <p:spPr>
            <a:xfrm>
              <a:off x="529210" y="1739448"/>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 건전지</a:t>
              </a:r>
              <a:endParaRPr sz="1400" b="0" i="0" u="none" strike="noStrike" cap="none">
                <a:solidFill>
                  <a:srgbClr val="000000"/>
                </a:solidFill>
                <a:latin typeface="Arial"/>
                <a:ea typeface="Arial"/>
                <a:cs typeface="Arial"/>
                <a:sym typeface="Arial"/>
              </a:endParaRPr>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34</a:t>
            </a:fld>
            <a:endParaRPr lang="ko-KR" altLang="en-US"/>
          </a:p>
        </p:txBody>
      </p:sp>
    </p:spTree>
    <p:extLst>
      <p:ext uri="{BB962C8B-B14F-4D97-AF65-F5344CB8AC3E}">
        <p14:creationId xmlns:p14="http://schemas.microsoft.com/office/powerpoint/2010/main" val="650660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47" name="Google Shape;257;p25">
            <a:extLst>
              <a:ext uri="{FF2B5EF4-FFF2-40B4-BE49-F238E27FC236}">
                <a16:creationId xmlns:a16="http://schemas.microsoft.com/office/drawing/2014/main" id="{7D5901B3-1045-45B1-8E2B-87F098E2A24F}"/>
              </a:ext>
            </a:extLst>
          </p:cNvPr>
          <p:cNvGrpSpPr/>
          <p:nvPr/>
        </p:nvGrpSpPr>
        <p:grpSpPr>
          <a:xfrm>
            <a:off x="1563153" y="2835938"/>
            <a:ext cx="10164710" cy="2360503"/>
            <a:chOff x="268391" y="2907783"/>
            <a:chExt cx="8400586" cy="1950829"/>
          </a:xfrm>
        </p:grpSpPr>
        <p:grpSp>
          <p:nvGrpSpPr>
            <p:cNvPr id="48" name="Google Shape;258;p25">
              <a:extLst>
                <a:ext uri="{FF2B5EF4-FFF2-40B4-BE49-F238E27FC236}">
                  <a16:creationId xmlns:a16="http://schemas.microsoft.com/office/drawing/2014/main" id="{697EAEE3-602A-4915-A58D-A7E5DA0203F1}"/>
                </a:ext>
              </a:extLst>
            </p:cNvPr>
            <p:cNvGrpSpPr/>
            <p:nvPr/>
          </p:nvGrpSpPr>
          <p:grpSpPr>
            <a:xfrm>
              <a:off x="927235" y="2907783"/>
              <a:ext cx="7741742" cy="1793483"/>
              <a:chOff x="835090" y="2581476"/>
              <a:chExt cx="7741742" cy="1793483"/>
            </a:xfrm>
          </p:grpSpPr>
          <p:grpSp>
            <p:nvGrpSpPr>
              <p:cNvPr id="83" name="Google Shape;259;p25">
                <a:extLst>
                  <a:ext uri="{FF2B5EF4-FFF2-40B4-BE49-F238E27FC236}">
                    <a16:creationId xmlns:a16="http://schemas.microsoft.com/office/drawing/2014/main" id="{BC94350E-4F1A-4868-A202-82289AC3E9EF}"/>
                  </a:ext>
                </a:extLst>
              </p:cNvPr>
              <p:cNvGrpSpPr/>
              <p:nvPr/>
            </p:nvGrpSpPr>
            <p:grpSpPr>
              <a:xfrm>
                <a:off x="835090" y="3330956"/>
                <a:ext cx="2080727" cy="469890"/>
                <a:chOff x="3722914" y="752597"/>
                <a:chExt cx="2080727" cy="469890"/>
              </a:xfrm>
            </p:grpSpPr>
            <p:sp>
              <p:nvSpPr>
                <p:cNvPr id="112" name="Google Shape;260;p25">
                  <a:extLst>
                    <a:ext uri="{FF2B5EF4-FFF2-40B4-BE49-F238E27FC236}">
                      <a16:creationId xmlns:a16="http://schemas.microsoft.com/office/drawing/2014/main" id="{566AB601-636E-498E-B30D-38480ED7BF8E}"/>
                    </a:ext>
                  </a:extLst>
                </p:cNvPr>
                <p:cNvSpPr/>
                <p:nvPr/>
              </p:nvSpPr>
              <p:spPr>
                <a:xfrm>
                  <a:off x="3722914" y="752597"/>
                  <a:ext cx="1698171" cy="46989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 name="Google Shape;261;p25">
                  <a:extLst>
                    <a:ext uri="{FF2B5EF4-FFF2-40B4-BE49-F238E27FC236}">
                      <a16:creationId xmlns:a16="http://schemas.microsoft.com/office/drawing/2014/main" id="{86A2C770-034E-4FED-8353-A384002D2830}"/>
                    </a:ext>
                  </a:extLst>
                </p:cNvPr>
                <p:cNvSpPr txBox="1"/>
                <p:nvPr/>
              </p:nvSpPr>
              <p:spPr>
                <a:xfrm>
                  <a:off x="3825551" y="827552"/>
                  <a:ext cx="19780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Raspberry pi 3B+</a:t>
                  </a:r>
                  <a:endParaRPr sz="1400" b="0" i="0" u="none" strike="noStrike" cap="none">
                    <a:solidFill>
                      <a:srgbClr val="000000"/>
                    </a:solidFill>
                    <a:latin typeface="Arial"/>
                    <a:ea typeface="Arial"/>
                    <a:cs typeface="Arial"/>
                    <a:sym typeface="Arial"/>
                  </a:endParaRPr>
                </a:p>
              </p:txBody>
            </p:sp>
          </p:grpSp>
          <p:grpSp>
            <p:nvGrpSpPr>
              <p:cNvPr id="84" name="Google Shape;262;p25">
                <a:extLst>
                  <a:ext uri="{FF2B5EF4-FFF2-40B4-BE49-F238E27FC236}">
                    <a16:creationId xmlns:a16="http://schemas.microsoft.com/office/drawing/2014/main" id="{F87B0D82-9BD6-49FF-B8A2-D4C14B4494E2}"/>
                  </a:ext>
                </a:extLst>
              </p:cNvPr>
              <p:cNvGrpSpPr/>
              <p:nvPr/>
            </p:nvGrpSpPr>
            <p:grpSpPr>
              <a:xfrm>
                <a:off x="2450676" y="3305556"/>
                <a:ext cx="760559" cy="259196"/>
                <a:chOff x="5021291" y="847964"/>
                <a:chExt cx="760559" cy="259196"/>
              </a:xfrm>
            </p:grpSpPr>
            <p:cxnSp>
              <p:nvCxnSpPr>
                <p:cNvPr id="110" name="Google Shape;263;p25">
                  <a:extLst>
                    <a:ext uri="{FF2B5EF4-FFF2-40B4-BE49-F238E27FC236}">
                      <a16:creationId xmlns:a16="http://schemas.microsoft.com/office/drawing/2014/main" id="{66A1C22D-4265-4064-8D3A-151BA798974B}"/>
                    </a:ext>
                  </a:extLst>
                </p:cNvPr>
                <p:cNvCxnSpPr/>
                <p:nvPr/>
              </p:nvCxnSpPr>
              <p:spPr>
                <a:xfrm>
                  <a:off x="5193030" y="1107160"/>
                  <a:ext cx="172384" cy="0"/>
                </a:xfrm>
                <a:prstGeom prst="straightConnector1">
                  <a:avLst/>
                </a:prstGeom>
                <a:noFill/>
                <a:ln w="9525" cap="flat" cmpd="sng">
                  <a:solidFill>
                    <a:srgbClr val="FDA739"/>
                  </a:solidFill>
                  <a:prstDash val="solid"/>
                  <a:round/>
                  <a:headEnd type="none" w="sm" len="sm"/>
                  <a:tailEnd type="none" w="sm" len="sm"/>
                </a:ln>
              </p:spPr>
            </p:cxnSp>
            <p:sp>
              <p:nvSpPr>
                <p:cNvPr id="111" name="Google Shape;264;p25">
                  <a:extLst>
                    <a:ext uri="{FF2B5EF4-FFF2-40B4-BE49-F238E27FC236}">
                      <a16:creationId xmlns:a16="http://schemas.microsoft.com/office/drawing/2014/main" id="{11935DB8-4590-4DA4-A9D1-007A45E79A63}"/>
                    </a:ext>
                  </a:extLst>
                </p:cNvPr>
                <p:cNvSpPr txBox="1"/>
                <p:nvPr/>
              </p:nvSpPr>
              <p:spPr>
                <a:xfrm>
                  <a:off x="5021291" y="847964"/>
                  <a:ext cx="76055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EF8600"/>
                      </a:solidFill>
                      <a:latin typeface="Arial"/>
                      <a:ea typeface="Arial"/>
                      <a:cs typeface="Arial"/>
                      <a:sym typeface="Arial"/>
                    </a:rPr>
                    <a:t>UART</a:t>
                  </a:r>
                  <a:endParaRPr sz="1000" b="0" i="0" u="none" strike="noStrike" cap="none">
                    <a:solidFill>
                      <a:srgbClr val="EF8600"/>
                    </a:solidFill>
                    <a:latin typeface="Arial"/>
                    <a:ea typeface="Arial"/>
                    <a:cs typeface="Arial"/>
                    <a:sym typeface="Arial"/>
                  </a:endParaRPr>
                </a:p>
              </p:txBody>
            </p:sp>
          </p:grpSp>
          <p:grpSp>
            <p:nvGrpSpPr>
              <p:cNvPr id="85" name="Google Shape;265;p25">
                <a:extLst>
                  <a:ext uri="{FF2B5EF4-FFF2-40B4-BE49-F238E27FC236}">
                    <a16:creationId xmlns:a16="http://schemas.microsoft.com/office/drawing/2014/main" id="{1DB3B5B4-FDC8-4B5F-8397-7215D490A4DD}"/>
                  </a:ext>
                </a:extLst>
              </p:cNvPr>
              <p:cNvGrpSpPr/>
              <p:nvPr/>
            </p:nvGrpSpPr>
            <p:grpSpPr>
              <a:xfrm>
                <a:off x="2922815" y="3330956"/>
                <a:ext cx="1698171" cy="469890"/>
                <a:chOff x="3722914" y="752597"/>
                <a:chExt cx="1698171" cy="469890"/>
              </a:xfrm>
            </p:grpSpPr>
            <p:sp>
              <p:nvSpPr>
                <p:cNvPr id="108" name="Google Shape;266;p25">
                  <a:extLst>
                    <a:ext uri="{FF2B5EF4-FFF2-40B4-BE49-F238E27FC236}">
                      <a16:creationId xmlns:a16="http://schemas.microsoft.com/office/drawing/2014/main" id="{6CC79990-38E0-430C-80ED-1629F41E4ED1}"/>
                    </a:ext>
                  </a:extLst>
                </p:cNvPr>
                <p:cNvSpPr/>
                <p:nvPr/>
              </p:nvSpPr>
              <p:spPr>
                <a:xfrm>
                  <a:off x="3722914" y="752597"/>
                  <a:ext cx="1698171" cy="469890"/>
                </a:xfrm>
                <a:prstGeom prst="flowChartDecision">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267;p25">
                  <a:extLst>
                    <a:ext uri="{FF2B5EF4-FFF2-40B4-BE49-F238E27FC236}">
                      <a16:creationId xmlns:a16="http://schemas.microsoft.com/office/drawing/2014/main" id="{6F2AB4C1-04F2-4244-B552-9DAC2733E322}"/>
                    </a:ext>
                  </a:extLst>
                </p:cNvPr>
                <p:cNvSpPr txBox="1"/>
                <p:nvPr/>
              </p:nvSpPr>
              <p:spPr>
                <a:xfrm>
                  <a:off x="3957570" y="819529"/>
                  <a:ext cx="13692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Arduino Mega</a:t>
                  </a:r>
                  <a:endParaRPr sz="1400" b="0" i="0" u="none" strike="noStrike" cap="none">
                    <a:solidFill>
                      <a:srgbClr val="000000"/>
                    </a:solidFill>
                    <a:latin typeface="Arial"/>
                    <a:ea typeface="Arial"/>
                    <a:cs typeface="Arial"/>
                    <a:sym typeface="Arial"/>
                  </a:endParaRPr>
                </a:p>
              </p:txBody>
            </p:sp>
          </p:grpSp>
          <p:sp>
            <p:nvSpPr>
              <p:cNvPr id="86" name="Google Shape;268;p25">
                <a:extLst>
                  <a:ext uri="{FF2B5EF4-FFF2-40B4-BE49-F238E27FC236}">
                    <a16:creationId xmlns:a16="http://schemas.microsoft.com/office/drawing/2014/main" id="{D8DDCEA0-695B-4C4E-ADA7-E2AABD133AEC}"/>
                  </a:ext>
                </a:extLst>
              </p:cNvPr>
              <p:cNvSpPr txBox="1"/>
              <p:nvPr/>
            </p:nvSpPr>
            <p:spPr>
              <a:xfrm>
                <a:off x="1448477" y="2888364"/>
                <a:ext cx="48285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LED</a:t>
                </a:r>
                <a:endParaRPr sz="1100" b="0" i="0" u="none" strike="noStrike" cap="none">
                  <a:solidFill>
                    <a:srgbClr val="000000"/>
                  </a:solidFill>
                  <a:latin typeface="Arial"/>
                  <a:ea typeface="Arial"/>
                  <a:cs typeface="Arial"/>
                  <a:sym typeface="Arial"/>
                </a:endParaRPr>
              </a:p>
            </p:txBody>
          </p:sp>
          <p:cxnSp>
            <p:nvCxnSpPr>
              <p:cNvPr id="87" name="Google Shape;269;p25">
                <a:extLst>
                  <a:ext uri="{FF2B5EF4-FFF2-40B4-BE49-F238E27FC236}">
                    <a16:creationId xmlns:a16="http://schemas.microsoft.com/office/drawing/2014/main" id="{A13AD206-A945-4C85-98B3-89AD1DB6A482}"/>
                  </a:ext>
                </a:extLst>
              </p:cNvPr>
              <p:cNvCxnSpPr/>
              <p:nvPr/>
            </p:nvCxnSpPr>
            <p:spPr>
              <a:xfrm rot="10800000">
                <a:off x="1684074" y="3147678"/>
                <a:ext cx="0" cy="127264"/>
              </a:xfrm>
              <a:prstGeom prst="straightConnector1">
                <a:avLst/>
              </a:prstGeom>
              <a:noFill/>
              <a:ln w="9525" cap="flat" cmpd="sng">
                <a:solidFill>
                  <a:schemeClr val="dk1"/>
                </a:solidFill>
                <a:prstDash val="solid"/>
                <a:round/>
                <a:headEnd type="none" w="sm" len="sm"/>
                <a:tailEnd type="none" w="sm" len="sm"/>
              </a:ln>
            </p:spPr>
          </p:cxnSp>
          <p:sp>
            <p:nvSpPr>
              <p:cNvPr id="88" name="Google Shape;270;p25">
                <a:extLst>
                  <a:ext uri="{FF2B5EF4-FFF2-40B4-BE49-F238E27FC236}">
                    <a16:creationId xmlns:a16="http://schemas.microsoft.com/office/drawing/2014/main" id="{01BD4FAD-FB71-4171-A191-B5FDEC1B9DFE}"/>
                  </a:ext>
                </a:extLst>
              </p:cNvPr>
              <p:cNvSpPr txBox="1"/>
              <p:nvPr/>
            </p:nvSpPr>
            <p:spPr>
              <a:xfrm>
                <a:off x="1161662" y="4009085"/>
                <a:ext cx="14275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RC 522 Module</a:t>
                </a:r>
                <a:endParaRPr sz="1100" b="0" i="0" u="none" strike="noStrike" cap="none">
                  <a:solidFill>
                    <a:srgbClr val="000000"/>
                  </a:solidFill>
                  <a:latin typeface="Arial"/>
                  <a:ea typeface="Arial"/>
                  <a:cs typeface="Arial"/>
                  <a:sym typeface="Arial"/>
                </a:endParaRPr>
              </a:p>
            </p:txBody>
          </p:sp>
          <p:cxnSp>
            <p:nvCxnSpPr>
              <p:cNvPr id="89" name="Google Shape;271;p25">
                <a:extLst>
                  <a:ext uri="{FF2B5EF4-FFF2-40B4-BE49-F238E27FC236}">
                    <a16:creationId xmlns:a16="http://schemas.microsoft.com/office/drawing/2014/main" id="{DD9F3E87-6550-4857-97AF-FC5211068370}"/>
                  </a:ext>
                </a:extLst>
              </p:cNvPr>
              <p:cNvCxnSpPr/>
              <p:nvPr/>
            </p:nvCxnSpPr>
            <p:spPr>
              <a:xfrm rot="10800000">
                <a:off x="1687992" y="3847546"/>
                <a:ext cx="0" cy="127264"/>
              </a:xfrm>
              <a:prstGeom prst="straightConnector1">
                <a:avLst/>
              </a:prstGeom>
              <a:noFill/>
              <a:ln w="9525" cap="flat" cmpd="sng">
                <a:solidFill>
                  <a:schemeClr val="dk1"/>
                </a:solidFill>
                <a:prstDash val="solid"/>
                <a:round/>
                <a:headEnd type="none" w="sm" len="sm"/>
                <a:tailEnd type="none" w="sm" len="sm"/>
              </a:ln>
            </p:spPr>
          </p:cxnSp>
          <p:cxnSp>
            <p:nvCxnSpPr>
              <p:cNvPr id="90" name="Google Shape;272;p25">
                <a:extLst>
                  <a:ext uri="{FF2B5EF4-FFF2-40B4-BE49-F238E27FC236}">
                    <a16:creationId xmlns:a16="http://schemas.microsoft.com/office/drawing/2014/main" id="{9F1E0265-9B02-4DA3-A71B-37F1F98698B1}"/>
                  </a:ext>
                </a:extLst>
              </p:cNvPr>
              <p:cNvCxnSpPr/>
              <p:nvPr/>
            </p:nvCxnSpPr>
            <p:spPr>
              <a:xfrm rot="10800000">
                <a:off x="3779106" y="3062307"/>
                <a:ext cx="0" cy="127264"/>
              </a:xfrm>
              <a:prstGeom prst="straightConnector1">
                <a:avLst/>
              </a:prstGeom>
              <a:noFill/>
              <a:ln w="9525" cap="flat" cmpd="sng">
                <a:solidFill>
                  <a:schemeClr val="dk1"/>
                </a:solidFill>
                <a:prstDash val="solid"/>
                <a:round/>
                <a:headEnd type="none" w="sm" len="sm"/>
                <a:tailEnd type="none" w="sm" len="sm"/>
              </a:ln>
            </p:spPr>
          </p:cxnSp>
          <p:cxnSp>
            <p:nvCxnSpPr>
              <p:cNvPr id="91" name="Google Shape;273;p25">
                <a:extLst>
                  <a:ext uri="{FF2B5EF4-FFF2-40B4-BE49-F238E27FC236}">
                    <a16:creationId xmlns:a16="http://schemas.microsoft.com/office/drawing/2014/main" id="{18A9C7D1-E9B1-45B6-BDD0-15B47A3BCE78}"/>
                  </a:ext>
                </a:extLst>
              </p:cNvPr>
              <p:cNvCxnSpPr/>
              <p:nvPr/>
            </p:nvCxnSpPr>
            <p:spPr>
              <a:xfrm rot="10800000">
                <a:off x="3779106" y="3939951"/>
                <a:ext cx="0" cy="127264"/>
              </a:xfrm>
              <a:prstGeom prst="straightConnector1">
                <a:avLst/>
              </a:prstGeom>
              <a:noFill/>
              <a:ln w="9525" cap="flat" cmpd="sng">
                <a:solidFill>
                  <a:schemeClr val="dk1"/>
                </a:solidFill>
                <a:prstDash val="solid"/>
                <a:round/>
                <a:headEnd type="none" w="sm" len="sm"/>
                <a:tailEnd type="none" w="sm" len="sm"/>
              </a:ln>
            </p:spPr>
          </p:cxnSp>
          <p:cxnSp>
            <p:nvCxnSpPr>
              <p:cNvPr id="93" name="Google Shape;275;p25">
                <a:extLst>
                  <a:ext uri="{FF2B5EF4-FFF2-40B4-BE49-F238E27FC236}">
                    <a16:creationId xmlns:a16="http://schemas.microsoft.com/office/drawing/2014/main" id="{8EE99D96-E9E1-4656-B5EC-8B095BEBC84F}"/>
                  </a:ext>
                </a:extLst>
              </p:cNvPr>
              <p:cNvCxnSpPr/>
              <p:nvPr/>
            </p:nvCxnSpPr>
            <p:spPr>
              <a:xfrm rot="10800000" flipH="1">
                <a:off x="4572000" y="3317002"/>
                <a:ext cx="108002" cy="91571"/>
              </a:xfrm>
              <a:prstGeom prst="straightConnector1">
                <a:avLst/>
              </a:prstGeom>
              <a:noFill/>
              <a:ln w="9525" cap="flat" cmpd="sng">
                <a:solidFill>
                  <a:schemeClr val="dk1"/>
                </a:solidFill>
                <a:prstDash val="solid"/>
                <a:round/>
                <a:headEnd type="none" w="sm" len="sm"/>
                <a:tailEnd type="none" w="sm" len="sm"/>
              </a:ln>
            </p:spPr>
          </p:cxnSp>
          <p:cxnSp>
            <p:nvCxnSpPr>
              <p:cNvPr id="94" name="Google Shape;276;p25">
                <a:extLst>
                  <a:ext uri="{FF2B5EF4-FFF2-40B4-BE49-F238E27FC236}">
                    <a16:creationId xmlns:a16="http://schemas.microsoft.com/office/drawing/2014/main" id="{D42361E5-5DCB-47C3-AD82-8678137CF5FD}"/>
                  </a:ext>
                </a:extLst>
              </p:cNvPr>
              <p:cNvCxnSpPr/>
              <p:nvPr/>
            </p:nvCxnSpPr>
            <p:spPr>
              <a:xfrm>
                <a:off x="4225868" y="3845839"/>
                <a:ext cx="96426" cy="119207"/>
              </a:xfrm>
              <a:prstGeom prst="straightConnector1">
                <a:avLst/>
              </a:prstGeom>
              <a:noFill/>
              <a:ln w="9525" cap="flat" cmpd="sng">
                <a:solidFill>
                  <a:schemeClr val="dk1"/>
                </a:solidFill>
                <a:prstDash val="solid"/>
                <a:round/>
                <a:headEnd type="none" w="sm" len="sm"/>
                <a:tailEnd type="none" w="sm" len="sm"/>
              </a:ln>
            </p:spPr>
          </p:cxnSp>
          <p:cxnSp>
            <p:nvCxnSpPr>
              <p:cNvPr id="95" name="Google Shape;277;p25">
                <a:extLst>
                  <a:ext uri="{FF2B5EF4-FFF2-40B4-BE49-F238E27FC236}">
                    <a16:creationId xmlns:a16="http://schemas.microsoft.com/office/drawing/2014/main" id="{A101F7BC-3A81-4BC7-93D8-AB465CB1DD14}"/>
                  </a:ext>
                </a:extLst>
              </p:cNvPr>
              <p:cNvCxnSpPr/>
              <p:nvPr/>
            </p:nvCxnSpPr>
            <p:spPr>
              <a:xfrm>
                <a:off x="4577021" y="3713688"/>
                <a:ext cx="118804" cy="67475"/>
              </a:xfrm>
              <a:prstGeom prst="straightConnector1">
                <a:avLst/>
              </a:prstGeom>
              <a:noFill/>
              <a:ln w="9525" cap="flat" cmpd="sng">
                <a:solidFill>
                  <a:schemeClr val="dk1"/>
                </a:solidFill>
                <a:prstDash val="solid"/>
                <a:round/>
                <a:headEnd type="none" w="sm" len="sm"/>
                <a:tailEnd type="none" w="sm" len="sm"/>
              </a:ln>
            </p:spPr>
          </p:cxnSp>
          <p:sp>
            <p:nvSpPr>
              <p:cNvPr id="96" name="Google Shape;278;p25">
                <a:extLst>
                  <a:ext uri="{FF2B5EF4-FFF2-40B4-BE49-F238E27FC236}">
                    <a16:creationId xmlns:a16="http://schemas.microsoft.com/office/drawing/2014/main" id="{587C7203-D193-41E2-B42B-6F66A76806D8}"/>
                  </a:ext>
                </a:extLst>
              </p:cNvPr>
              <p:cNvSpPr txBox="1"/>
              <p:nvPr/>
            </p:nvSpPr>
            <p:spPr>
              <a:xfrm>
                <a:off x="2122872" y="2874392"/>
                <a:ext cx="95638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PCA9685</a:t>
                </a:r>
                <a:endParaRPr sz="1100" b="0" i="0" u="none" strike="noStrike" cap="none" dirty="0">
                  <a:solidFill>
                    <a:srgbClr val="000000"/>
                  </a:solidFill>
                  <a:latin typeface="Arial"/>
                  <a:ea typeface="Arial"/>
                  <a:cs typeface="Arial"/>
                  <a:sym typeface="Arial"/>
                </a:endParaRPr>
              </a:p>
            </p:txBody>
          </p:sp>
          <p:sp>
            <p:nvSpPr>
              <p:cNvPr id="97" name="Google Shape;279;p25">
                <a:extLst>
                  <a:ext uri="{FF2B5EF4-FFF2-40B4-BE49-F238E27FC236}">
                    <a16:creationId xmlns:a16="http://schemas.microsoft.com/office/drawing/2014/main" id="{29AC607E-3933-48F3-8C67-ADBD7898C952}"/>
                  </a:ext>
                </a:extLst>
              </p:cNvPr>
              <p:cNvSpPr txBox="1"/>
              <p:nvPr/>
            </p:nvSpPr>
            <p:spPr>
              <a:xfrm>
                <a:off x="3260268" y="2703939"/>
                <a:ext cx="1359938" cy="216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Servo Motor 1EA</a:t>
                </a:r>
                <a:endParaRPr sz="1100" b="0" i="0" u="none" strike="noStrike" cap="none" dirty="0">
                  <a:solidFill>
                    <a:srgbClr val="000000"/>
                  </a:solidFill>
                  <a:latin typeface="Arial"/>
                  <a:ea typeface="Arial"/>
                  <a:cs typeface="Arial"/>
                  <a:sym typeface="Arial"/>
                </a:endParaRPr>
              </a:p>
            </p:txBody>
          </p:sp>
          <p:cxnSp>
            <p:nvCxnSpPr>
              <p:cNvPr id="98" name="Google Shape;280;p25">
                <a:extLst>
                  <a:ext uri="{FF2B5EF4-FFF2-40B4-BE49-F238E27FC236}">
                    <a16:creationId xmlns:a16="http://schemas.microsoft.com/office/drawing/2014/main" id="{8EE289FB-2AC4-4160-A09D-6D0F2B0C6D7B}"/>
                  </a:ext>
                </a:extLst>
              </p:cNvPr>
              <p:cNvCxnSpPr/>
              <p:nvPr/>
            </p:nvCxnSpPr>
            <p:spPr>
              <a:xfrm rot="10800000">
                <a:off x="2506345" y="2581476"/>
                <a:ext cx="0" cy="127264"/>
              </a:xfrm>
              <a:prstGeom prst="straightConnector1">
                <a:avLst/>
              </a:prstGeom>
              <a:noFill/>
              <a:ln w="9525" cap="flat" cmpd="sng">
                <a:solidFill>
                  <a:schemeClr val="dk1"/>
                </a:solidFill>
                <a:prstDash val="solid"/>
                <a:round/>
                <a:headEnd type="none" w="sm" len="sm"/>
                <a:tailEnd type="none" w="sm" len="sm"/>
              </a:ln>
            </p:spPr>
          </p:cxnSp>
          <p:sp>
            <p:nvSpPr>
              <p:cNvPr id="100" name="Google Shape;282;p25">
                <a:extLst>
                  <a:ext uri="{FF2B5EF4-FFF2-40B4-BE49-F238E27FC236}">
                    <a16:creationId xmlns:a16="http://schemas.microsoft.com/office/drawing/2014/main" id="{C3C20ECA-70B2-4621-962C-AEAE9AA7628F}"/>
                  </a:ext>
                </a:extLst>
              </p:cNvPr>
              <p:cNvSpPr txBox="1"/>
              <p:nvPr/>
            </p:nvSpPr>
            <p:spPr>
              <a:xfrm>
                <a:off x="4287416" y="4113349"/>
                <a:ext cx="142758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장애물 감지 Sensor</a:t>
                </a:r>
                <a:endParaRPr sz="1100" b="0" i="0" u="none" strike="noStrike" cap="none">
                  <a:solidFill>
                    <a:srgbClr val="000000"/>
                  </a:solidFill>
                  <a:latin typeface="Arial"/>
                  <a:ea typeface="Arial"/>
                  <a:cs typeface="Arial"/>
                  <a:sym typeface="Arial"/>
                </a:endParaRPr>
              </a:p>
            </p:txBody>
          </p:sp>
          <p:sp>
            <p:nvSpPr>
              <p:cNvPr id="101" name="Google Shape;283;p25">
                <a:extLst>
                  <a:ext uri="{FF2B5EF4-FFF2-40B4-BE49-F238E27FC236}">
                    <a16:creationId xmlns:a16="http://schemas.microsoft.com/office/drawing/2014/main" id="{A7498E2E-2D0F-445A-8EC8-AAFF322216DC}"/>
                  </a:ext>
                </a:extLst>
              </p:cNvPr>
              <p:cNvSpPr txBox="1"/>
              <p:nvPr/>
            </p:nvSpPr>
            <p:spPr>
              <a:xfrm>
                <a:off x="3111790" y="4067215"/>
                <a:ext cx="124793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DC Converter</a:t>
                </a:r>
                <a:endParaRPr sz="1100" b="0" i="0" u="none" strike="noStrike" cap="none">
                  <a:solidFill>
                    <a:srgbClr val="000000"/>
                  </a:solidFill>
                  <a:latin typeface="Arial"/>
                  <a:ea typeface="Arial"/>
                  <a:cs typeface="Arial"/>
                  <a:sym typeface="Arial"/>
                </a:endParaRPr>
              </a:p>
            </p:txBody>
          </p:sp>
          <p:sp>
            <p:nvSpPr>
              <p:cNvPr id="102" name="Google Shape;284;p25">
                <a:extLst>
                  <a:ext uri="{FF2B5EF4-FFF2-40B4-BE49-F238E27FC236}">
                    <a16:creationId xmlns:a16="http://schemas.microsoft.com/office/drawing/2014/main" id="{C36E897A-7D60-4057-B967-EC6A6B51C1C6}"/>
                  </a:ext>
                </a:extLst>
              </p:cNvPr>
              <p:cNvSpPr txBox="1"/>
              <p:nvPr/>
            </p:nvSpPr>
            <p:spPr>
              <a:xfrm>
                <a:off x="4839088" y="3125939"/>
                <a:ext cx="178266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Step Motor Drive 2EA</a:t>
                </a:r>
                <a:endParaRPr sz="1100" b="0" i="0" u="none" strike="noStrike" cap="none">
                  <a:solidFill>
                    <a:srgbClr val="000000"/>
                  </a:solidFill>
                  <a:latin typeface="Arial"/>
                  <a:ea typeface="Arial"/>
                  <a:cs typeface="Arial"/>
                  <a:sym typeface="Arial"/>
                </a:endParaRPr>
              </a:p>
            </p:txBody>
          </p:sp>
          <p:sp>
            <p:nvSpPr>
              <p:cNvPr id="103" name="Google Shape;285;p25">
                <a:extLst>
                  <a:ext uri="{FF2B5EF4-FFF2-40B4-BE49-F238E27FC236}">
                    <a16:creationId xmlns:a16="http://schemas.microsoft.com/office/drawing/2014/main" id="{89F35604-4BF7-4739-8564-5B2E4D6ED5D9}"/>
                  </a:ext>
                </a:extLst>
              </p:cNvPr>
              <p:cNvSpPr txBox="1"/>
              <p:nvPr/>
            </p:nvSpPr>
            <p:spPr>
              <a:xfrm>
                <a:off x="6680174" y="3126197"/>
                <a:ext cx="135993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Step Motor 2EA</a:t>
                </a:r>
                <a:endParaRPr sz="1100" b="0" i="0" u="none" strike="noStrike" cap="none">
                  <a:solidFill>
                    <a:srgbClr val="000000"/>
                  </a:solidFill>
                  <a:latin typeface="Arial"/>
                  <a:ea typeface="Arial"/>
                  <a:cs typeface="Arial"/>
                  <a:sym typeface="Arial"/>
                </a:endParaRPr>
              </a:p>
            </p:txBody>
          </p:sp>
          <p:cxnSp>
            <p:nvCxnSpPr>
              <p:cNvPr id="104" name="Google Shape;286;p25">
                <a:extLst>
                  <a:ext uri="{FF2B5EF4-FFF2-40B4-BE49-F238E27FC236}">
                    <a16:creationId xmlns:a16="http://schemas.microsoft.com/office/drawing/2014/main" id="{6EB8F7D9-FE84-4993-83E6-38DBFB7C9207}"/>
                  </a:ext>
                </a:extLst>
              </p:cNvPr>
              <p:cNvCxnSpPr/>
              <p:nvPr/>
            </p:nvCxnSpPr>
            <p:spPr>
              <a:xfrm>
                <a:off x="6447065" y="3265374"/>
                <a:ext cx="139959" cy="0"/>
              </a:xfrm>
              <a:prstGeom prst="straightConnector1">
                <a:avLst/>
              </a:prstGeom>
              <a:noFill/>
              <a:ln w="9525" cap="flat" cmpd="sng">
                <a:solidFill>
                  <a:schemeClr val="dk1"/>
                </a:solidFill>
                <a:prstDash val="solid"/>
                <a:round/>
                <a:headEnd type="none" w="sm" len="sm"/>
                <a:tailEnd type="none" w="sm" len="sm"/>
              </a:ln>
            </p:spPr>
          </p:cxnSp>
          <p:sp>
            <p:nvSpPr>
              <p:cNvPr id="105" name="Google Shape;287;p25">
                <a:extLst>
                  <a:ext uri="{FF2B5EF4-FFF2-40B4-BE49-F238E27FC236}">
                    <a16:creationId xmlns:a16="http://schemas.microsoft.com/office/drawing/2014/main" id="{798DA4BA-339C-4B9C-AF33-C87DE5A25795}"/>
                  </a:ext>
                </a:extLst>
              </p:cNvPr>
              <p:cNvSpPr txBox="1"/>
              <p:nvPr/>
            </p:nvSpPr>
            <p:spPr>
              <a:xfrm>
                <a:off x="4839088" y="3695101"/>
                <a:ext cx="178266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4Ch Relay Module</a:t>
                </a:r>
                <a:endParaRPr sz="1100" b="0" i="0" u="none" strike="noStrike" cap="none">
                  <a:solidFill>
                    <a:srgbClr val="000000"/>
                  </a:solidFill>
                  <a:latin typeface="Arial"/>
                  <a:ea typeface="Arial"/>
                  <a:cs typeface="Arial"/>
                  <a:sym typeface="Arial"/>
                </a:endParaRPr>
              </a:p>
            </p:txBody>
          </p:sp>
          <p:sp>
            <p:nvSpPr>
              <p:cNvPr id="106" name="Google Shape;288;p25">
                <a:extLst>
                  <a:ext uri="{FF2B5EF4-FFF2-40B4-BE49-F238E27FC236}">
                    <a16:creationId xmlns:a16="http://schemas.microsoft.com/office/drawing/2014/main" id="{DCD4FD85-0A35-4991-B361-3D701C295DCD}"/>
                  </a:ext>
                </a:extLst>
              </p:cNvPr>
              <p:cNvSpPr txBox="1"/>
              <p:nvPr/>
            </p:nvSpPr>
            <p:spPr>
              <a:xfrm>
                <a:off x="6680173" y="3695359"/>
                <a:ext cx="189665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DC Servo Motor 4EA</a:t>
                </a:r>
                <a:endParaRPr sz="1100" b="0" i="0" u="none" strike="noStrike" cap="none">
                  <a:solidFill>
                    <a:srgbClr val="000000"/>
                  </a:solidFill>
                  <a:latin typeface="Arial"/>
                  <a:ea typeface="Arial"/>
                  <a:cs typeface="Arial"/>
                  <a:sym typeface="Arial"/>
                </a:endParaRPr>
              </a:p>
            </p:txBody>
          </p:sp>
          <p:cxnSp>
            <p:nvCxnSpPr>
              <p:cNvPr id="107" name="Google Shape;289;p25">
                <a:extLst>
                  <a:ext uri="{FF2B5EF4-FFF2-40B4-BE49-F238E27FC236}">
                    <a16:creationId xmlns:a16="http://schemas.microsoft.com/office/drawing/2014/main" id="{FCC2AED5-E82D-4A4C-8599-46C0EEF54AD6}"/>
                  </a:ext>
                </a:extLst>
              </p:cNvPr>
              <p:cNvCxnSpPr/>
              <p:nvPr/>
            </p:nvCxnSpPr>
            <p:spPr>
              <a:xfrm>
                <a:off x="6447065" y="3834536"/>
                <a:ext cx="139959" cy="0"/>
              </a:xfrm>
              <a:prstGeom prst="straightConnector1">
                <a:avLst/>
              </a:prstGeom>
              <a:noFill/>
              <a:ln w="9525" cap="flat" cmpd="sng">
                <a:solidFill>
                  <a:schemeClr val="dk1"/>
                </a:solidFill>
                <a:prstDash val="solid"/>
                <a:round/>
                <a:headEnd type="none" w="sm" len="sm"/>
                <a:tailEnd type="none" w="sm" len="sm"/>
              </a:ln>
            </p:spPr>
          </p:cxnSp>
        </p:grpSp>
        <p:sp>
          <p:nvSpPr>
            <p:cNvPr id="80" name="Google Shape;290;p25">
              <a:extLst>
                <a:ext uri="{FF2B5EF4-FFF2-40B4-BE49-F238E27FC236}">
                  <a16:creationId xmlns:a16="http://schemas.microsoft.com/office/drawing/2014/main" id="{0EB32F60-C195-489F-8282-6507FEA918E8}"/>
                </a:ext>
              </a:extLst>
            </p:cNvPr>
            <p:cNvSpPr txBox="1"/>
            <p:nvPr/>
          </p:nvSpPr>
          <p:spPr>
            <a:xfrm>
              <a:off x="3132416" y="4597002"/>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12V 5A Adapter</a:t>
              </a:r>
              <a:endParaRPr sz="1100" b="1" i="0" u="none" strike="noStrike" cap="none">
                <a:solidFill>
                  <a:srgbClr val="FF0000"/>
                </a:solidFill>
                <a:latin typeface="Arial"/>
                <a:ea typeface="Arial"/>
                <a:cs typeface="Arial"/>
                <a:sym typeface="Arial"/>
              </a:endParaRPr>
            </a:p>
          </p:txBody>
        </p:sp>
        <p:sp>
          <p:nvSpPr>
            <p:cNvPr id="81" name="Google Shape;291;p25">
              <a:extLst>
                <a:ext uri="{FF2B5EF4-FFF2-40B4-BE49-F238E27FC236}">
                  <a16:creationId xmlns:a16="http://schemas.microsoft.com/office/drawing/2014/main" id="{87F5AA51-4F82-40C7-BB3D-0B5D59DE41F3}"/>
                </a:ext>
              </a:extLst>
            </p:cNvPr>
            <p:cNvSpPr txBox="1"/>
            <p:nvPr/>
          </p:nvSpPr>
          <p:spPr>
            <a:xfrm>
              <a:off x="268391" y="3361866"/>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 3A Adaptor</a:t>
              </a:r>
              <a:endParaRPr sz="1100" b="1" i="0" u="none" strike="noStrike" cap="none">
                <a:solidFill>
                  <a:srgbClr val="FF0000"/>
                </a:solidFill>
                <a:latin typeface="Arial"/>
                <a:ea typeface="Arial"/>
                <a:cs typeface="Arial"/>
                <a:sym typeface="Arial"/>
              </a:endParaRPr>
            </a:p>
          </p:txBody>
        </p:sp>
        <p:sp>
          <p:nvSpPr>
            <p:cNvPr id="82" name="Google Shape;292;p25">
              <a:extLst>
                <a:ext uri="{FF2B5EF4-FFF2-40B4-BE49-F238E27FC236}">
                  <a16:creationId xmlns:a16="http://schemas.microsoft.com/office/drawing/2014/main" id="{CA771468-C382-4132-8460-AFF86F857B1B}"/>
                </a:ext>
              </a:extLst>
            </p:cNvPr>
            <p:cNvSpPr txBox="1"/>
            <p:nvPr/>
          </p:nvSpPr>
          <p:spPr>
            <a:xfrm>
              <a:off x="7158564" y="4278160"/>
              <a:ext cx="1463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 건전지 4EA</a:t>
              </a:r>
              <a:endParaRPr sz="1100" b="1" i="0" u="none" strike="noStrike" cap="none">
                <a:solidFill>
                  <a:srgbClr val="FF0000"/>
                </a:solidFill>
                <a:latin typeface="Arial"/>
                <a:ea typeface="Arial"/>
                <a:cs typeface="Arial"/>
                <a:sym typeface="Arial"/>
              </a:endParaRPr>
            </a:p>
          </p:txBody>
        </p:sp>
      </p:grpSp>
      <p:sp>
        <p:nvSpPr>
          <p:cNvPr id="115" name="Google Shape;294;p25">
            <a:extLst>
              <a:ext uri="{FF2B5EF4-FFF2-40B4-BE49-F238E27FC236}">
                <a16:creationId xmlns:a16="http://schemas.microsoft.com/office/drawing/2014/main" id="{528B6283-9864-4180-8866-315AFEED9A12}"/>
              </a:ext>
            </a:extLst>
          </p:cNvPr>
          <p:cNvSpPr txBox="1"/>
          <p:nvPr/>
        </p:nvSpPr>
        <p:spPr>
          <a:xfrm>
            <a:off x="4346869" y="4027970"/>
            <a:ext cx="1770714" cy="316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F0000"/>
                </a:solidFill>
                <a:latin typeface="Arial"/>
                <a:ea typeface="Arial"/>
                <a:cs typeface="Arial"/>
                <a:sym typeface="Arial"/>
              </a:rPr>
              <a:t>5V</a:t>
            </a:r>
            <a:endParaRPr sz="1100" b="1" i="0" u="none" strike="noStrike" cap="none">
              <a:solidFill>
                <a:srgbClr val="FF0000"/>
              </a:solidFill>
              <a:latin typeface="Arial"/>
              <a:ea typeface="Arial"/>
              <a:cs typeface="Arial"/>
              <a:sym typeface="Arial"/>
            </a:endParaRPr>
          </a:p>
        </p:txBody>
      </p:sp>
      <p:sp>
        <p:nvSpPr>
          <p:cNvPr id="55" name="Google Shape;222;p24">
            <a:extLst>
              <a:ext uri="{FF2B5EF4-FFF2-40B4-BE49-F238E27FC236}">
                <a16:creationId xmlns:a16="http://schemas.microsoft.com/office/drawing/2014/main" id="{0CFF5C95-31E4-4BFA-88D8-FCE90670EF5B}"/>
              </a:ext>
            </a:extLst>
          </p:cNvPr>
          <p:cNvSpPr txBox="1">
            <a:spLocks/>
          </p:cNvSpPr>
          <p:nvPr/>
        </p:nvSpPr>
        <p:spPr>
          <a:xfrm>
            <a:off x="4242387" y="1238822"/>
            <a:ext cx="3527136" cy="591967"/>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0"/>
              </a:spcBef>
              <a:buSzPts val="3600"/>
            </a:pPr>
            <a:r>
              <a:rPr lang="en-US" sz="1600" dirty="0"/>
              <a:t>Main Diagram (2)</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35</a:t>
            </a:fld>
            <a:endParaRPr lang="ko-KR" altLang="en-US"/>
          </a:p>
        </p:txBody>
      </p:sp>
      <p:sp>
        <p:nvSpPr>
          <p:cNvPr id="5" name="Google Shape;279;p25">
            <a:extLst>
              <a:ext uri="{FF2B5EF4-FFF2-40B4-BE49-F238E27FC236}">
                <a16:creationId xmlns:a16="http://schemas.microsoft.com/office/drawing/2014/main" id="{2054F107-6FA5-40CF-A114-15E6B70E3990}"/>
              </a:ext>
            </a:extLst>
          </p:cNvPr>
          <p:cNvSpPr txBox="1"/>
          <p:nvPr/>
        </p:nvSpPr>
        <p:spPr>
          <a:xfrm>
            <a:off x="3700254" y="2471788"/>
            <a:ext cx="1645525"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Servo Motor 3EA</a:t>
            </a:r>
            <a:endParaRPr sz="1100" b="0" i="0" u="none" strike="noStrike" cap="none" dirty="0">
              <a:solidFill>
                <a:srgbClr val="000000"/>
              </a:solidFill>
              <a:latin typeface="Arial"/>
              <a:ea typeface="Arial"/>
              <a:cs typeface="Arial"/>
              <a:sym typeface="Arial"/>
            </a:endParaRPr>
          </a:p>
        </p:txBody>
      </p:sp>
      <p:cxnSp>
        <p:nvCxnSpPr>
          <p:cNvPr id="57" name="Google Shape;274;p25">
            <a:extLst>
              <a:ext uri="{FF2B5EF4-FFF2-40B4-BE49-F238E27FC236}">
                <a16:creationId xmlns:a16="http://schemas.microsoft.com/office/drawing/2014/main" id="{49C88F73-AB0F-490F-8A49-F264D1DA0520}"/>
              </a:ext>
            </a:extLst>
          </p:cNvPr>
          <p:cNvCxnSpPr/>
          <p:nvPr/>
        </p:nvCxnSpPr>
        <p:spPr>
          <a:xfrm rot="10800000" flipH="1">
            <a:off x="3981895" y="3599010"/>
            <a:ext cx="69152" cy="153989"/>
          </a:xfrm>
          <a:prstGeom prst="straightConnector1">
            <a:avLst/>
          </a:prstGeom>
          <a:noFill/>
          <a:ln w="95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477856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C:\Users\김항래\Desktop\제작설계서H_W\슬라이드30.PNG">
            <a:extLst>
              <a:ext uri="{FF2B5EF4-FFF2-40B4-BE49-F238E27FC236}">
                <a16:creationId xmlns:a16="http://schemas.microsoft.com/office/drawing/2014/main" id="{11406306-DF48-4B1F-BDBE-AD56604FD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376" y="1211995"/>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슬라이드 번호 개체 틀 4"/>
          <p:cNvSpPr>
            <a:spLocks noGrp="1"/>
          </p:cNvSpPr>
          <p:nvPr>
            <p:ph type="sldNum" sz="quarter" idx="12"/>
          </p:nvPr>
        </p:nvSpPr>
        <p:spPr/>
        <p:txBody>
          <a:bodyPr/>
          <a:lstStyle/>
          <a:p>
            <a:fld id="{C8B1308B-619C-4750-878A-85E35834BA81}" type="slidenum">
              <a:rPr lang="ko-KR" altLang="en-US" smtClean="0"/>
              <a:t>36</a:t>
            </a:fld>
            <a:endParaRPr lang="ko-KR" altLang="en-US"/>
          </a:p>
        </p:txBody>
      </p:sp>
    </p:spTree>
    <p:extLst>
      <p:ext uri="{BB962C8B-B14F-4D97-AF65-F5344CB8AC3E}">
        <p14:creationId xmlns:p14="http://schemas.microsoft.com/office/powerpoint/2010/main" val="95911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5" name="Picture 2" descr="C:\Users\김항래\Desktop\제작설계서H_W\슬라이드31.PNG">
            <a:extLst>
              <a:ext uri="{FF2B5EF4-FFF2-40B4-BE49-F238E27FC236}">
                <a16:creationId xmlns:a16="http://schemas.microsoft.com/office/drawing/2014/main" id="{2C07EB3E-1DDB-4EF0-BFD6-2C78620B0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376" y="1129700"/>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37</a:t>
            </a:fld>
            <a:endParaRPr lang="ko-KR" altLang="en-US"/>
          </a:p>
        </p:txBody>
      </p:sp>
    </p:spTree>
    <p:extLst>
      <p:ext uri="{BB962C8B-B14F-4D97-AF65-F5344CB8AC3E}">
        <p14:creationId xmlns:p14="http://schemas.microsoft.com/office/powerpoint/2010/main" val="2407945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97689DA-C20B-4E92-AA6B-1FF07CE7FD8C}"/>
              </a:ext>
            </a:extLst>
          </p:cNvPr>
          <p:cNvSpPr/>
          <p:nvPr/>
        </p:nvSpPr>
        <p:spPr>
          <a:xfrm>
            <a:off x="374692" y="619000"/>
            <a:ext cx="11493780" cy="5947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737544" cy="27243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구성도 </a:t>
            </a:r>
            <a:r>
              <a:rPr kumimoji="0" lang="en-US" altLang="ko-KR" sz="1700" b="1" i="0" u="none" strike="noStrike" kern="1200" cap="none" spc="0" normalizeH="0" baseline="0" noProof="0" dirty="0">
                <a:ln>
                  <a:noFill/>
                </a:ln>
                <a:solidFill>
                  <a:schemeClr val="bg1"/>
                </a:solidFill>
                <a:effectLst/>
                <a:uLnTx/>
                <a:uFillTx/>
                <a:latin typeface="+mn-ea"/>
                <a:cs typeface="+mj-cs"/>
              </a:rPr>
              <a:t>H/W</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C:\Users\김항래\Desktop\제작설계서H_W\슬라이드32.PNG">
            <a:extLst>
              <a:ext uri="{FF2B5EF4-FFF2-40B4-BE49-F238E27FC236}">
                <a16:creationId xmlns:a16="http://schemas.microsoft.com/office/drawing/2014/main" id="{9C7F425C-3A6D-44E8-AD1E-9B1B57FCB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94" y="1207619"/>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슬라이드 번호 개체 틀 4"/>
          <p:cNvSpPr>
            <a:spLocks noGrp="1"/>
          </p:cNvSpPr>
          <p:nvPr>
            <p:ph type="sldNum" sz="quarter" idx="12"/>
          </p:nvPr>
        </p:nvSpPr>
        <p:spPr/>
        <p:txBody>
          <a:bodyPr/>
          <a:lstStyle/>
          <a:p>
            <a:fld id="{C8B1308B-619C-4750-878A-85E35834BA81}" type="slidenum">
              <a:rPr lang="ko-KR" altLang="en-US" smtClean="0"/>
              <a:t>38</a:t>
            </a:fld>
            <a:endParaRPr lang="ko-KR" altLang="en-US"/>
          </a:p>
        </p:txBody>
      </p:sp>
    </p:spTree>
    <p:extLst>
      <p:ext uri="{BB962C8B-B14F-4D97-AF65-F5344CB8AC3E}">
        <p14:creationId xmlns:p14="http://schemas.microsoft.com/office/powerpoint/2010/main" val="3674138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71194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20" name="그룹 19">
            <a:extLst>
              <a:ext uri="{FF2B5EF4-FFF2-40B4-BE49-F238E27FC236}">
                <a16:creationId xmlns:a16="http://schemas.microsoft.com/office/drawing/2014/main" id="{764F5525-EBD8-4F9B-A605-3BB6C8AA27E1}"/>
              </a:ext>
            </a:extLst>
          </p:cNvPr>
          <p:cNvGrpSpPr/>
          <p:nvPr/>
        </p:nvGrpSpPr>
        <p:grpSpPr>
          <a:xfrm>
            <a:off x="5381798" y="5088386"/>
            <a:ext cx="1498651" cy="1498651"/>
            <a:chOff x="5224797" y="4814193"/>
            <a:chExt cx="1498651" cy="1498651"/>
          </a:xfrm>
        </p:grpSpPr>
        <p:pic>
          <p:nvPicPr>
            <p:cNvPr id="66" name="그래픽 65" descr="자녀">
              <a:extLst>
                <a:ext uri="{FF2B5EF4-FFF2-40B4-BE49-F238E27FC236}">
                  <a16:creationId xmlns:a16="http://schemas.microsoft.com/office/drawing/2014/main" id="{FF5FFF04-28B3-4751-A37F-79AD3B1863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4797" y="4814193"/>
              <a:ext cx="1498651" cy="1498651"/>
            </a:xfrm>
            <a:prstGeom prst="rect">
              <a:avLst/>
            </a:prstGeom>
          </p:spPr>
        </p:pic>
        <p:sp>
          <p:nvSpPr>
            <p:cNvPr id="67" name="TextBox 66">
              <a:extLst>
                <a:ext uri="{FF2B5EF4-FFF2-40B4-BE49-F238E27FC236}">
                  <a16:creationId xmlns:a16="http://schemas.microsoft.com/office/drawing/2014/main" id="{3AD77DCA-7530-4F72-B73F-586225BCDC85}"/>
                </a:ext>
              </a:extLst>
            </p:cNvPr>
            <p:cNvSpPr txBox="1"/>
            <p:nvPr/>
          </p:nvSpPr>
          <p:spPr>
            <a:xfrm>
              <a:off x="5610329" y="5974290"/>
              <a:ext cx="800219" cy="338554"/>
            </a:xfrm>
            <a:prstGeom prst="rect">
              <a:avLst/>
            </a:prstGeom>
            <a:noFill/>
          </p:spPr>
          <p:txBody>
            <a:bodyPr wrap="none" rtlCol="0">
              <a:spAutoFit/>
            </a:bodyPr>
            <a:lstStyle/>
            <a:p>
              <a:r>
                <a:rPr lang="ko-KR" altLang="en-US" sz="1600" dirty="0"/>
                <a:t>소비자</a:t>
              </a:r>
            </a:p>
          </p:txBody>
        </p:sp>
      </p:grpSp>
      <p:sp>
        <p:nvSpPr>
          <p:cNvPr id="21" name="사각형: 둥근 모서리 20">
            <a:extLst>
              <a:ext uri="{FF2B5EF4-FFF2-40B4-BE49-F238E27FC236}">
                <a16:creationId xmlns:a16="http://schemas.microsoft.com/office/drawing/2014/main" id="{9D22CDD8-81A9-4724-98FF-F00E2BD7F766}"/>
              </a:ext>
            </a:extLst>
          </p:cNvPr>
          <p:cNvSpPr/>
          <p:nvPr/>
        </p:nvSpPr>
        <p:spPr>
          <a:xfrm>
            <a:off x="5013136" y="1814955"/>
            <a:ext cx="2262891" cy="2190313"/>
          </a:xfrm>
          <a:prstGeom prst="roundRect">
            <a:avLst/>
          </a:prstGeom>
          <a:noFill/>
          <a:ln w="285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래픽 21" descr="프로그래머">
            <a:extLst>
              <a:ext uri="{FF2B5EF4-FFF2-40B4-BE49-F238E27FC236}">
                <a16:creationId xmlns:a16="http://schemas.microsoft.com/office/drawing/2014/main" id="{74403038-25F4-4649-8AC2-A5DCF6BC7F4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8906" y="2439111"/>
            <a:ext cx="1113650" cy="1113650"/>
          </a:xfrm>
          <a:prstGeom prst="rect">
            <a:avLst/>
          </a:prstGeom>
        </p:spPr>
      </p:pic>
      <p:pic>
        <p:nvPicPr>
          <p:cNvPr id="23" name="그림 22">
            <a:extLst>
              <a:ext uri="{FF2B5EF4-FFF2-40B4-BE49-F238E27FC236}">
                <a16:creationId xmlns:a16="http://schemas.microsoft.com/office/drawing/2014/main" id="{D2CD32FA-1004-4D0F-8AB8-70FBD5170AAA}"/>
              </a:ext>
            </a:extLst>
          </p:cNvPr>
          <p:cNvPicPr>
            <a:picLocks noChangeAspect="1"/>
          </p:cNvPicPr>
          <p:nvPr/>
        </p:nvPicPr>
        <p:blipFill rotWithShape="1">
          <a:blip r:embed="rId8"/>
          <a:srcRect l="37255" t="38115" r="38206" b="26377"/>
          <a:stretch/>
        </p:blipFill>
        <p:spPr>
          <a:xfrm>
            <a:off x="5489483" y="1207607"/>
            <a:ext cx="1348774" cy="1097839"/>
          </a:xfrm>
          <a:prstGeom prst="rect">
            <a:avLst/>
          </a:prstGeom>
        </p:spPr>
      </p:pic>
      <p:pic>
        <p:nvPicPr>
          <p:cNvPr id="24" name="그림 23" descr="그리기이(가) 표시된 사진&#10;&#10;자동 생성된 설명">
            <a:extLst>
              <a:ext uri="{FF2B5EF4-FFF2-40B4-BE49-F238E27FC236}">
                <a16:creationId xmlns:a16="http://schemas.microsoft.com/office/drawing/2014/main" id="{B3D3E067-9E23-4A28-AE41-FB5A485C94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4138" y="2486836"/>
            <a:ext cx="773221" cy="773221"/>
          </a:xfrm>
          <a:prstGeom prst="rect">
            <a:avLst/>
          </a:prstGeom>
        </p:spPr>
      </p:pic>
      <p:sp>
        <p:nvSpPr>
          <p:cNvPr id="26" name="TextBox 25">
            <a:extLst>
              <a:ext uri="{FF2B5EF4-FFF2-40B4-BE49-F238E27FC236}">
                <a16:creationId xmlns:a16="http://schemas.microsoft.com/office/drawing/2014/main" id="{98834618-1FD6-4DA1-B1C3-E7097A7EBDC3}"/>
              </a:ext>
            </a:extLst>
          </p:cNvPr>
          <p:cNvSpPr txBox="1"/>
          <p:nvPr/>
        </p:nvSpPr>
        <p:spPr>
          <a:xfrm>
            <a:off x="1480407" y="3689118"/>
            <a:ext cx="1005403" cy="338554"/>
          </a:xfrm>
          <a:prstGeom prst="rect">
            <a:avLst/>
          </a:prstGeom>
          <a:noFill/>
        </p:spPr>
        <p:txBody>
          <a:bodyPr wrap="none" rtlCol="0">
            <a:spAutoFit/>
          </a:bodyPr>
          <a:lstStyle/>
          <a:p>
            <a:r>
              <a:rPr lang="ko-KR" altLang="en-US" sz="1600" dirty="0"/>
              <a:t>소상공인</a:t>
            </a:r>
          </a:p>
        </p:txBody>
      </p:sp>
      <p:grpSp>
        <p:nvGrpSpPr>
          <p:cNvPr id="27" name="그룹 26">
            <a:extLst>
              <a:ext uri="{FF2B5EF4-FFF2-40B4-BE49-F238E27FC236}">
                <a16:creationId xmlns:a16="http://schemas.microsoft.com/office/drawing/2014/main" id="{19A5685A-3258-4652-945D-0E88108D087A}"/>
              </a:ext>
            </a:extLst>
          </p:cNvPr>
          <p:cNvGrpSpPr/>
          <p:nvPr/>
        </p:nvGrpSpPr>
        <p:grpSpPr>
          <a:xfrm>
            <a:off x="9777764" y="2362109"/>
            <a:ext cx="1282723" cy="1875849"/>
            <a:chOff x="9503452" y="2419615"/>
            <a:chExt cx="1282723" cy="1875849"/>
          </a:xfrm>
        </p:grpSpPr>
        <p:pic>
          <p:nvPicPr>
            <p:cNvPr id="64" name="그림 63" descr="시청, 켜진, 표지판, 앉아있는이(가) 표시된 사진&#10;&#10;자동 생성된 설명">
              <a:extLst>
                <a:ext uri="{FF2B5EF4-FFF2-40B4-BE49-F238E27FC236}">
                  <a16:creationId xmlns:a16="http://schemas.microsoft.com/office/drawing/2014/main" id="{BE7E8AF7-DE51-47F8-AF1C-82ADF60386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75821" y="2419615"/>
              <a:ext cx="1113650" cy="1113650"/>
            </a:xfrm>
            <a:prstGeom prst="rect">
              <a:avLst/>
            </a:prstGeom>
          </p:spPr>
        </p:pic>
        <p:sp>
          <p:nvSpPr>
            <p:cNvPr id="65" name="TextBox 64">
              <a:extLst>
                <a:ext uri="{FF2B5EF4-FFF2-40B4-BE49-F238E27FC236}">
                  <a16:creationId xmlns:a16="http://schemas.microsoft.com/office/drawing/2014/main" id="{D81BD9D4-9BF9-4507-AB4F-286A0B644ABF}"/>
                </a:ext>
              </a:extLst>
            </p:cNvPr>
            <p:cNvSpPr txBox="1"/>
            <p:nvPr/>
          </p:nvSpPr>
          <p:spPr>
            <a:xfrm>
              <a:off x="9503452" y="3710689"/>
              <a:ext cx="1282723" cy="584775"/>
            </a:xfrm>
            <a:prstGeom prst="rect">
              <a:avLst/>
            </a:prstGeom>
            <a:noFill/>
          </p:spPr>
          <p:txBody>
            <a:bodyPr wrap="none" rtlCol="0">
              <a:spAutoFit/>
            </a:bodyPr>
            <a:lstStyle/>
            <a:p>
              <a:pPr algn="ctr"/>
              <a:r>
                <a:rPr lang="ko-KR" altLang="en-US" sz="1600" dirty="0"/>
                <a:t>스마트 창고</a:t>
              </a:r>
              <a:endParaRPr lang="en-US" altLang="ko-KR" sz="1600" dirty="0"/>
            </a:p>
            <a:p>
              <a:pPr algn="ctr"/>
              <a:r>
                <a:rPr lang="en-US" altLang="ko-KR" sz="1600" dirty="0"/>
                <a:t>(Device)</a:t>
              </a:r>
              <a:endParaRPr lang="ko-KR" altLang="en-US" sz="1600" dirty="0"/>
            </a:p>
          </p:txBody>
        </p:sp>
      </p:grpSp>
      <p:sp>
        <p:nvSpPr>
          <p:cNvPr id="28" name="TextBox 27">
            <a:extLst>
              <a:ext uri="{FF2B5EF4-FFF2-40B4-BE49-F238E27FC236}">
                <a16:creationId xmlns:a16="http://schemas.microsoft.com/office/drawing/2014/main" id="{1FA5FD06-D2F4-4B6B-A1F7-A38404EBF882}"/>
              </a:ext>
            </a:extLst>
          </p:cNvPr>
          <p:cNvSpPr txBox="1"/>
          <p:nvPr/>
        </p:nvSpPr>
        <p:spPr>
          <a:xfrm>
            <a:off x="5436659" y="891518"/>
            <a:ext cx="1487908" cy="338554"/>
          </a:xfrm>
          <a:prstGeom prst="rect">
            <a:avLst/>
          </a:prstGeom>
          <a:noFill/>
        </p:spPr>
        <p:txBody>
          <a:bodyPr wrap="none" rtlCol="0">
            <a:spAutoFit/>
          </a:bodyPr>
          <a:lstStyle/>
          <a:p>
            <a:r>
              <a:rPr lang="ko-KR" altLang="en-US" sz="1600" dirty="0"/>
              <a:t>클라우드 서버</a:t>
            </a:r>
          </a:p>
        </p:txBody>
      </p:sp>
      <p:sp>
        <p:nvSpPr>
          <p:cNvPr id="29" name="TextBox 28">
            <a:extLst>
              <a:ext uri="{FF2B5EF4-FFF2-40B4-BE49-F238E27FC236}">
                <a16:creationId xmlns:a16="http://schemas.microsoft.com/office/drawing/2014/main" id="{7E01F88C-379A-490D-B1B3-383DD1EB51F4}"/>
              </a:ext>
            </a:extLst>
          </p:cNvPr>
          <p:cNvSpPr txBox="1"/>
          <p:nvPr/>
        </p:nvSpPr>
        <p:spPr>
          <a:xfrm>
            <a:off x="5569119" y="3383210"/>
            <a:ext cx="1210588" cy="338554"/>
          </a:xfrm>
          <a:prstGeom prst="rect">
            <a:avLst/>
          </a:prstGeom>
          <a:noFill/>
        </p:spPr>
        <p:txBody>
          <a:bodyPr wrap="none" rtlCol="0">
            <a:spAutoFit/>
          </a:bodyPr>
          <a:lstStyle/>
          <a:p>
            <a:r>
              <a:rPr lang="ko-KR" altLang="en-US" sz="1600" dirty="0"/>
              <a:t>데이터관리</a:t>
            </a:r>
          </a:p>
        </p:txBody>
      </p:sp>
      <p:cxnSp>
        <p:nvCxnSpPr>
          <p:cNvPr id="31" name="직선 화살표 연결선 30">
            <a:extLst>
              <a:ext uri="{FF2B5EF4-FFF2-40B4-BE49-F238E27FC236}">
                <a16:creationId xmlns:a16="http://schemas.microsoft.com/office/drawing/2014/main" id="{14982435-9B2A-4CEF-9D2A-DB8013C44022}"/>
              </a:ext>
            </a:extLst>
          </p:cNvPr>
          <p:cNvCxnSpPr/>
          <p:nvPr/>
        </p:nvCxnSpPr>
        <p:spPr>
          <a:xfrm>
            <a:off x="2688631" y="2856436"/>
            <a:ext cx="2101342" cy="0"/>
          </a:xfrm>
          <a:prstGeom prst="straightConnector1">
            <a:avLst/>
          </a:prstGeom>
          <a:ln w="28575">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3E275412-3E32-478D-A876-1FDCACBFDB37}"/>
              </a:ext>
            </a:extLst>
          </p:cNvPr>
          <p:cNvCxnSpPr>
            <a:cxnSpLocks/>
          </p:cNvCxnSpPr>
          <p:nvPr/>
        </p:nvCxnSpPr>
        <p:spPr>
          <a:xfrm flipH="1" flipV="1">
            <a:off x="6234121" y="3921834"/>
            <a:ext cx="1" cy="143051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32EBC03-E533-44FB-AC36-94749C2A848F}"/>
              </a:ext>
            </a:extLst>
          </p:cNvPr>
          <p:cNvCxnSpPr/>
          <p:nvPr/>
        </p:nvCxnSpPr>
        <p:spPr>
          <a:xfrm>
            <a:off x="7543800" y="2917065"/>
            <a:ext cx="2101342"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0A6E925-5001-4E68-9ACE-9C27344DAA75}"/>
              </a:ext>
            </a:extLst>
          </p:cNvPr>
          <p:cNvCxnSpPr>
            <a:cxnSpLocks/>
          </p:cNvCxnSpPr>
          <p:nvPr/>
        </p:nvCxnSpPr>
        <p:spPr>
          <a:xfrm flipH="1">
            <a:off x="2669382" y="2992794"/>
            <a:ext cx="2101341"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742E1B21-7706-47D4-ABA0-68136E9BFE23}"/>
              </a:ext>
            </a:extLst>
          </p:cNvPr>
          <p:cNvCxnSpPr>
            <a:cxnSpLocks/>
          </p:cNvCxnSpPr>
          <p:nvPr/>
        </p:nvCxnSpPr>
        <p:spPr>
          <a:xfrm flipH="1">
            <a:off x="2642306" y="3581636"/>
            <a:ext cx="210134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CF072E3-14ED-43B8-B177-03F0C889ACFC}"/>
              </a:ext>
            </a:extLst>
          </p:cNvPr>
          <p:cNvCxnSpPr>
            <a:cxnSpLocks/>
          </p:cNvCxnSpPr>
          <p:nvPr/>
        </p:nvCxnSpPr>
        <p:spPr>
          <a:xfrm flipV="1">
            <a:off x="2642306" y="1916562"/>
            <a:ext cx="2370830" cy="77082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3" name="그래픽 42" descr="배지 5">
            <a:extLst>
              <a:ext uri="{FF2B5EF4-FFF2-40B4-BE49-F238E27FC236}">
                <a16:creationId xmlns:a16="http://schemas.microsoft.com/office/drawing/2014/main" id="{54AC258E-ED58-4E54-97EE-AF2D2B39E48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3272" y="3060247"/>
            <a:ext cx="291356" cy="291356"/>
          </a:xfrm>
          <a:prstGeom prst="rect">
            <a:avLst/>
          </a:prstGeom>
        </p:spPr>
      </p:pic>
      <p:pic>
        <p:nvPicPr>
          <p:cNvPr id="44" name="그래픽 43" descr="배지 6">
            <a:extLst>
              <a:ext uri="{FF2B5EF4-FFF2-40B4-BE49-F238E27FC236}">
                <a16:creationId xmlns:a16="http://schemas.microsoft.com/office/drawing/2014/main" id="{7E5B4CA0-313A-44A3-B595-0FF016A45B7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3990" y="3710379"/>
            <a:ext cx="291356" cy="291356"/>
          </a:xfrm>
          <a:prstGeom prst="rect">
            <a:avLst/>
          </a:prstGeom>
        </p:spPr>
      </p:pic>
      <p:pic>
        <p:nvPicPr>
          <p:cNvPr id="45" name="그래픽 44" descr="배지 3">
            <a:extLst>
              <a:ext uri="{FF2B5EF4-FFF2-40B4-BE49-F238E27FC236}">
                <a16:creationId xmlns:a16="http://schemas.microsoft.com/office/drawing/2014/main" id="{81673B10-CBB9-4646-8FD9-6B488830F37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71135" y="4401915"/>
            <a:ext cx="291356" cy="291356"/>
          </a:xfrm>
          <a:prstGeom prst="rect">
            <a:avLst/>
          </a:prstGeom>
        </p:spPr>
      </p:pic>
      <p:pic>
        <p:nvPicPr>
          <p:cNvPr id="47" name="그래픽 46" descr="배지">
            <a:extLst>
              <a:ext uri="{FF2B5EF4-FFF2-40B4-BE49-F238E27FC236}">
                <a16:creationId xmlns:a16="http://schemas.microsoft.com/office/drawing/2014/main" id="{77FB8138-6596-4333-90D6-4753853E851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50029" y="4401149"/>
            <a:ext cx="291356" cy="291356"/>
          </a:xfrm>
          <a:prstGeom prst="rect">
            <a:avLst/>
          </a:prstGeom>
        </p:spPr>
      </p:pic>
      <p:pic>
        <p:nvPicPr>
          <p:cNvPr id="49" name="그래픽 48" descr="배지 4">
            <a:extLst>
              <a:ext uri="{FF2B5EF4-FFF2-40B4-BE49-F238E27FC236}">
                <a16:creationId xmlns:a16="http://schemas.microsoft.com/office/drawing/2014/main" id="{D2B4B5FF-2C04-4FFE-A3BE-048740AF839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66578" y="3078099"/>
            <a:ext cx="291356" cy="291356"/>
          </a:xfrm>
          <a:prstGeom prst="rect">
            <a:avLst/>
          </a:prstGeom>
        </p:spPr>
      </p:pic>
      <p:pic>
        <p:nvPicPr>
          <p:cNvPr id="50" name="그래픽 49" descr="배지 1">
            <a:extLst>
              <a:ext uri="{FF2B5EF4-FFF2-40B4-BE49-F238E27FC236}">
                <a16:creationId xmlns:a16="http://schemas.microsoft.com/office/drawing/2014/main" id="{441223C2-84D5-4323-8C62-7E32F29A93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164217" y="2541709"/>
            <a:ext cx="291356" cy="291356"/>
          </a:xfrm>
          <a:prstGeom prst="rect">
            <a:avLst/>
          </a:prstGeom>
        </p:spPr>
      </p:pic>
      <p:cxnSp>
        <p:nvCxnSpPr>
          <p:cNvPr id="52" name="직선 화살표 연결선 51">
            <a:extLst>
              <a:ext uri="{FF2B5EF4-FFF2-40B4-BE49-F238E27FC236}">
                <a16:creationId xmlns:a16="http://schemas.microsoft.com/office/drawing/2014/main" id="{89018982-4983-4935-AA2F-3FCC9BD9BAFC}"/>
              </a:ext>
            </a:extLst>
          </p:cNvPr>
          <p:cNvCxnSpPr>
            <a:cxnSpLocks/>
          </p:cNvCxnSpPr>
          <p:nvPr/>
        </p:nvCxnSpPr>
        <p:spPr>
          <a:xfrm>
            <a:off x="6005097" y="3941084"/>
            <a:ext cx="0" cy="1430519"/>
          </a:xfrm>
          <a:prstGeom prst="straightConnector1">
            <a:avLst/>
          </a:prstGeom>
          <a:ln w="28575">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2FFD966-4674-469C-84C9-5427B804ECD6}"/>
              </a:ext>
            </a:extLst>
          </p:cNvPr>
          <p:cNvSpPr txBox="1"/>
          <p:nvPr/>
        </p:nvSpPr>
        <p:spPr>
          <a:xfrm>
            <a:off x="3364133" y="2552931"/>
            <a:ext cx="1217000" cy="276999"/>
          </a:xfrm>
          <a:prstGeom prst="rect">
            <a:avLst/>
          </a:prstGeom>
          <a:noFill/>
        </p:spPr>
        <p:txBody>
          <a:bodyPr wrap="none" rtlCol="0">
            <a:spAutoFit/>
          </a:bodyPr>
          <a:lstStyle/>
          <a:p>
            <a:r>
              <a:rPr lang="ko-KR" altLang="en-US" sz="1200" dirty="0"/>
              <a:t>제품 정보 등록</a:t>
            </a:r>
          </a:p>
        </p:txBody>
      </p:sp>
      <p:sp>
        <p:nvSpPr>
          <p:cNvPr id="55" name="TextBox 54">
            <a:extLst>
              <a:ext uri="{FF2B5EF4-FFF2-40B4-BE49-F238E27FC236}">
                <a16:creationId xmlns:a16="http://schemas.microsoft.com/office/drawing/2014/main" id="{68EB4ADF-93F6-4F9E-8D4B-B2A620FC159D}"/>
              </a:ext>
            </a:extLst>
          </p:cNvPr>
          <p:cNvSpPr txBox="1"/>
          <p:nvPr/>
        </p:nvSpPr>
        <p:spPr>
          <a:xfrm>
            <a:off x="4602736" y="4719320"/>
            <a:ext cx="1425390" cy="461665"/>
          </a:xfrm>
          <a:prstGeom prst="rect">
            <a:avLst/>
          </a:prstGeom>
          <a:noFill/>
        </p:spPr>
        <p:txBody>
          <a:bodyPr wrap="none" rtlCol="0">
            <a:spAutoFit/>
          </a:bodyPr>
          <a:lstStyle/>
          <a:p>
            <a:pPr algn="ctr"/>
            <a:r>
              <a:rPr lang="ko-KR" altLang="en-US" sz="1200" dirty="0"/>
              <a:t>쇼핑페이지에</a:t>
            </a:r>
            <a:endParaRPr lang="en-US" altLang="ko-KR" sz="1200" dirty="0"/>
          </a:p>
          <a:p>
            <a:pPr algn="ctr"/>
            <a:r>
              <a:rPr lang="ko-KR" altLang="en-US" sz="1200" dirty="0"/>
              <a:t>등록된 제품 나열 </a:t>
            </a:r>
            <a:endParaRPr lang="en-US" altLang="ko-KR" sz="1200" dirty="0"/>
          </a:p>
        </p:txBody>
      </p:sp>
      <p:sp>
        <p:nvSpPr>
          <p:cNvPr id="56" name="TextBox 55">
            <a:extLst>
              <a:ext uri="{FF2B5EF4-FFF2-40B4-BE49-F238E27FC236}">
                <a16:creationId xmlns:a16="http://schemas.microsoft.com/office/drawing/2014/main" id="{6447FFF0-08C0-4EF9-8553-22DF804A534B}"/>
              </a:ext>
            </a:extLst>
          </p:cNvPr>
          <p:cNvSpPr txBox="1"/>
          <p:nvPr/>
        </p:nvSpPr>
        <p:spPr>
          <a:xfrm>
            <a:off x="6332913" y="4711300"/>
            <a:ext cx="1008610" cy="276999"/>
          </a:xfrm>
          <a:prstGeom prst="rect">
            <a:avLst/>
          </a:prstGeom>
          <a:noFill/>
        </p:spPr>
        <p:txBody>
          <a:bodyPr wrap="none" rtlCol="0">
            <a:spAutoFit/>
          </a:bodyPr>
          <a:lstStyle/>
          <a:p>
            <a:pPr algn="ctr"/>
            <a:r>
              <a:rPr lang="ko-KR" altLang="en-US" sz="1200" dirty="0"/>
              <a:t>주문서 작성</a:t>
            </a:r>
            <a:endParaRPr lang="en-US" altLang="ko-KR" sz="1200" dirty="0"/>
          </a:p>
        </p:txBody>
      </p:sp>
      <p:sp>
        <p:nvSpPr>
          <p:cNvPr id="57" name="TextBox 56">
            <a:extLst>
              <a:ext uri="{FF2B5EF4-FFF2-40B4-BE49-F238E27FC236}">
                <a16:creationId xmlns:a16="http://schemas.microsoft.com/office/drawing/2014/main" id="{DC3E53EC-DE96-4AA6-87D0-567186F28020}"/>
              </a:ext>
            </a:extLst>
          </p:cNvPr>
          <p:cNvSpPr txBox="1"/>
          <p:nvPr/>
        </p:nvSpPr>
        <p:spPr>
          <a:xfrm>
            <a:off x="7754057" y="3050621"/>
            <a:ext cx="2040943" cy="461665"/>
          </a:xfrm>
          <a:prstGeom prst="rect">
            <a:avLst/>
          </a:prstGeom>
          <a:noFill/>
        </p:spPr>
        <p:txBody>
          <a:bodyPr wrap="none" rtlCol="0">
            <a:spAutoFit/>
          </a:bodyPr>
          <a:lstStyle/>
          <a:p>
            <a:pPr algn="ctr"/>
            <a:r>
              <a:rPr lang="ko-KR" altLang="en-US" sz="1200" dirty="0"/>
              <a:t>주문 제품 보관장소 데이터</a:t>
            </a:r>
            <a:endParaRPr lang="en-US" altLang="ko-KR" sz="1200" dirty="0"/>
          </a:p>
          <a:p>
            <a:pPr algn="ctr"/>
            <a:r>
              <a:rPr lang="ko-KR" altLang="en-US" sz="1200" dirty="0"/>
              <a:t>기반 출고 명령</a:t>
            </a:r>
            <a:endParaRPr lang="en-US" altLang="ko-KR" sz="1200" dirty="0"/>
          </a:p>
        </p:txBody>
      </p:sp>
      <p:sp>
        <p:nvSpPr>
          <p:cNvPr id="61" name="TextBox 60">
            <a:extLst>
              <a:ext uri="{FF2B5EF4-FFF2-40B4-BE49-F238E27FC236}">
                <a16:creationId xmlns:a16="http://schemas.microsoft.com/office/drawing/2014/main" id="{6B1AE045-0596-4C07-A6EF-C0219E4A5F49}"/>
              </a:ext>
            </a:extLst>
          </p:cNvPr>
          <p:cNvSpPr txBox="1"/>
          <p:nvPr/>
        </p:nvSpPr>
        <p:spPr>
          <a:xfrm>
            <a:off x="3396702" y="3069872"/>
            <a:ext cx="1162499" cy="276999"/>
          </a:xfrm>
          <a:prstGeom prst="rect">
            <a:avLst/>
          </a:prstGeom>
          <a:noFill/>
        </p:spPr>
        <p:txBody>
          <a:bodyPr wrap="none" rtlCol="0">
            <a:spAutoFit/>
          </a:bodyPr>
          <a:lstStyle/>
          <a:p>
            <a:pPr algn="ctr"/>
            <a:r>
              <a:rPr lang="ko-KR" altLang="en-US" sz="1200" dirty="0"/>
              <a:t>주문현황 확인</a:t>
            </a:r>
            <a:endParaRPr lang="en-US" altLang="ko-KR" sz="1200" dirty="0"/>
          </a:p>
        </p:txBody>
      </p:sp>
      <p:sp>
        <p:nvSpPr>
          <p:cNvPr id="62" name="TextBox 61">
            <a:extLst>
              <a:ext uri="{FF2B5EF4-FFF2-40B4-BE49-F238E27FC236}">
                <a16:creationId xmlns:a16="http://schemas.microsoft.com/office/drawing/2014/main" id="{A1AB1766-476B-4649-83E3-5192BB3846A2}"/>
              </a:ext>
            </a:extLst>
          </p:cNvPr>
          <p:cNvSpPr txBox="1"/>
          <p:nvPr/>
        </p:nvSpPr>
        <p:spPr>
          <a:xfrm>
            <a:off x="3488459" y="3724179"/>
            <a:ext cx="1162499" cy="276999"/>
          </a:xfrm>
          <a:prstGeom prst="rect">
            <a:avLst/>
          </a:prstGeom>
          <a:noFill/>
        </p:spPr>
        <p:txBody>
          <a:bodyPr wrap="none" rtlCol="0">
            <a:spAutoFit/>
          </a:bodyPr>
          <a:lstStyle/>
          <a:p>
            <a:pPr algn="ctr"/>
            <a:r>
              <a:rPr lang="ko-KR" altLang="en-US" sz="1200" dirty="0"/>
              <a:t>처리현황 확인</a:t>
            </a:r>
            <a:endParaRPr lang="en-US" altLang="ko-KR" sz="1200" dirty="0"/>
          </a:p>
        </p:txBody>
      </p:sp>
      <p:sp>
        <p:nvSpPr>
          <p:cNvPr id="63" name="TextBox 62">
            <a:extLst>
              <a:ext uri="{FF2B5EF4-FFF2-40B4-BE49-F238E27FC236}">
                <a16:creationId xmlns:a16="http://schemas.microsoft.com/office/drawing/2014/main" id="{3FF05055-AC4C-49E0-82A9-51132647D395}"/>
              </a:ext>
            </a:extLst>
          </p:cNvPr>
          <p:cNvSpPr txBox="1"/>
          <p:nvPr/>
        </p:nvSpPr>
        <p:spPr>
          <a:xfrm>
            <a:off x="3158878" y="1592932"/>
            <a:ext cx="2095445" cy="276999"/>
          </a:xfrm>
          <a:prstGeom prst="rect">
            <a:avLst/>
          </a:prstGeom>
          <a:noFill/>
        </p:spPr>
        <p:txBody>
          <a:bodyPr wrap="none" rtlCol="0">
            <a:spAutoFit/>
          </a:bodyPr>
          <a:lstStyle/>
          <a:p>
            <a:pPr algn="ctr"/>
            <a:r>
              <a:rPr lang="ko-KR" altLang="en-US" sz="1200" dirty="0"/>
              <a:t>제품</a:t>
            </a:r>
            <a:r>
              <a:rPr lang="en-US" altLang="ko-KR" sz="1200" dirty="0"/>
              <a:t> </a:t>
            </a:r>
            <a:r>
              <a:rPr lang="ko-KR" altLang="en-US" sz="1200" dirty="0"/>
              <a:t>또는</a:t>
            </a:r>
            <a:r>
              <a:rPr lang="en-US" altLang="ko-KR" sz="1200" dirty="0"/>
              <a:t> </a:t>
            </a:r>
            <a:r>
              <a:rPr lang="ko-KR" altLang="en-US" sz="1200" dirty="0"/>
              <a:t>주문자 정보 삭제</a:t>
            </a:r>
            <a:endParaRPr lang="en-US" altLang="ko-KR" sz="1200"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39</a:t>
            </a:fld>
            <a:endParaRPr lang="ko-KR" altLang="en-US"/>
          </a:p>
        </p:txBody>
      </p:sp>
      <p:pic>
        <p:nvPicPr>
          <p:cNvPr id="7" name="그래픽 6" descr="배지 7">
            <a:extLst>
              <a:ext uri="{FF2B5EF4-FFF2-40B4-BE49-F238E27FC236}">
                <a16:creationId xmlns:a16="http://schemas.microsoft.com/office/drawing/2014/main" id="{EC579AEF-949D-4BF5-99BB-E51BDBE235AE}"/>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73503" y="1599793"/>
            <a:ext cx="262573" cy="262573"/>
          </a:xfrm>
          <a:prstGeom prst="rect">
            <a:avLst/>
          </a:prstGeom>
        </p:spPr>
      </p:pic>
    </p:spTree>
    <p:extLst>
      <p:ext uri="{BB962C8B-B14F-4D97-AF65-F5344CB8AC3E}">
        <p14:creationId xmlns:p14="http://schemas.microsoft.com/office/powerpoint/2010/main" val="401045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grpSp>
        <p:nvGrpSpPr>
          <p:cNvPr id="9" name="그룹 8">
            <a:extLst>
              <a:ext uri="{FF2B5EF4-FFF2-40B4-BE49-F238E27FC236}">
                <a16:creationId xmlns:a16="http://schemas.microsoft.com/office/drawing/2014/main" id="{08C28565-867E-4C50-90B7-343D4DF02730}"/>
              </a:ext>
            </a:extLst>
          </p:cNvPr>
          <p:cNvGrpSpPr/>
          <p:nvPr/>
        </p:nvGrpSpPr>
        <p:grpSpPr>
          <a:xfrm>
            <a:off x="2656840" y="1439758"/>
            <a:ext cx="6878320" cy="4509213"/>
            <a:chOff x="2656840" y="1410759"/>
            <a:chExt cx="6878320" cy="4509213"/>
          </a:xfrm>
        </p:grpSpPr>
        <p:grpSp>
          <p:nvGrpSpPr>
            <p:cNvPr id="8" name="그룹 7">
              <a:extLst>
                <a:ext uri="{FF2B5EF4-FFF2-40B4-BE49-F238E27FC236}">
                  <a16:creationId xmlns:a16="http://schemas.microsoft.com/office/drawing/2014/main" id="{B7CFCAD1-5D4E-48B6-817E-C47710076CE6}"/>
                </a:ext>
              </a:extLst>
            </p:cNvPr>
            <p:cNvGrpSpPr/>
            <p:nvPr/>
          </p:nvGrpSpPr>
          <p:grpSpPr>
            <a:xfrm>
              <a:off x="2656840" y="1410759"/>
              <a:ext cx="6878320" cy="4509213"/>
              <a:chOff x="2868334" y="1410759"/>
              <a:chExt cx="6878320" cy="4509213"/>
            </a:xfrm>
          </p:grpSpPr>
          <p:sp>
            <p:nvSpPr>
              <p:cNvPr id="2" name="직사각형 1">
                <a:extLst>
                  <a:ext uri="{FF2B5EF4-FFF2-40B4-BE49-F238E27FC236}">
                    <a16:creationId xmlns:a16="http://schemas.microsoft.com/office/drawing/2014/main" id="{D58CF796-29A1-444F-9684-45FE32C5DC4B}"/>
                  </a:ext>
                </a:extLst>
              </p:cNvPr>
              <p:cNvSpPr/>
              <p:nvPr/>
            </p:nvSpPr>
            <p:spPr>
              <a:xfrm>
                <a:off x="3146386" y="1410759"/>
                <a:ext cx="6177280" cy="4461223"/>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평행 사변형 3">
                <a:extLst>
                  <a:ext uri="{FF2B5EF4-FFF2-40B4-BE49-F238E27FC236}">
                    <a16:creationId xmlns:a16="http://schemas.microsoft.com/office/drawing/2014/main" id="{027C98E9-06B9-45D1-9CB2-B62212CCEE46}"/>
                  </a:ext>
                </a:extLst>
              </p:cNvPr>
              <p:cNvSpPr/>
              <p:nvPr/>
            </p:nvSpPr>
            <p:spPr>
              <a:xfrm>
                <a:off x="2868334" y="1410759"/>
                <a:ext cx="6878320" cy="4509213"/>
              </a:xfrm>
              <a:prstGeom prst="parallelogram">
                <a:avLst>
                  <a:gd name="adj" fmla="val 108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6103E354-E98F-4C75-81CB-2936353BFCDA}"/>
                </a:ext>
              </a:extLst>
            </p:cNvPr>
            <p:cNvSpPr txBox="1"/>
            <p:nvPr/>
          </p:nvSpPr>
          <p:spPr>
            <a:xfrm>
              <a:off x="2981959" y="1552099"/>
              <a:ext cx="6130213" cy="4098301"/>
            </a:xfrm>
            <a:prstGeom prst="rect">
              <a:avLst/>
            </a:prstGeom>
            <a:noFill/>
          </p:spPr>
          <p:txBody>
            <a:bodyPr wrap="square" rtlCol="0">
              <a:spAutoFit/>
            </a:bodyPr>
            <a:lstStyle/>
            <a:p>
              <a:pPr algn="ctr"/>
              <a:r>
                <a:rPr lang="en-US" altLang="ko-KR" b="1" dirty="0"/>
                <a:t>“ </a:t>
              </a:r>
              <a:r>
                <a:rPr lang="ko-KR" altLang="en-US" b="1" dirty="0"/>
                <a:t>프로젝트 목적 </a:t>
              </a:r>
              <a:r>
                <a:rPr lang="en-US" altLang="ko-KR" b="1" dirty="0"/>
                <a:t>“</a:t>
              </a:r>
            </a:p>
            <a:p>
              <a:pPr algn="ctr">
                <a:lnSpc>
                  <a:spcPct val="150000"/>
                </a:lnSpc>
              </a:pPr>
              <a:endParaRPr lang="en-US" altLang="ko-KR" sz="1100" dirty="0"/>
            </a:p>
            <a:p>
              <a:pPr algn="ctr">
                <a:lnSpc>
                  <a:spcPct val="200000"/>
                </a:lnSpc>
              </a:pPr>
              <a:r>
                <a:rPr lang="ko-KR" altLang="en-US" sz="1000" dirty="0"/>
                <a:t> 본 프로젝트에서는 </a:t>
              </a:r>
              <a:r>
                <a:rPr lang="ko-KR" altLang="en-US" sz="1100" b="1" dirty="0"/>
                <a:t>소상공인</a:t>
              </a:r>
              <a:r>
                <a:rPr lang="ko-KR" altLang="en-US" sz="1000" dirty="0"/>
                <a:t>에게 </a:t>
              </a:r>
              <a:endParaRPr lang="en-US" altLang="ko-KR" sz="1000" dirty="0"/>
            </a:p>
            <a:p>
              <a:pPr algn="ctr">
                <a:lnSpc>
                  <a:spcPct val="200000"/>
                </a:lnSpc>
              </a:pPr>
              <a:r>
                <a:rPr lang="ko-KR" altLang="en-US" sz="1000" dirty="0"/>
                <a:t>쉽고 간단한 웹 인터페이스를 통한 </a:t>
              </a:r>
              <a:endParaRPr lang="en-US" altLang="ko-KR" sz="1000" dirty="0"/>
            </a:p>
            <a:p>
              <a:pPr algn="ctr">
                <a:lnSpc>
                  <a:spcPct val="200000"/>
                </a:lnSpc>
              </a:pPr>
              <a:r>
                <a:rPr lang="ko-KR" altLang="en-US" sz="1100" b="1" dirty="0"/>
                <a:t>효과적인 창고 운용 최적화 솔루션</a:t>
              </a:r>
              <a:r>
                <a:rPr lang="ko-KR" altLang="en-US" sz="1000" dirty="0"/>
                <a:t>을 제시하며</a:t>
              </a:r>
              <a:r>
                <a:rPr lang="en-US" altLang="ko-KR" sz="1000" dirty="0"/>
                <a:t>, </a:t>
              </a:r>
            </a:p>
            <a:p>
              <a:pPr algn="ctr">
                <a:lnSpc>
                  <a:spcPct val="200000"/>
                </a:lnSpc>
              </a:pPr>
              <a:r>
                <a:rPr lang="ko-KR" altLang="en-US" sz="1000" dirty="0"/>
                <a:t>장기적으로</a:t>
              </a:r>
              <a:r>
                <a:rPr lang="en-US" altLang="ko-KR" sz="1000" dirty="0"/>
                <a:t>,</a:t>
              </a:r>
              <a:r>
                <a:rPr lang="ko-KR" altLang="en-US" sz="1000" dirty="0"/>
                <a:t> 종합적인 </a:t>
              </a:r>
              <a:endParaRPr lang="en-US" altLang="ko-KR" sz="1000" dirty="0"/>
            </a:p>
            <a:p>
              <a:pPr algn="ctr">
                <a:lnSpc>
                  <a:spcPct val="200000"/>
                </a:lnSpc>
              </a:pPr>
              <a:r>
                <a:rPr lang="ko-KR" altLang="en-US" sz="1100" b="1" dirty="0"/>
                <a:t>온라인 판로 개척 체계 확립</a:t>
              </a:r>
              <a:r>
                <a:rPr lang="ko-KR" altLang="en-US" sz="1000" dirty="0"/>
                <a:t>을 목적으로 한다</a:t>
              </a:r>
              <a:r>
                <a:rPr lang="en-US" altLang="ko-KR" sz="1000" dirty="0"/>
                <a:t>.</a:t>
              </a:r>
            </a:p>
            <a:p>
              <a:pPr algn="ctr">
                <a:lnSpc>
                  <a:spcPct val="200000"/>
                </a:lnSpc>
              </a:pPr>
              <a:endParaRPr lang="en-US" altLang="ko-KR" sz="1000" dirty="0"/>
            </a:p>
            <a:p>
              <a:pPr algn="ctr">
                <a:lnSpc>
                  <a:spcPct val="200000"/>
                </a:lnSpc>
              </a:pPr>
              <a:r>
                <a:rPr lang="ko-KR" altLang="en-US" sz="1000" dirty="0"/>
                <a:t> 세부적으로 최신 물류 트렌드인 </a:t>
              </a:r>
              <a:r>
                <a:rPr lang="en-US" altLang="ko-KR" sz="1000" dirty="0"/>
                <a:t>RFID </a:t>
              </a:r>
              <a:r>
                <a:rPr lang="ko-KR" altLang="en-US" sz="1000" dirty="0"/>
                <a:t>기술을 접목한 </a:t>
              </a:r>
              <a:endParaRPr lang="en-US" altLang="ko-KR" sz="1000" dirty="0"/>
            </a:p>
            <a:p>
              <a:pPr algn="ctr">
                <a:lnSpc>
                  <a:spcPct val="200000"/>
                </a:lnSpc>
              </a:pPr>
              <a:r>
                <a:rPr lang="en-US" altLang="ko-KR" sz="1100" b="1" dirty="0"/>
                <a:t>Smart </a:t>
              </a:r>
              <a:r>
                <a:rPr lang="ko-KR" altLang="en-US" sz="1100" b="1" dirty="0"/>
                <a:t>입출고 </a:t>
              </a:r>
              <a:r>
                <a:rPr lang="en-US" altLang="ko-KR" sz="1100" b="1" dirty="0"/>
                <a:t>Machine</a:t>
              </a:r>
              <a:r>
                <a:rPr lang="ko-KR" altLang="en-US" sz="1100" b="1" dirty="0"/>
                <a:t>의 개발</a:t>
              </a:r>
              <a:r>
                <a:rPr lang="ko-KR" altLang="en-US" sz="1000" dirty="0"/>
                <a:t>과</a:t>
              </a:r>
              <a:r>
                <a:rPr lang="en-US" altLang="ko-KR" sz="1000" dirty="0"/>
                <a:t>, </a:t>
              </a:r>
              <a:r>
                <a:rPr lang="ko-KR" altLang="en-US" sz="1000" dirty="0"/>
                <a:t>안정적인 제품</a:t>
              </a:r>
              <a:r>
                <a:rPr lang="en-US" altLang="ko-KR" sz="1000" dirty="0"/>
                <a:t>/</a:t>
              </a:r>
              <a:r>
                <a:rPr lang="ko-KR" altLang="en-US" sz="1000" dirty="0"/>
                <a:t>주문 </a:t>
              </a:r>
              <a:r>
                <a:rPr lang="en-US" altLang="ko-KR" sz="1000" dirty="0"/>
                <a:t>Data </a:t>
              </a:r>
              <a:r>
                <a:rPr lang="ko-KR" altLang="en-US" sz="1000" dirty="0"/>
                <a:t>관리를 위한 </a:t>
              </a:r>
              <a:endParaRPr lang="en-US" altLang="ko-KR" sz="1000" dirty="0"/>
            </a:p>
            <a:p>
              <a:pPr algn="ctr">
                <a:lnSpc>
                  <a:spcPct val="200000"/>
                </a:lnSpc>
              </a:pPr>
              <a:r>
                <a:rPr lang="ko-KR" altLang="en-US" sz="1100" b="1" dirty="0"/>
                <a:t>클라우드 서버</a:t>
              </a:r>
              <a:r>
                <a:rPr lang="en-US" altLang="ko-KR" sz="1100" b="1" dirty="0"/>
                <a:t>(AWS)</a:t>
              </a:r>
              <a:r>
                <a:rPr lang="ko-KR" altLang="en-US" sz="1000" dirty="0"/>
                <a:t>를 제공함과 더불어 </a:t>
              </a:r>
              <a:r>
                <a:rPr lang="en-US" altLang="ko-KR" sz="1000" dirty="0"/>
                <a:t>Data </a:t>
              </a:r>
              <a:r>
                <a:rPr lang="ko-KR" altLang="en-US" sz="1000" dirty="0"/>
                <a:t>분석을 통한 </a:t>
              </a:r>
              <a:endParaRPr lang="en-US" altLang="ko-KR" sz="1000" dirty="0"/>
            </a:p>
            <a:p>
              <a:pPr algn="ctr">
                <a:lnSpc>
                  <a:spcPct val="200000"/>
                </a:lnSpc>
              </a:pPr>
              <a:r>
                <a:rPr lang="ko-KR" altLang="en-US" sz="1000" dirty="0"/>
                <a:t>트렌드 분석으로 소상공인이 온라인 생태계에서 판매 수익을 높이며 </a:t>
              </a:r>
              <a:endParaRPr lang="en-US" altLang="ko-KR" sz="1000" dirty="0"/>
            </a:p>
            <a:p>
              <a:pPr algn="ctr">
                <a:lnSpc>
                  <a:spcPct val="200000"/>
                </a:lnSpc>
              </a:pPr>
              <a:r>
                <a:rPr lang="ko-KR" altLang="en-US" sz="1000" dirty="0"/>
                <a:t>안정적으로 정착할 수 있는 방안을 제시한다</a:t>
              </a:r>
              <a:r>
                <a:rPr lang="en-US" altLang="ko-KR" sz="1000" dirty="0"/>
                <a:t>.</a:t>
              </a:r>
              <a:endParaRPr lang="ko-KR" altLang="en-US" sz="1000" dirty="0"/>
            </a:p>
          </p:txBody>
        </p:sp>
      </p:grpSp>
      <p:sp>
        <p:nvSpPr>
          <p:cNvPr id="10" name="슬라이드 번호 개체 틀 9"/>
          <p:cNvSpPr>
            <a:spLocks noGrp="1"/>
          </p:cNvSpPr>
          <p:nvPr>
            <p:ph type="sldNum" sz="quarter" idx="12"/>
          </p:nvPr>
        </p:nvSpPr>
        <p:spPr/>
        <p:txBody>
          <a:bodyPr/>
          <a:lstStyle/>
          <a:p>
            <a:fld id="{C8B1308B-619C-4750-878A-85E35834BA81}" type="slidenum">
              <a:rPr lang="ko-KR" altLang="en-US" smtClean="0"/>
              <a:t>4</a:t>
            </a:fld>
            <a:endParaRPr lang="ko-KR" altLang="en-US"/>
          </a:p>
        </p:txBody>
      </p:sp>
    </p:spTree>
    <p:extLst>
      <p:ext uri="{BB962C8B-B14F-4D97-AF65-F5344CB8AC3E}">
        <p14:creationId xmlns:p14="http://schemas.microsoft.com/office/powerpoint/2010/main" val="755224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그룹 67">
            <a:extLst>
              <a:ext uri="{FF2B5EF4-FFF2-40B4-BE49-F238E27FC236}">
                <a16:creationId xmlns:a16="http://schemas.microsoft.com/office/drawing/2014/main" id="{8D05DA9D-8B33-4600-8ACB-6FA3E94819DB}"/>
              </a:ext>
            </a:extLst>
          </p:cNvPr>
          <p:cNvGrpSpPr/>
          <p:nvPr/>
        </p:nvGrpSpPr>
        <p:grpSpPr>
          <a:xfrm>
            <a:off x="101949" y="449744"/>
            <a:ext cx="11962065" cy="6119880"/>
            <a:chOff x="125128" y="568437"/>
            <a:chExt cx="11962065" cy="6119880"/>
          </a:xfrm>
        </p:grpSpPr>
        <p:sp>
          <p:nvSpPr>
            <p:cNvPr id="70" name="직사각형 69">
              <a:extLst>
                <a:ext uri="{FF2B5EF4-FFF2-40B4-BE49-F238E27FC236}">
                  <a16:creationId xmlns:a16="http://schemas.microsoft.com/office/drawing/2014/main" id="{CD3E95E2-BDCB-4E6D-A1EB-AF2FCF1ACF89}"/>
                </a:ext>
              </a:extLst>
            </p:cNvPr>
            <p:cNvSpPr/>
            <p:nvPr/>
          </p:nvSpPr>
          <p:spPr>
            <a:xfrm>
              <a:off x="6252935" y="595526"/>
              <a:ext cx="5794686"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직사각형 70">
              <a:extLst>
                <a:ext uri="{FF2B5EF4-FFF2-40B4-BE49-F238E27FC236}">
                  <a16:creationId xmlns:a16="http://schemas.microsoft.com/office/drawing/2014/main" id="{8B252CE1-9F13-4330-AA70-177834A25856}"/>
                </a:ext>
              </a:extLst>
            </p:cNvPr>
            <p:cNvSpPr/>
            <p:nvPr/>
          </p:nvSpPr>
          <p:spPr>
            <a:xfrm>
              <a:off x="125128" y="595526"/>
              <a:ext cx="5999747" cy="60927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TextBox 71">
              <a:extLst>
                <a:ext uri="{FF2B5EF4-FFF2-40B4-BE49-F238E27FC236}">
                  <a16:creationId xmlns:a16="http://schemas.microsoft.com/office/drawing/2014/main" id="{836BCF37-2470-4C53-B3DF-59B60A679EF4}"/>
                </a:ext>
              </a:extLst>
            </p:cNvPr>
            <p:cNvSpPr txBox="1"/>
            <p:nvPr/>
          </p:nvSpPr>
          <p:spPr>
            <a:xfrm>
              <a:off x="6252934" y="568437"/>
              <a:ext cx="5834259" cy="6032421"/>
            </a:xfrm>
            <a:prstGeom prst="rect">
              <a:avLst/>
            </a:prstGeom>
            <a:noFill/>
          </p:spPr>
          <p:txBody>
            <a:bodyPr wrap="square" rtlCol="0">
              <a:spAutoFit/>
            </a:bodyPr>
            <a:lstStyle/>
            <a:p>
              <a:endParaRPr lang="en-US" altLang="ko-KR" sz="1400" dirty="0"/>
            </a:p>
            <a:p>
              <a:endParaRPr lang="en-US" altLang="ko-KR" sz="1400" dirty="0"/>
            </a:p>
            <a:p>
              <a:r>
                <a:rPr lang="ko-KR" altLang="en-US" sz="1400" dirty="0"/>
                <a:t>제품 등록 </a:t>
              </a:r>
              <a:endParaRPr lang="en-US" altLang="ko-KR" sz="1400" dirty="0"/>
            </a:p>
            <a:p>
              <a:r>
                <a:rPr lang="en-US" altLang="ko-KR" sz="1300" dirty="0"/>
                <a:t>1-1 ) </a:t>
              </a:r>
              <a:r>
                <a:rPr lang="ko-KR" altLang="en-US" sz="1300" dirty="0"/>
                <a:t>소상공인이 웹 페이지에서 제품을 등록 한다</a:t>
              </a:r>
              <a:r>
                <a:rPr lang="en-US" altLang="ko-KR" sz="1300" dirty="0"/>
                <a:t>.</a:t>
              </a:r>
            </a:p>
            <a:p>
              <a:r>
                <a:rPr lang="en-US" altLang="ko-KR" sz="1300" dirty="0"/>
                <a:t>1-2 ) </a:t>
              </a:r>
              <a:r>
                <a:rPr lang="ko-KR" altLang="en-US" sz="1300" dirty="0"/>
                <a:t>클라우드 서버가 관리하는 데이터베이스에 제품 정보가 등록된다</a:t>
              </a:r>
              <a:r>
                <a:rPr lang="en-US" altLang="ko-KR" sz="1300" dirty="0"/>
                <a:t>. </a:t>
              </a:r>
            </a:p>
            <a:p>
              <a:r>
                <a:rPr lang="en-US" altLang="ko-KR" sz="1300" dirty="0"/>
                <a:t>1-3 ) </a:t>
              </a:r>
              <a:r>
                <a:rPr lang="ko-KR" altLang="en-US" sz="1300" dirty="0"/>
                <a:t>입고처리 버튼을 통해 </a:t>
              </a:r>
              <a:r>
                <a:rPr lang="ko-KR" altLang="en-US" sz="1400" kern="1200" dirty="0">
                  <a:solidFill>
                    <a:schemeClr val="tx1"/>
                  </a:solidFill>
                  <a:effectLst/>
                  <a:latin typeface="+mn-lt"/>
                  <a:ea typeface="+mn-ea"/>
                  <a:cs typeface="+mn-cs"/>
                </a:rPr>
                <a:t>등록한 제품의 수량을 업데이트 시켜준다</a:t>
              </a:r>
              <a:r>
                <a:rPr lang="en-US" altLang="ko-KR" sz="1400" kern="1200" dirty="0">
                  <a:solidFill>
                    <a:schemeClr val="tx1"/>
                  </a:solidFill>
                  <a:effectLst/>
                  <a:latin typeface="+mn-lt"/>
                  <a:ea typeface="+mn-ea"/>
                  <a:cs typeface="+mn-cs"/>
                </a:rPr>
                <a:t>.</a:t>
              </a:r>
            </a:p>
            <a:p>
              <a:r>
                <a:rPr lang="en-US" altLang="ko-KR" sz="1400" kern="1200" dirty="0">
                  <a:solidFill>
                    <a:schemeClr val="tx1"/>
                  </a:solidFill>
                  <a:effectLst/>
                  <a:latin typeface="+mn-lt"/>
                  <a:ea typeface="+mn-ea"/>
                  <a:cs typeface="+mn-cs"/>
                </a:rPr>
                <a:t>(</a:t>
              </a:r>
              <a:r>
                <a:rPr lang="ko-KR" altLang="en-US" sz="1400" kern="1200" dirty="0">
                  <a:solidFill>
                    <a:schemeClr val="tx1"/>
                  </a:solidFill>
                  <a:effectLst/>
                  <a:latin typeface="+mn-lt"/>
                  <a:ea typeface="+mn-ea"/>
                  <a:cs typeface="+mn-cs"/>
                </a:rPr>
                <a:t>입고 </a:t>
              </a:r>
              <a:r>
                <a:rPr lang="en-US" altLang="ko-KR" sz="1400" kern="1200" dirty="0">
                  <a:solidFill>
                    <a:schemeClr val="tx1"/>
                  </a:solidFill>
                  <a:effectLst/>
                  <a:latin typeface="+mn-lt"/>
                  <a:ea typeface="+mn-ea"/>
                  <a:cs typeface="+mn-cs"/>
                </a:rPr>
                <a:t>+1 </a:t>
              </a:r>
              <a:r>
                <a:rPr lang="ko-KR" altLang="en-US" sz="1400" kern="1200" dirty="0">
                  <a:solidFill>
                    <a:schemeClr val="tx1"/>
                  </a:solidFill>
                  <a:effectLst/>
                  <a:latin typeface="+mn-lt"/>
                  <a:ea typeface="+mn-ea"/>
                  <a:cs typeface="+mn-cs"/>
                </a:rPr>
                <a:t>재고 </a:t>
              </a:r>
              <a:r>
                <a:rPr lang="en-US" altLang="ko-KR" sz="1400" kern="1200" dirty="0">
                  <a:solidFill>
                    <a:schemeClr val="tx1"/>
                  </a:solidFill>
                  <a:effectLst/>
                  <a:latin typeface="+mn-lt"/>
                  <a:ea typeface="+mn-ea"/>
                  <a:cs typeface="+mn-cs"/>
                </a:rPr>
                <a:t>+1)</a:t>
              </a:r>
              <a:endParaRPr lang="en-US" altLang="ko-KR" sz="1300" dirty="0"/>
            </a:p>
            <a:p>
              <a:r>
                <a:rPr lang="en-US" altLang="ko-KR" sz="1300" dirty="0"/>
                <a:t>2 ) </a:t>
              </a:r>
              <a:r>
                <a:rPr lang="ko-KR" altLang="en-US" sz="1300" dirty="0"/>
                <a:t>쇼핑페이지에 </a:t>
              </a:r>
              <a:r>
                <a:rPr lang="en-US" altLang="ko-KR" sz="1300" dirty="0"/>
                <a:t>1-2 ) </a:t>
              </a:r>
              <a:r>
                <a:rPr lang="ko-KR" altLang="en-US" sz="1300" dirty="0"/>
                <a:t>에서 등록된 제품 데이터를 나열한다</a:t>
              </a:r>
              <a:r>
                <a:rPr lang="en-US" altLang="ko-KR" sz="1300" dirty="0"/>
                <a:t>.</a:t>
              </a:r>
            </a:p>
            <a:p>
              <a:endParaRPr lang="en-US" altLang="ko-KR" sz="1400" dirty="0"/>
            </a:p>
            <a:p>
              <a:r>
                <a:rPr lang="ko-KR" altLang="en-US" sz="1400" dirty="0"/>
                <a:t>제품 주문 </a:t>
              </a:r>
              <a:endParaRPr lang="en-US" altLang="ko-KR" sz="1400" dirty="0"/>
            </a:p>
            <a:p>
              <a:r>
                <a:rPr lang="en-US" altLang="ko-KR" sz="1300" dirty="0"/>
                <a:t>3-1 ) </a:t>
              </a:r>
              <a:r>
                <a:rPr lang="ko-KR" altLang="en-US" sz="1300" dirty="0"/>
                <a:t>소비자가 제품을 주문하기 위한 주문서를 작성한다</a:t>
              </a:r>
              <a:r>
                <a:rPr lang="en-US" altLang="ko-KR" sz="1300" dirty="0"/>
                <a:t>.</a:t>
              </a:r>
            </a:p>
            <a:p>
              <a:r>
                <a:rPr lang="en-US" altLang="ko-KR" sz="1300" dirty="0"/>
                <a:t>3-2 ) </a:t>
              </a:r>
              <a:r>
                <a:rPr lang="ko-KR" altLang="en-US" sz="1300" dirty="0"/>
                <a:t>클라우드 서버가 관리하는 데이터베이스에 주문자 정보가 등록된다</a:t>
              </a:r>
              <a:r>
                <a:rPr lang="en-US" altLang="ko-KR" sz="1300" dirty="0"/>
                <a:t>. </a:t>
              </a:r>
            </a:p>
            <a:p>
              <a:r>
                <a:rPr lang="en-US" altLang="ko-KR" sz="1300" dirty="0"/>
                <a:t>4 ) </a:t>
              </a:r>
              <a:r>
                <a:rPr lang="ko-KR" altLang="en-US" sz="1300" dirty="0"/>
                <a:t>소상공인은 웹 브라우저를 통해 제품 별 주문현황 또는 주문 건 리스트확인이 가능하다</a:t>
              </a:r>
              <a:r>
                <a:rPr lang="en-US" altLang="ko-KR" sz="1300" dirty="0"/>
                <a:t>.</a:t>
              </a:r>
            </a:p>
            <a:p>
              <a:r>
                <a:rPr lang="en-US" altLang="ko-KR" sz="1300" dirty="0"/>
                <a:t>5 )  </a:t>
              </a:r>
              <a:r>
                <a:rPr lang="ko-KR" altLang="en-US" sz="1300" dirty="0"/>
                <a:t>주문처리 버튼을 통해 </a:t>
              </a:r>
              <a:r>
                <a:rPr lang="ko-KR" altLang="en-US" sz="1300" kern="1200" dirty="0">
                  <a:solidFill>
                    <a:schemeClr val="tx1"/>
                  </a:solidFill>
                  <a:effectLst/>
                  <a:latin typeface="+mn-lt"/>
                  <a:ea typeface="+mn-ea"/>
                  <a:cs typeface="+mn-cs"/>
                </a:rPr>
                <a:t>주문한 제품의 물품 보관장소 데이터를 검토 후 출고되지 않은 제품의 보관장소에 해당하는 </a:t>
              </a:r>
              <a:r>
                <a:rPr lang="ko-KR" altLang="en-US" sz="1300" dirty="0"/>
                <a:t>디바이스의 해당 구역에 </a:t>
              </a:r>
              <a:r>
                <a:rPr lang="ko-KR" altLang="en-US" sz="1300" kern="1200" dirty="0">
                  <a:solidFill>
                    <a:schemeClr val="tx1"/>
                  </a:solidFill>
                  <a:effectLst/>
                  <a:latin typeface="+mn-lt"/>
                  <a:ea typeface="+mn-ea"/>
                  <a:cs typeface="+mn-cs"/>
                </a:rPr>
                <a:t>출고 명령을 보낸다</a:t>
              </a:r>
              <a:r>
                <a:rPr lang="en-US" altLang="ko-KR" sz="1300" kern="1200" dirty="0">
                  <a:solidFill>
                    <a:schemeClr val="tx1"/>
                  </a:solidFill>
                  <a:effectLst/>
                  <a:latin typeface="+mn-lt"/>
                  <a:ea typeface="+mn-ea"/>
                  <a:cs typeface="+mn-cs"/>
                </a:rPr>
                <a:t>. </a:t>
              </a:r>
              <a:r>
                <a:rPr lang="ko-KR" altLang="en-US" sz="1300" kern="1200" dirty="0">
                  <a:solidFill>
                    <a:schemeClr val="tx1"/>
                  </a:solidFill>
                  <a:effectLst/>
                  <a:latin typeface="+mn-lt"/>
                  <a:ea typeface="+mn-ea"/>
                  <a:cs typeface="+mn-cs"/>
                </a:rPr>
                <a:t>또한 제품 수량을 새롭게 업데이트 한다</a:t>
              </a:r>
              <a:r>
                <a:rPr lang="en-US" altLang="ko-KR" sz="1300" kern="1200" dirty="0">
                  <a:solidFill>
                    <a:schemeClr val="tx1"/>
                  </a:solidFill>
                  <a:effectLst/>
                  <a:latin typeface="+mn-lt"/>
                  <a:ea typeface="+mn-ea"/>
                  <a:cs typeface="+mn-cs"/>
                </a:rPr>
                <a:t>.(</a:t>
              </a:r>
              <a:r>
                <a:rPr lang="ko-KR" altLang="en-US" sz="1300" kern="1200" dirty="0">
                  <a:solidFill>
                    <a:schemeClr val="tx1"/>
                  </a:solidFill>
                  <a:effectLst/>
                  <a:latin typeface="+mn-lt"/>
                  <a:ea typeface="+mn-ea"/>
                  <a:cs typeface="+mn-cs"/>
                </a:rPr>
                <a:t>출고</a:t>
              </a:r>
              <a:r>
                <a:rPr lang="en-US" altLang="ko-KR" sz="1300" kern="1200" dirty="0">
                  <a:solidFill>
                    <a:schemeClr val="tx1"/>
                  </a:solidFill>
                  <a:effectLst/>
                  <a:latin typeface="+mn-lt"/>
                  <a:ea typeface="+mn-ea"/>
                  <a:cs typeface="+mn-cs"/>
                </a:rPr>
                <a:t>+1 </a:t>
              </a:r>
              <a:r>
                <a:rPr lang="ko-KR" altLang="en-US" sz="1300" kern="1200" dirty="0">
                  <a:solidFill>
                    <a:schemeClr val="tx1"/>
                  </a:solidFill>
                  <a:effectLst/>
                  <a:latin typeface="+mn-lt"/>
                  <a:ea typeface="+mn-ea"/>
                  <a:cs typeface="+mn-cs"/>
                </a:rPr>
                <a:t>재고 </a:t>
              </a:r>
              <a:r>
                <a:rPr lang="en-US" altLang="ko-KR" sz="1300" kern="1200" dirty="0">
                  <a:solidFill>
                    <a:schemeClr val="tx1"/>
                  </a:solidFill>
                  <a:effectLst/>
                  <a:latin typeface="+mn-lt"/>
                  <a:ea typeface="+mn-ea"/>
                  <a:cs typeface="+mn-cs"/>
                </a:rPr>
                <a:t>-1)</a:t>
              </a:r>
            </a:p>
            <a:p>
              <a:endParaRPr lang="en-US" altLang="ko-KR" sz="1300" dirty="0"/>
            </a:p>
            <a:p>
              <a:r>
                <a:rPr lang="ko-KR" altLang="en-US" sz="1400" dirty="0"/>
                <a:t>제품 입</a:t>
              </a:r>
              <a:r>
                <a:rPr lang="en-US" altLang="ko-KR" sz="1400" dirty="0"/>
                <a:t>/</a:t>
              </a:r>
              <a:r>
                <a:rPr lang="ko-KR" altLang="en-US" sz="1400" dirty="0"/>
                <a:t>출고 </a:t>
              </a:r>
              <a:endParaRPr lang="en-US" altLang="ko-KR" sz="1400" dirty="0"/>
            </a:p>
            <a:p>
              <a:r>
                <a:rPr lang="en-US" altLang="ko-KR" sz="1300" dirty="0"/>
                <a:t>6 ) </a:t>
              </a:r>
              <a:r>
                <a:rPr lang="ko-KR" altLang="en-US" sz="1300" dirty="0"/>
                <a:t>소상공인은 웹 브라우저의 재고 관리</a:t>
              </a:r>
              <a:r>
                <a:rPr lang="en-US" altLang="ko-KR" sz="1300" dirty="0"/>
                <a:t>, </a:t>
              </a:r>
              <a:r>
                <a:rPr lang="ko-KR" altLang="en-US" sz="1300" dirty="0"/>
                <a:t>실시간 창고현황을 통해 확인이 가능하다</a:t>
              </a:r>
              <a:r>
                <a:rPr lang="en-US" altLang="ko-KR" sz="1300" dirty="0"/>
                <a:t>.</a:t>
              </a:r>
            </a:p>
            <a:p>
              <a:endParaRPr lang="en-US" altLang="ko-KR" sz="1300" dirty="0"/>
            </a:p>
            <a:p>
              <a:r>
                <a:rPr lang="ko-KR" altLang="en-US" sz="1400" dirty="0"/>
                <a:t>데이터 삭제</a:t>
              </a:r>
              <a:endParaRPr lang="en-US" altLang="ko-KR" sz="1400" dirty="0"/>
            </a:p>
            <a:p>
              <a:r>
                <a:rPr lang="en-US" altLang="ko-KR" sz="1300" dirty="0"/>
                <a:t>7-1 ) </a:t>
              </a:r>
              <a:r>
                <a:rPr lang="ko-KR" altLang="en-US" sz="1300" dirty="0"/>
                <a:t>소상공인은 웹 페이지에서 처리된 주문 건을 판별 후 서버 상에서 관리는 해당 주문 건 데이터를 삭제할 수 있다</a:t>
              </a:r>
              <a:r>
                <a:rPr lang="en-US" altLang="ko-KR" sz="1300" dirty="0"/>
                <a:t>. </a:t>
              </a:r>
            </a:p>
            <a:p>
              <a:endParaRPr lang="en-US" altLang="ko-KR" sz="1300" dirty="0"/>
            </a:p>
            <a:p>
              <a:r>
                <a:rPr lang="en-US" altLang="ko-KR" sz="1300" dirty="0"/>
                <a:t>7-2 ) </a:t>
              </a:r>
              <a:r>
                <a:rPr lang="ko-KR" altLang="en-US" sz="1300" dirty="0"/>
                <a:t>소상공인은 웹 페이지에서 등록된 제품을 선택 수 서버 상에서 관리하는 해당 제품 데이터를 삭제할 수 있다</a:t>
              </a:r>
              <a:r>
                <a:rPr lang="en-US" altLang="ko-KR" sz="1300" dirty="0"/>
                <a:t>. </a:t>
              </a:r>
            </a:p>
            <a:p>
              <a:endParaRPr lang="en-US" altLang="ko-KR" sz="1300" dirty="0"/>
            </a:p>
          </p:txBody>
        </p:sp>
      </p:gr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40</a:t>
            </a:fld>
            <a:endParaRPr lang="ko-KR" altLang="en-US" dirty="0"/>
          </a:p>
        </p:txBody>
      </p:sp>
      <p:pic>
        <p:nvPicPr>
          <p:cNvPr id="5" name="그림 4">
            <a:extLst>
              <a:ext uri="{FF2B5EF4-FFF2-40B4-BE49-F238E27FC236}">
                <a16:creationId xmlns:a16="http://schemas.microsoft.com/office/drawing/2014/main" id="{D7D152A7-344E-456B-B113-5424E4655B0C}"/>
              </a:ext>
            </a:extLst>
          </p:cNvPr>
          <p:cNvPicPr>
            <a:picLocks noChangeAspect="1"/>
          </p:cNvPicPr>
          <p:nvPr/>
        </p:nvPicPr>
        <p:blipFill rotWithShape="1">
          <a:blip r:embed="rId4"/>
          <a:srcRect l="11774" t="12479" r="8962" b="3981"/>
          <a:stretch/>
        </p:blipFill>
        <p:spPr>
          <a:xfrm>
            <a:off x="156448" y="1719667"/>
            <a:ext cx="5939551" cy="3641595"/>
          </a:xfrm>
          <a:prstGeom prst="rect">
            <a:avLst/>
          </a:prstGeom>
        </p:spPr>
      </p:pic>
    </p:spTree>
    <p:extLst>
      <p:ext uri="{BB962C8B-B14F-4D97-AF65-F5344CB8AC3E}">
        <p14:creationId xmlns:p14="http://schemas.microsoft.com/office/powerpoint/2010/main" val="405292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Google Shape;407;p29">
            <a:extLst>
              <a:ext uri="{FF2B5EF4-FFF2-40B4-BE49-F238E27FC236}">
                <a16:creationId xmlns:a16="http://schemas.microsoft.com/office/drawing/2014/main" id="{15F78480-EBC0-4426-AE1A-BE7602AE534B}"/>
              </a:ext>
            </a:extLst>
          </p:cNvPr>
          <p:cNvPicPr preferRelativeResize="0"/>
          <p:nvPr/>
        </p:nvPicPr>
        <p:blipFill rotWithShape="1">
          <a:blip r:embed="rId4">
            <a:alphaModFix/>
          </a:blip>
          <a:srcRect/>
          <a:stretch/>
        </p:blipFill>
        <p:spPr>
          <a:xfrm>
            <a:off x="1211082" y="1085202"/>
            <a:ext cx="9769836" cy="5410227"/>
          </a:xfrm>
          <a:prstGeom prst="rect">
            <a:avLst/>
          </a:prstGeom>
          <a:noFill/>
          <a:ln>
            <a:noFill/>
          </a:ln>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41</a:t>
            </a:fld>
            <a:endParaRPr lang="ko-KR" altLang="en-US"/>
          </a:p>
        </p:txBody>
      </p:sp>
    </p:spTree>
    <p:extLst>
      <p:ext uri="{BB962C8B-B14F-4D97-AF65-F5344CB8AC3E}">
        <p14:creationId xmlns:p14="http://schemas.microsoft.com/office/powerpoint/2010/main" val="44691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4" name="Picture 2" descr="C:\Users\김항래\Desktop\제작설계서H_W\슬라이드35.PNG">
            <a:extLst>
              <a:ext uri="{FF2B5EF4-FFF2-40B4-BE49-F238E27FC236}">
                <a16:creationId xmlns:a16="http://schemas.microsoft.com/office/drawing/2014/main" id="{B95C495B-EBB0-44A9-B6DD-E22F8EC95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731" y="1095719"/>
            <a:ext cx="9380537" cy="5277469"/>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42</a:t>
            </a:fld>
            <a:endParaRPr lang="ko-KR" altLang="en-US"/>
          </a:p>
        </p:txBody>
      </p:sp>
    </p:spTree>
    <p:extLst>
      <p:ext uri="{BB962C8B-B14F-4D97-AF65-F5344CB8AC3E}">
        <p14:creationId xmlns:p14="http://schemas.microsoft.com/office/powerpoint/2010/main" val="2719728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C:\Users\김항래\Desktop\제작설계서H_W\슬라이드36.PNG">
            <a:extLst>
              <a:ext uri="{FF2B5EF4-FFF2-40B4-BE49-F238E27FC236}">
                <a16:creationId xmlns:a16="http://schemas.microsoft.com/office/drawing/2014/main" id="{D2D67AB3-C747-4664-8364-39591A9E0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94" y="1138662"/>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43</a:t>
            </a:fld>
            <a:endParaRPr lang="ko-KR" altLang="en-US"/>
          </a:p>
        </p:txBody>
      </p:sp>
    </p:spTree>
    <p:extLst>
      <p:ext uri="{BB962C8B-B14F-4D97-AF65-F5344CB8AC3E}">
        <p14:creationId xmlns:p14="http://schemas.microsoft.com/office/powerpoint/2010/main" val="388384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C:\Users\김항래\Desktop\제작설계서H_W\슬라이드37.PNG">
            <a:extLst>
              <a:ext uri="{FF2B5EF4-FFF2-40B4-BE49-F238E27FC236}">
                <a16:creationId xmlns:a16="http://schemas.microsoft.com/office/drawing/2014/main" id="{64D3746C-5879-4BD3-A99B-D3C7990CD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94" y="1126630"/>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44</a:t>
            </a:fld>
            <a:endParaRPr lang="ko-KR" altLang="en-US"/>
          </a:p>
        </p:txBody>
      </p:sp>
    </p:spTree>
    <p:extLst>
      <p:ext uri="{BB962C8B-B14F-4D97-AF65-F5344CB8AC3E}">
        <p14:creationId xmlns:p14="http://schemas.microsoft.com/office/powerpoint/2010/main" val="694080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서비스 흐름도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C:\Users\김항래\Desktop\제작설계서H_W\슬라이드38.PNG">
            <a:extLst>
              <a:ext uri="{FF2B5EF4-FFF2-40B4-BE49-F238E27FC236}">
                <a16:creationId xmlns:a16="http://schemas.microsoft.com/office/drawing/2014/main" id="{3588BF53-D9F3-4180-BA6B-D1B73F5D6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94" y="1126630"/>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45</a:t>
            </a:fld>
            <a:endParaRPr lang="ko-KR" altLang="en-US"/>
          </a:p>
        </p:txBody>
      </p:sp>
    </p:spTree>
    <p:extLst>
      <p:ext uri="{BB962C8B-B14F-4D97-AF65-F5344CB8AC3E}">
        <p14:creationId xmlns:p14="http://schemas.microsoft.com/office/powerpoint/2010/main" val="2576074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42" name="그룹 41">
            <a:extLst>
              <a:ext uri="{FF2B5EF4-FFF2-40B4-BE49-F238E27FC236}">
                <a16:creationId xmlns:a16="http://schemas.microsoft.com/office/drawing/2014/main" id="{B4ED6A14-DB86-43FD-AD21-1F999B9C9019}"/>
              </a:ext>
            </a:extLst>
          </p:cNvPr>
          <p:cNvGrpSpPr/>
          <p:nvPr/>
        </p:nvGrpSpPr>
        <p:grpSpPr>
          <a:xfrm>
            <a:off x="1460488" y="1126629"/>
            <a:ext cx="5513603" cy="2434716"/>
            <a:chOff x="367433" y="798897"/>
            <a:chExt cx="6736011" cy="3445844"/>
          </a:xfrm>
        </p:grpSpPr>
        <p:pic>
          <p:nvPicPr>
            <p:cNvPr id="43" name="그림 42">
              <a:extLst>
                <a:ext uri="{FF2B5EF4-FFF2-40B4-BE49-F238E27FC236}">
                  <a16:creationId xmlns:a16="http://schemas.microsoft.com/office/drawing/2014/main" id="{84A03F44-D75C-4E05-A291-A353B99AD049}"/>
                </a:ext>
              </a:extLst>
            </p:cNvPr>
            <p:cNvPicPr>
              <a:picLocks noChangeAspect="1"/>
            </p:cNvPicPr>
            <p:nvPr/>
          </p:nvPicPr>
          <p:blipFill rotWithShape="1">
            <a:blip r:embed="rId4"/>
            <a:srcRect l="-1017" t="13559" r="-1" b="6441"/>
            <a:stretch/>
          </p:blipFill>
          <p:spPr>
            <a:xfrm>
              <a:off x="367433" y="798897"/>
              <a:ext cx="6736011" cy="3445844"/>
            </a:xfrm>
            <a:prstGeom prst="rect">
              <a:avLst/>
            </a:prstGeom>
            <a:effectLst>
              <a:outerShdw blurRad="50800" dist="38100" dir="2700000" algn="tl" rotWithShape="0">
                <a:prstClr val="black">
                  <a:alpha val="40000"/>
                </a:prstClr>
              </a:outerShdw>
            </a:effectLst>
          </p:spPr>
        </p:pic>
        <p:pic>
          <p:nvPicPr>
            <p:cNvPr id="44" name="그래픽 43" descr="배지">
              <a:extLst>
                <a:ext uri="{FF2B5EF4-FFF2-40B4-BE49-F238E27FC236}">
                  <a16:creationId xmlns:a16="http://schemas.microsoft.com/office/drawing/2014/main" id="{B7A2D544-DEB1-400A-A431-AC2002B0F8E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6146" y="1342837"/>
              <a:ext cx="401052" cy="401052"/>
            </a:xfrm>
            <a:prstGeom prst="rect">
              <a:avLst/>
            </a:prstGeom>
          </p:spPr>
        </p:pic>
        <p:pic>
          <p:nvPicPr>
            <p:cNvPr id="45" name="그래픽 44" descr="배지 1">
              <a:extLst>
                <a:ext uri="{FF2B5EF4-FFF2-40B4-BE49-F238E27FC236}">
                  <a16:creationId xmlns:a16="http://schemas.microsoft.com/office/drawing/2014/main" id="{5A19282E-3B65-4242-932F-D9B876CFA78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0296" y="1327567"/>
              <a:ext cx="401052" cy="401052"/>
            </a:xfrm>
            <a:prstGeom prst="rect">
              <a:avLst/>
            </a:prstGeom>
          </p:spPr>
        </p:pic>
      </p:grpSp>
      <p:graphicFrame>
        <p:nvGraphicFramePr>
          <p:cNvPr id="46" name="표 39">
            <a:extLst>
              <a:ext uri="{FF2B5EF4-FFF2-40B4-BE49-F238E27FC236}">
                <a16:creationId xmlns:a16="http://schemas.microsoft.com/office/drawing/2014/main" id="{65C7F2C0-5582-4AE6-9901-6C1C58904F8C}"/>
              </a:ext>
            </a:extLst>
          </p:cNvPr>
          <p:cNvGraphicFramePr>
            <a:graphicFrameLocks noGrp="1"/>
          </p:cNvGraphicFramePr>
          <p:nvPr>
            <p:extLst>
              <p:ext uri="{D42A27DB-BD31-4B8C-83A1-F6EECF244321}">
                <p14:modId xmlns:p14="http://schemas.microsoft.com/office/powerpoint/2010/main" val="3393189892"/>
              </p:ext>
            </p:extLst>
          </p:nvPr>
        </p:nvGraphicFramePr>
        <p:xfrm>
          <a:off x="7594328" y="1147999"/>
          <a:ext cx="4283250" cy="2519435"/>
        </p:xfrm>
        <a:graphic>
          <a:graphicData uri="http://schemas.openxmlformats.org/drawingml/2006/table">
            <a:tbl>
              <a:tblPr firstRow="1" bandRow="1">
                <a:tableStyleId>{5940675A-B579-460E-94D1-54222C63F5DA}</a:tableStyleId>
              </a:tblPr>
              <a:tblGrid>
                <a:gridCol w="673773">
                  <a:extLst>
                    <a:ext uri="{9D8B030D-6E8A-4147-A177-3AD203B41FA5}">
                      <a16:colId xmlns:a16="http://schemas.microsoft.com/office/drawing/2014/main" val="858987230"/>
                    </a:ext>
                  </a:extLst>
                </a:gridCol>
                <a:gridCol w="3609477">
                  <a:extLst>
                    <a:ext uri="{9D8B030D-6E8A-4147-A177-3AD203B41FA5}">
                      <a16:colId xmlns:a16="http://schemas.microsoft.com/office/drawing/2014/main" val="3530988026"/>
                    </a:ext>
                  </a:extLst>
                </a:gridCol>
              </a:tblGrid>
              <a:tr h="338658">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117571">
                <a:tc>
                  <a:txBody>
                    <a:bodyPr/>
                    <a:lstStyle/>
                    <a:p>
                      <a:pPr algn="ctr" latinLnBrk="1"/>
                      <a:endParaRPr lang="en-US" altLang="ko-KR" sz="1400" dirty="0"/>
                    </a:p>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1) </a:t>
                      </a:r>
                      <a:r>
                        <a:rPr lang="ko-KR" altLang="en-US" sz="1200" dirty="0"/>
                        <a:t>가입 되어있는 경우</a:t>
                      </a:r>
                      <a:endParaRPr lang="en-US" altLang="ko-KR" sz="1200" dirty="0"/>
                    </a:p>
                    <a:p>
                      <a:pPr latinLnBrk="1"/>
                      <a:r>
                        <a:rPr lang="en-US" altLang="ko-KR" sz="1200" dirty="0"/>
                        <a:t>2) </a:t>
                      </a:r>
                      <a:r>
                        <a:rPr lang="ko-KR" altLang="en-US" sz="1200" dirty="0"/>
                        <a:t>가입 하지 않은 경우 </a:t>
                      </a:r>
                      <a:endParaRPr lang="en-US" altLang="ko-KR" sz="1200" dirty="0"/>
                    </a:p>
                    <a:p>
                      <a:pPr latinLnBrk="1"/>
                      <a:endParaRPr lang="en-US" altLang="ko-KR" sz="1200" dirty="0"/>
                    </a:p>
                    <a:p>
                      <a:pPr latinLnBrk="1"/>
                      <a:r>
                        <a:rPr lang="ko-KR" altLang="en-US" sz="1200" dirty="0"/>
                        <a:t>사용자</a:t>
                      </a:r>
                      <a:r>
                        <a:rPr lang="en-US" altLang="ko-KR" sz="1200" dirty="0"/>
                        <a:t>(</a:t>
                      </a:r>
                      <a:r>
                        <a:rPr lang="ko-KR" altLang="en-US" sz="1200" dirty="0"/>
                        <a:t>소상공인</a:t>
                      </a:r>
                      <a:r>
                        <a:rPr lang="en-US" altLang="ko-KR" sz="1200" dirty="0"/>
                        <a:t>)</a:t>
                      </a:r>
                      <a:r>
                        <a:rPr lang="ko-KR" altLang="en-US" sz="1200" dirty="0"/>
                        <a:t>가 자신이 운영하는 업체의 물품과 주문 건을 관리할 수 있는 페이지로 이동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1063206">
                <a:tc>
                  <a:txBody>
                    <a:bodyPr/>
                    <a:lstStyle/>
                    <a:p>
                      <a:pPr algn="ctr" latinLnBrk="1"/>
                      <a:endParaRPr lang="en-US" altLang="ko-KR" sz="1400" dirty="0"/>
                    </a:p>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쇼핑페이지 이동 </a:t>
                      </a:r>
                      <a:r>
                        <a:rPr lang="en-US" altLang="ko-KR" sz="1200" dirty="0"/>
                        <a:t>shopping </a:t>
                      </a:r>
                    </a:p>
                    <a:p>
                      <a:pPr latinLnBrk="1"/>
                      <a:endParaRPr lang="en-US" altLang="ko-KR" sz="1200" dirty="0"/>
                    </a:p>
                    <a:p>
                      <a:pPr marL="0" indent="0" latinLnBrk="1">
                        <a:buFontTx/>
                        <a:buNone/>
                      </a:pPr>
                      <a:r>
                        <a:rPr lang="ko-KR" altLang="en-US" sz="1200" dirty="0"/>
                        <a:t>사용자</a:t>
                      </a:r>
                      <a:r>
                        <a:rPr lang="en-US" altLang="ko-KR" sz="1200" dirty="0"/>
                        <a:t>(</a:t>
                      </a:r>
                      <a:r>
                        <a:rPr lang="ko-KR" altLang="en-US" sz="1200" dirty="0"/>
                        <a:t>소비자</a:t>
                      </a:r>
                      <a:r>
                        <a:rPr lang="en-US" altLang="ko-KR" sz="1200" dirty="0"/>
                        <a:t>)</a:t>
                      </a:r>
                      <a:r>
                        <a:rPr lang="ko-KR" altLang="en-US" sz="1200" dirty="0"/>
                        <a:t>가 소상공인이 판매하는 제품을 주문 할 수 있는 페이지로 이동</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bl>
          </a:graphicData>
        </a:graphic>
      </p:graphicFrame>
      <p:grpSp>
        <p:nvGrpSpPr>
          <p:cNvPr id="47" name="그룹 46">
            <a:extLst>
              <a:ext uri="{FF2B5EF4-FFF2-40B4-BE49-F238E27FC236}">
                <a16:creationId xmlns:a16="http://schemas.microsoft.com/office/drawing/2014/main" id="{954CF949-3E1F-4F45-8DB8-FE362E8DEC30}"/>
              </a:ext>
            </a:extLst>
          </p:cNvPr>
          <p:cNvGrpSpPr/>
          <p:nvPr/>
        </p:nvGrpSpPr>
        <p:grpSpPr>
          <a:xfrm>
            <a:off x="1460488" y="3896701"/>
            <a:ext cx="5513603" cy="2486315"/>
            <a:chOff x="582397" y="3858359"/>
            <a:chExt cx="5513603" cy="2755753"/>
          </a:xfrm>
        </p:grpSpPr>
        <p:pic>
          <p:nvPicPr>
            <p:cNvPr id="48" name="그림 47">
              <a:extLst>
                <a:ext uri="{FF2B5EF4-FFF2-40B4-BE49-F238E27FC236}">
                  <a16:creationId xmlns:a16="http://schemas.microsoft.com/office/drawing/2014/main" id="{46B929DF-A0EF-4DFB-B8FD-ACB8A46D9BA0}"/>
                </a:ext>
              </a:extLst>
            </p:cNvPr>
            <p:cNvPicPr>
              <a:picLocks noChangeAspect="1"/>
            </p:cNvPicPr>
            <p:nvPr/>
          </p:nvPicPr>
          <p:blipFill rotWithShape="1">
            <a:blip r:embed="rId9"/>
            <a:srcRect t="14237" b="5763"/>
            <a:stretch/>
          </p:blipFill>
          <p:spPr>
            <a:xfrm>
              <a:off x="582397" y="3858359"/>
              <a:ext cx="5513603" cy="2755753"/>
            </a:xfrm>
            <a:prstGeom prst="rect">
              <a:avLst/>
            </a:prstGeom>
            <a:effectLst>
              <a:outerShdw blurRad="50800" dist="38100" dir="2700000" algn="tl" rotWithShape="0">
                <a:prstClr val="black">
                  <a:alpha val="40000"/>
                </a:prstClr>
              </a:outerShdw>
            </a:effectLst>
          </p:spPr>
        </p:pic>
        <p:pic>
          <p:nvPicPr>
            <p:cNvPr id="49" name="그래픽 48" descr="배지">
              <a:extLst>
                <a:ext uri="{FF2B5EF4-FFF2-40B4-BE49-F238E27FC236}">
                  <a16:creationId xmlns:a16="http://schemas.microsoft.com/office/drawing/2014/main" id="{8DC70EF0-78E8-450D-9D23-2E872ADBEDB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07905" y="5207501"/>
              <a:ext cx="266206" cy="266206"/>
            </a:xfrm>
            <a:prstGeom prst="rect">
              <a:avLst/>
            </a:prstGeom>
          </p:spPr>
        </p:pic>
        <p:pic>
          <p:nvPicPr>
            <p:cNvPr id="50" name="그래픽 49" descr="배지 3">
              <a:extLst>
                <a:ext uri="{FF2B5EF4-FFF2-40B4-BE49-F238E27FC236}">
                  <a16:creationId xmlns:a16="http://schemas.microsoft.com/office/drawing/2014/main" id="{E83546C6-6349-40FC-9C96-40CDC74AC8F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5274" y="5625588"/>
              <a:ext cx="277711" cy="277711"/>
            </a:xfrm>
            <a:prstGeom prst="rect">
              <a:avLst/>
            </a:prstGeom>
          </p:spPr>
        </p:pic>
        <p:pic>
          <p:nvPicPr>
            <p:cNvPr id="51" name="그래픽 50" descr="배지 1">
              <a:extLst>
                <a:ext uri="{FF2B5EF4-FFF2-40B4-BE49-F238E27FC236}">
                  <a16:creationId xmlns:a16="http://schemas.microsoft.com/office/drawing/2014/main" id="{F9160562-5346-42F6-8D48-0692846D238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7905" y="4873684"/>
              <a:ext cx="266206" cy="266206"/>
            </a:xfrm>
            <a:prstGeom prst="rect">
              <a:avLst/>
            </a:prstGeom>
          </p:spPr>
        </p:pic>
        <p:pic>
          <p:nvPicPr>
            <p:cNvPr id="52" name="그래픽 51" descr="배지 4">
              <a:extLst>
                <a:ext uri="{FF2B5EF4-FFF2-40B4-BE49-F238E27FC236}">
                  <a16:creationId xmlns:a16="http://schemas.microsoft.com/office/drawing/2014/main" id="{F1E13353-0B48-481F-BA7C-B9A815A6100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91628" y="6030078"/>
              <a:ext cx="282714" cy="282714"/>
            </a:xfrm>
            <a:prstGeom prst="rect">
              <a:avLst/>
            </a:prstGeom>
          </p:spPr>
        </p:pic>
      </p:grpSp>
      <p:graphicFrame>
        <p:nvGraphicFramePr>
          <p:cNvPr id="53" name="표 39">
            <a:extLst>
              <a:ext uri="{FF2B5EF4-FFF2-40B4-BE49-F238E27FC236}">
                <a16:creationId xmlns:a16="http://schemas.microsoft.com/office/drawing/2014/main" id="{8467CE68-BF09-4256-8575-E65F41D16118}"/>
              </a:ext>
            </a:extLst>
          </p:cNvPr>
          <p:cNvGraphicFramePr>
            <a:graphicFrameLocks noGrp="1"/>
          </p:cNvGraphicFramePr>
          <p:nvPr>
            <p:extLst>
              <p:ext uri="{D42A27DB-BD31-4B8C-83A1-F6EECF244321}">
                <p14:modId xmlns:p14="http://schemas.microsoft.com/office/powerpoint/2010/main" val="4200992347"/>
              </p:ext>
            </p:extLst>
          </p:nvPr>
        </p:nvGraphicFramePr>
        <p:xfrm>
          <a:off x="7594328" y="3921799"/>
          <a:ext cx="4283250" cy="2486314"/>
        </p:xfrm>
        <a:graphic>
          <a:graphicData uri="http://schemas.openxmlformats.org/drawingml/2006/table">
            <a:tbl>
              <a:tblPr firstRow="1" bandRow="1">
                <a:tableStyleId>{5940675A-B579-460E-94D1-54222C63F5DA}</a:tableStyleId>
              </a:tblPr>
              <a:tblGrid>
                <a:gridCol w="693024">
                  <a:extLst>
                    <a:ext uri="{9D8B030D-6E8A-4147-A177-3AD203B41FA5}">
                      <a16:colId xmlns:a16="http://schemas.microsoft.com/office/drawing/2014/main" val="858987230"/>
                    </a:ext>
                  </a:extLst>
                </a:gridCol>
                <a:gridCol w="3590226">
                  <a:extLst>
                    <a:ext uri="{9D8B030D-6E8A-4147-A177-3AD203B41FA5}">
                      <a16:colId xmlns:a16="http://schemas.microsoft.com/office/drawing/2014/main" val="3530988026"/>
                    </a:ext>
                  </a:extLst>
                </a:gridCol>
              </a:tblGrid>
              <a:tr h="318758">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541889">
                <a:tc>
                  <a:txBody>
                    <a:bodyPr/>
                    <a:lstStyle/>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아이디 입력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541889">
                <a:tc>
                  <a:txBody>
                    <a:bodyPr/>
                    <a:lstStyle/>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비밀번호 입력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541889">
                <a:tc>
                  <a:txBody>
                    <a:bodyPr/>
                    <a:lstStyle/>
                    <a:p>
                      <a:pPr algn="ctr" latinLnBrk="1"/>
                      <a:endParaRPr lang="en-US" altLang="ko-KR" sz="1400" dirty="0"/>
                    </a:p>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로그인 버튼 클릭 시 소상공인 </a:t>
                      </a:r>
                      <a:r>
                        <a:rPr lang="en-US" altLang="ko-KR" sz="1200" dirty="0"/>
                        <a:t>Main </a:t>
                      </a:r>
                      <a:r>
                        <a:rPr lang="ko-KR" altLang="en-US" sz="1200" dirty="0"/>
                        <a:t>으로 이동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541889">
                <a:tc>
                  <a:txBody>
                    <a:bodyPr/>
                    <a:lstStyle/>
                    <a:p>
                      <a:pPr algn="ctr" latinLnBrk="1"/>
                      <a:endParaRPr lang="en-US" altLang="ko-KR" sz="1400" dirty="0"/>
                    </a:p>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회원가입 링크 클릭 시 회원가입 </a:t>
                      </a:r>
                      <a:r>
                        <a:rPr lang="en-US" altLang="ko-KR" sz="1200" dirty="0"/>
                        <a:t>Form</a:t>
                      </a:r>
                      <a:r>
                        <a:rPr lang="ko-KR" altLang="en-US" sz="1200" dirty="0"/>
                        <a:t>으로 이동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bl>
          </a:graphicData>
        </a:graphic>
      </p:graphicFrame>
      <p:sp>
        <p:nvSpPr>
          <p:cNvPr id="54" name="사각형: 둥근 모서리 53">
            <a:extLst>
              <a:ext uri="{FF2B5EF4-FFF2-40B4-BE49-F238E27FC236}">
                <a16:creationId xmlns:a16="http://schemas.microsoft.com/office/drawing/2014/main" id="{A36EA136-FEBD-42FC-A325-4DDC0ED7D5BD}"/>
              </a:ext>
            </a:extLst>
          </p:cNvPr>
          <p:cNvSpPr/>
          <p:nvPr/>
        </p:nvSpPr>
        <p:spPr>
          <a:xfrm>
            <a:off x="294996" y="2200748"/>
            <a:ext cx="933920" cy="413936"/>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00" b="1" dirty="0">
              <a:solidFill>
                <a:schemeClr val="tx1"/>
              </a:solidFill>
            </a:endParaRPr>
          </a:p>
          <a:p>
            <a:pPr algn="ctr"/>
            <a:r>
              <a:rPr lang="en-US" altLang="ko-KR" sz="1500" b="1" dirty="0">
                <a:solidFill>
                  <a:schemeClr val="tx1"/>
                </a:solidFill>
              </a:rPr>
              <a:t>Home</a:t>
            </a:r>
          </a:p>
          <a:p>
            <a:pPr algn="ctr"/>
            <a:endParaRPr lang="ko-KR" altLang="en-US" sz="1500" b="1" dirty="0"/>
          </a:p>
        </p:txBody>
      </p:sp>
      <p:sp>
        <p:nvSpPr>
          <p:cNvPr id="55" name="사각형: 둥근 모서리 54">
            <a:extLst>
              <a:ext uri="{FF2B5EF4-FFF2-40B4-BE49-F238E27FC236}">
                <a16:creationId xmlns:a16="http://schemas.microsoft.com/office/drawing/2014/main" id="{73B9B572-7777-471B-A015-488719A51489}"/>
              </a:ext>
            </a:extLst>
          </p:cNvPr>
          <p:cNvSpPr/>
          <p:nvPr/>
        </p:nvSpPr>
        <p:spPr>
          <a:xfrm>
            <a:off x="294996" y="4922889"/>
            <a:ext cx="933920" cy="413935"/>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로그인</a:t>
            </a:r>
            <a:endParaRPr lang="ko-KR" altLang="en-US" sz="1500" b="1" dirty="0"/>
          </a:p>
        </p:txBody>
      </p:sp>
      <p:cxnSp>
        <p:nvCxnSpPr>
          <p:cNvPr id="56" name="직선 화살표 연결선 55">
            <a:extLst>
              <a:ext uri="{FF2B5EF4-FFF2-40B4-BE49-F238E27FC236}">
                <a16:creationId xmlns:a16="http://schemas.microsoft.com/office/drawing/2014/main" id="{489E3295-891A-46B5-9695-08D9CB27D164}"/>
              </a:ext>
            </a:extLst>
          </p:cNvPr>
          <p:cNvCxnSpPr>
            <a:cxnSpLocks/>
          </p:cNvCxnSpPr>
          <p:nvPr/>
        </p:nvCxnSpPr>
        <p:spPr>
          <a:xfrm>
            <a:off x="10018714" y="1701132"/>
            <a:ext cx="24324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087D2AE-3442-4E88-8B42-EAAC22027D9D}"/>
              </a:ext>
            </a:extLst>
          </p:cNvPr>
          <p:cNvSpPr txBox="1"/>
          <p:nvPr/>
        </p:nvSpPr>
        <p:spPr>
          <a:xfrm>
            <a:off x="10261959" y="1472534"/>
            <a:ext cx="1607422" cy="461665"/>
          </a:xfrm>
          <a:prstGeom prst="rect">
            <a:avLst/>
          </a:prstGeom>
          <a:noFill/>
          <a:ln>
            <a:noFill/>
          </a:ln>
        </p:spPr>
        <p:txBody>
          <a:bodyPr wrap="square" rtlCol="0">
            <a:spAutoFit/>
          </a:bodyPr>
          <a:lstStyle/>
          <a:p>
            <a:pPr algn="ctr"/>
            <a:r>
              <a:rPr lang="ko-KR" altLang="en-US" sz="1200" dirty="0">
                <a:solidFill>
                  <a:srgbClr val="115B9F"/>
                </a:solidFill>
              </a:rPr>
              <a:t>두 경우 모두</a:t>
            </a:r>
            <a:r>
              <a:rPr lang="en-US" altLang="ko-KR" sz="1200" dirty="0">
                <a:solidFill>
                  <a:srgbClr val="115B9F"/>
                </a:solidFill>
              </a:rPr>
              <a:t> </a:t>
            </a:r>
            <a:r>
              <a:rPr lang="ko-KR" altLang="en-US" sz="1200" dirty="0">
                <a:solidFill>
                  <a:srgbClr val="115B9F"/>
                </a:solidFill>
              </a:rPr>
              <a:t>로그인 페이지로 이동</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46</a:t>
            </a:fld>
            <a:endParaRPr lang="ko-KR" altLang="en-US"/>
          </a:p>
        </p:txBody>
      </p:sp>
    </p:spTree>
    <p:extLst>
      <p:ext uri="{BB962C8B-B14F-4D97-AF65-F5344CB8AC3E}">
        <p14:creationId xmlns:p14="http://schemas.microsoft.com/office/powerpoint/2010/main" val="886134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D777464-3364-4E9C-8AC6-E546222118F2}"/>
              </a:ext>
            </a:extLst>
          </p:cNvPr>
          <p:cNvPicPr>
            <a:picLocks noChangeAspect="1"/>
          </p:cNvPicPr>
          <p:nvPr/>
        </p:nvPicPr>
        <p:blipFill>
          <a:blip r:embed="rId2"/>
          <a:stretch>
            <a:fillRect/>
          </a:stretch>
        </p:blipFill>
        <p:spPr>
          <a:xfrm>
            <a:off x="1460487" y="3724534"/>
            <a:ext cx="5632377" cy="2455596"/>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39">
            <a:extLst>
              <a:ext uri="{FF2B5EF4-FFF2-40B4-BE49-F238E27FC236}">
                <a16:creationId xmlns:a16="http://schemas.microsoft.com/office/drawing/2014/main" id="{6713A2A8-3883-4355-9C79-D0B283C08E74}"/>
              </a:ext>
            </a:extLst>
          </p:cNvPr>
          <p:cNvGraphicFramePr>
            <a:graphicFrameLocks noGrp="1"/>
          </p:cNvGraphicFramePr>
          <p:nvPr>
            <p:extLst>
              <p:ext uri="{D42A27DB-BD31-4B8C-83A1-F6EECF244321}">
                <p14:modId xmlns:p14="http://schemas.microsoft.com/office/powerpoint/2010/main" val="3012125610"/>
              </p:ext>
            </p:extLst>
          </p:nvPr>
        </p:nvGraphicFramePr>
        <p:xfrm>
          <a:off x="7594326" y="800502"/>
          <a:ext cx="4350624" cy="2712720"/>
        </p:xfrm>
        <a:graphic>
          <a:graphicData uri="http://schemas.openxmlformats.org/drawingml/2006/table">
            <a:tbl>
              <a:tblPr firstRow="1" bandRow="1">
                <a:tableStyleId>{5940675A-B579-460E-94D1-54222C63F5DA}</a:tableStyleId>
              </a:tblPr>
              <a:tblGrid>
                <a:gridCol w="558270">
                  <a:extLst>
                    <a:ext uri="{9D8B030D-6E8A-4147-A177-3AD203B41FA5}">
                      <a16:colId xmlns:a16="http://schemas.microsoft.com/office/drawing/2014/main" val="858987230"/>
                    </a:ext>
                  </a:extLst>
                </a:gridCol>
                <a:gridCol w="3792354">
                  <a:extLst>
                    <a:ext uri="{9D8B030D-6E8A-4147-A177-3AD203B41FA5}">
                      <a16:colId xmlns:a16="http://schemas.microsoft.com/office/drawing/2014/main" val="3530988026"/>
                    </a:ext>
                  </a:extLst>
                </a:gridCol>
              </a:tblGrid>
              <a:tr h="234667">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436180">
                <a:tc>
                  <a:txBody>
                    <a:bodyPr/>
                    <a:lstStyle/>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이름</a:t>
                      </a:r>
                      <a:r>
                        <a:rPr lang="en-US" altLang="ko-KR" sz="1200" dirty="0"/>
                        <a:t>, ID, </a:t>
                      </a:r>
                      <a:r>
                        <a:rPr lang="ko-KR" altLang="en-US" sz="1200" dirty="0"/>
                        <a:t>비밀번호 </a:t>
                      </a:r>
                      <a:r>
                        <a:rPr lang="en-US" altLang="ko-KR" sz="1200" dirty="0"/>
                        <a:t>- &gt; </a:t>
                      </a:r>
                      <a:r>
                        <a:rPr lang="ko-KR" altLang="en-US" sz="1200" dirty="0"/>
                        <a:t>사용자 정보 입력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업체명</a:t>
                      </a:r>
                      <a:r>
                        <a:rPr lang="en-US" altLang="ko-KR" sz="1200" dirty="0"/>
                        <a:t>, </a:t>
                      </a:r>
                      <a:r>
                        <a:rPr lang="ko-KR" altLang="en-US" sz="1200" dirty="0"/>
                        <a:t>업체주소</a:t>
                      </a:r>
                      <a:r>
                        <a:rPr lang="en-US" altLang="ko-KR" sz="1200" dirty="0"/>
                        <a:t>, </a:t>
                      </a:r>
                      <a:r>
                        <a:rPr lang="ko-KR" altLang="en-US" sz="1200" dirty="0"/>
                        <a:t>연락처</a:t>
                      </a:r>
                      <a:r>
                        <a:rPr lang="en-US" altLang="ko-KR" sz="1200" dirty="0"/>
                        <a:t>, E-mail  - &gt; </a:t>
                      </a:r>
                      <a:r>
                        <a:rPr lang="ko-KR" altLang="en-US" sz="1200" dirty="0"/>
                        <a:t>업체정보 입력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511590">
                <a:tc>
                  <a:txBody>
                    <a:bodyPr/>
                    <a:lstStyle/>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1</a:t>
                      </a:r>
                      <a:r>
                        <a:rPr lang="ko-KR" altLang="en-US" sz="1200" dirty="0"/>
                        <a:t>번의 비밀번호 항목과 </a:t>
                      </a:r>
                      <a:r>
                        <a:rPr lang="en-US" altLang="ko-KR" sz="1200" dirty="0"/>
                        <a:t>2</a:t>
                      </a:r>
                      <a:r>
                        <a:rPr lang="ko-KR" altLang="en-US" sz="1200" dirty="0"/>
                        <a:t>번의 비밀번호 확인 항목 값의 일치여부 비교</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1212397">
                <a:tc>
                  <a:txBody>
                    <a:bodyPr/>
                    <a:lstStyle/>
                    <a:p>
                      <a:pPr algn="ctr" latinLnBrk="1"/>
                      <a:endParaRPr lang="en-US" altLang="ko-KR" sz="1400" dirty="0"/>
                    </a:p>
                    <a:p>
                      <a:pPr algn="ctr" latinLnBrk="1"/>
                      <a:endParaRPr lang="en-US" altLang="ko-KR" sz="1400" dirty="0"/>
                    </a:p>
                    <a:p>
                      <a:pPr algn="ctr" latinLnBrk="1"/>
                      <a:endParaRPr lang="en-US" altLang="ko-KR" sz="1400" dirty="0"/>
                    </a:p>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228600" indent="-228600" latinLnBrk="1">
                        <a:buFontTx/>
                        <a:buAutoNum type="arabicParenR"/>
                      </a:pPr>
                      <a:r>
                        <a:rPr lang="en-US" altLang="ko-KR" sz="1200" dirty="0"/>
                        <a:t>2</a:t>
                      </a:r>
                      <a:r>
                        <a:rPr lang="ko-KR" altLang="en-US" sz="1200" dirty="0"/>
                        <a:t>번 항목 값이 불일치 시 </a:t>
                      </a:r>
                      <a:r>
                        <a:rPr lang="en-US" altLang="ko-KR" sz="1200" dirty="0"/>
                        <a:t>( </a:t>
                      </a:r>
                      <a:r>
                        <a:rPr lang="en-US" altLang="ko-KR" sz="1200" dirty="0">
                          <a:solidFill>
                            <a:srgbClr val="FF0000"/>
                          </a:solidFill>
                        </a:rPr>
                        <a:t>Message</a:t>
                      </a:r>
                      <a:r>
                        <a:rPr lang="en-US" altLang="ko-KR" sz="1200" dirty="0"/>
                        <a:t> )</a:t>
                      </a:r>
                    </a:p>
                    <a:p>
                      <a:pPr marL="0" indent="0" latinLnBrk="1">
                        <a:buFontTx/>
                        <a:buNone/>
                      </a:pPr>
                      <a:r>
                        <a:rPr lang="en-US" altLang="ko-KR" sz="1200" dirty="0"/>
                        <a:t>                                   </a:t>
                      </a:r>
                    </a:p>
                    <a:p>
                      <a:pPr marL="0" indent="0" latinLnBrk="1">
                        <a:buFontTx/>
                        <a:buNone/>
                      </a:pPr>
                      <a:r>
                        <a:rPr lang="en-US" altLang="ko-KR" sz="1200" dirty="0"/>
                        <a:t>                </a:t>
                      </a:r>
                    </a:p>
                    <a:p>
                      <a:pPr marL="0" indent="0" latinLnBrk="1">
                        <a:buFontTx/>
                        <a:buNone/>
                      </a:pPr>
                      <a:endParaRPr lang="en-US" altLang="ko-KR" sz="1200" dirty="0"/>
                    </a:p>
                    <a:p>
                      <a:pPr marL="228600" indent="-228600" latinLnBrk="1">
                        <a:buFontTx/>
                        <a:buAutoNum type="arabicParenR" startAt="2"/>
                      </a:pPr>
                      <a:r>
                        <a:rPr lang="en-US" altLang="ko-KR" sz="1200" dirty="0"/>
                        <a:t>2</a:t>
                      </a:r>
                      <a:r>
                        <a:rPr lang="ko-KR" altLang="en-US" sz="1200" dirty="0"/>
                        <a:t>번 항목 값 일치 시</a:t>
                      </a:r>
                      <a:endParaRPr lang="en-US" altLang="ko-KR" sz="1200" dirty="0"/>
                    </a:p>
                    <a:p>
                      <a:pPr marL="0" indent="0" latinLnBrk="1">
                        <a:buFontTx/>
                        <a:buNone/>
                      </a:pPr>
                      <a:endParaRPr lang="en-US" altLang="ko-KR" sz="1200" dirty="0"/>
                    </a:p>
                    <a:p>
                      <a:pPr marL="0" indent="0" latinLnBrk="1">
                        <a:buFontTx/>
                        <a:buNone/>
                      </a:pPr>
                      <a:r>
                        <a:rPr lang="ko-KR" altLang="en-US" sz="1200" dirty="0"/>
                        <a:t> 회원 가입 성공 및 로그인 페이지 이동</a:t>
                      </a:r>
                      <a:r>
                        <a:rPr lang="en-US" altLang="ko-KR" sz="1200" dirty="0"/>
                        <a:t>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471610"/>
                  </a:ext>
                </a:extLst>
              </a:tr>
            </a:tbl>
          </a:graphicData>
        </a:graphic>
      </p:graphicFrame>
      <p:sp>
        <p:nvSpPr>
          <p:cNvPr id="16" name="사각형: 둥근 모서리 15">
            <a:extLst>
              <a:ext uri="{FF2B5EF4-FFF2-40B4-BE49-F238E27FC236}">
                <a16:creationId xmlns:a16="http://schemas.microsoft.com/office/drawing/2014/main" id="{2E95608E-847E-47BD-9E93-DE860F878BB5}"/>
              </a:ext>
            </a:extLst>
          </p:cNvPr>
          <p:cNvSpPr/>
          <p:nvPr/>
        </p:nvSpPr>
        <p:spPr>
          <a:xfrm>
            <a:off x="181730" y="2077744"/>
            <a:ext cx="1120963" cy="395823"/>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회원가입</a:t>
            </a:r>
            <a:endParaRPr lang="ko-KR" altLang="en-US" sz="1500" b="1" dirty="0"/>
          </a:p>
        </p:txBody>
      </p:sp>
      <p:grpSp>
        <p:nvGrpSpPr>
          <p:cNvPr id="17" name="그룹 16">
            <a:extLst>
              <a:ext uri="{FF2B5EF4-FFF2-40B4-BE49-F238E27FC236}">
                <a16:creationId xmlns:a16="http://schemas.microsoft.com/office/drawing/2014/main" id="{E2A88CEC-0F41-4C96-A937-40415EF88E3D}"/>
              </a:ext>
            </a:extLst>
          </p:cNvPr>
          <p:cNvGrpSpPr/>
          <p:nvPr/>
        </p:nvGrpSpPr>
        <p:grpSpPr>
          <a:xfrm>
            <a:off x="1460488" y="1126630"/>
            <a:ext cx="5632377" cy="2463594"/>
            <a:chOff x="654983" y="1769250"/>
            <a:chExt cx="5632377" cy="3319500"/>
          </a:xfrm>
        </p:grpSpPr>
        <p:pic>
          <p:nvPicPr>
            <p:cNvPr id="18" name="그림 17">
              <a:extLst>
                <a:ext uri="{FF2B5EF4-FFF2-40B4-BE49-F238E27FC236}">
                  <a16:creationId xmlns:a16="http://schemas.microsoft.com/office/drawing/2014/main" id="{F7C19CF0-BD5E-4356-B28B-7E01AAE9C579}"/>
                </a:ext>
              </a:extLst>
            </p:cNvPr>
            <p:cNvPicPr>
              <a:picLocks noChangeAspect="1"/>
            </p:cNvPicPr>
            <p:nvPr/>
          </p:nvPicPr>
          <p:blipFill rotWithShape="1">
            <a:blip r:embed="rId5"/>
            <a:srcRect l="10601" t="9934" r="10601" b="5965"/>
            <a:stretch/>
          </p:blipFill>
          <p:spPr>
            <a:xfrm>
              <a:off x="654983" y="1769250"/>
              <a:ext cx="5632377" cy="3319500"/>
            </a:xfrm>
            <a:prstGeom prst="rect">
              <a:avLst/>
            </a:prstGeom>
            <a:effectLst>
              <a:outerShdw blurRad="50800" dist="38100" dir="2700000" algn="tl" rotWithShape="0">
                <a:prstClr val="black">
                  <a:alpha val="40000"/>
                </a:prstClr>
              </a:outerShdw>
            </a:effectLst>
          </p:spPr>
        </p:pic>
        <p:pic>
          <p:nvPicPr>
            <p:cNvPr id="19" name="그래픽 18" descr="배지">
              <a:extLst>
                <a:ext uri="{FF2B5EF4-FFF2-40B4-BE49-F238E27FC236}">
                  <a16:creationId xmlns:a16="http://schemas.microsoft.com/office/drawing/2014/main" id="{6F12978F-9D62-43C7-AE0C-90B672EB2F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5946" y="4361031"/>
              <a:ext cx="246120" cy="246120"/>
            </a:xfrm>
            <a:prstGeom prst="rect">
              <a:avLst/>
            </a:prstGeom>
          </p:spPr>
        </p:pic>
        <p:pic>
          <p:nvPicPr>
            <p:cNvPr id="20" name="그래픽 19" descr="배지 3">
              <a:extLst>
                <a:ext uri="{FF2B5EF4-FFF2-40B4-BE49-F238E27FC236}">
                  <a16:creationId xmlns:a16="http://schemas.microsoft.com/office/drawing/2014/main" id="{DCE14C80-E276-477F-A288-763C6ACFAE7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1344" y="4730211"/>
              <a:ext cx="246120" cy="246120"/>
            </a:xfrm>
            <a:prstGeom prst="rect">
              <a:avLst/>
            </a:prstGeom>
          </p:spPr>
        </p:pic>
        <p:pic>
          <p:nvPicPr>
            <p:cNvPr id="21" name="그래픽 20" descr="배지 1">
              <a:extLst>
                <a:ext uri="{FF2B5EF4-FFF2-40B4-BE49-F238E27FC236}">
                  <a16:creationId xmlns:a16="http://schemas.microsoft.com/office/drawing/2014/main" id="{5CE8883F-16DF-46FC-A342-CCD6456B7D4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44241" y="3094081"/>
              <a:ext cx="246120" cy="246120"/>
            </a:xfrm>
            <a:prstGeom prst="rect">
              <a:avLst/>
            </a:prstGeom>
          </p:spPr>
        </p:pic>
        <p:sp>
          <p:nvSpPr>
            <p:cNvPr id="22" name="왼쪽 대괄호 21">
              <a:extLst>
                <a:ext uri="{FF2B5EF4-FFF2-40B4-BE49-F238E27FC236}">
                  <a16:creationId xmlns:a16="http://schemas.microsoft.com/office/drawing/2014/main" id="{ADB3B7F3-002A-49D4-9946-18B66F711224}"/>
                </a:ext>
              </a:extLst>
            </p:cNvPr>
            <p:cNvSpPr/>
            <p:nvPr/>
          </p:nvSpPr>
          <p:spPr>
            <a:xfrm>
              <a:off x="2079060" y="2396352"/>
              <a:ext cx="125887" cy="1771386"/>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C1A4844C-663D-4B6E-A7F9-47236653E3AC}"/>
              </a:ext>
            </a:extLst>
          </p:cNvPr>
          <p:cNvGrpSpPr/>
          <p:nvPr/>
        </p:nvGrpSpPr>
        <p:grpSpPr>
          <a:xfrm>
            <a:off x="8268662" y="2473567"/>
            <a:ext cx="3741608" cy="336134"/>
            <a:chOff x="8308537" y="2095574"/>
            <a:chExt cx="3741608" cy="461665"/>
          </a:xfrm>
        </p:grpSpPr>
        <p:sp>
          <p:nvSpPr>
            <p:cNvPr id="24" name="TextBox 23">
              <a:extLst>
                <a:ext uri="{FF2B5EF4-FFF2-40B4-BE49-F238E27FC236}">
                  <a16:creationId xmlns:a16="http://schemas.microsoft.com/office/drawing/2014/main" id="{660C505F-F468-4992-A232-05C2180B685C}"/>
                </a:ext>
              </a:extLst>
            </p:cNvPr>
            <p:cNvSpPr txBox="1"/>
            <p:nvPr/>
          </p:nvSpPr>
          <p:spPr>
            <a:xfrm>
              <a:off x="10261988" y="2095574"/>
              <a:ext cx="1788157" cy="461665"/>
            </a:xfrm>
            <a:prstGeom prst="rect">
              <a:avLst/>
            </a:prstGeom>
            <a:noFill/>
            <a:ln>
              <a:noFill/>
            </a:ln>
          </p:spPr>
          <p:txBody>
            <a:bodyPr wrap="square" rtlCol="0">
              <a:spAutoFit/>
            </a:bodyPr>
            <a:lstStyle/>
            <a:p>
              <a:pPr algn="ctr"/>
              <a:r>
                <a:rPr lang="ko-KR" altLang="en-US" sz="1200" dirty="0">
                  <a:solidFill>
                    <a:srgbClr val="115B9F"/>
                  </a:solidFill>
                </a:rPr>
                <a:t>회원가입 불가</a:t>
              </a:r>
              <a:endParaRPr lang="en-US" altLang="ko-KR" sz="1200" dirty="0">
                <a:solidFill>
                  <a:srgbClr val="115B9F"/>
                </a:solidFill>
              </a:endParaRPr>
            </a:p>
            <a:p>
              <a:pPr algn="ctr"/>
              <a:r>
                <a:rPr lang="ko-KR" altLang="en-US" sz="1200" dirty="0">
                  <a:solidFill>
                    <a:srgbClr val="115B9F"/>
                  </a:solidFill>
                </a:rPr>
                <a:t>회원가입 </a:t>
              </a:r>
              <a:r>
                <a:rPr lang="en-US" altLang="ko-KR" sz="1200" dirty="0">
                  <a:solidFill>
                    <a:srgbClr val="115B9F"/>
                  </a:solidFill>
                </a:rPr>
                <a:t>Form </a:t>
              </a:r>
              <a:r>
                <a:rPr lang="ko-KR" altLang="en-US" sz="1200" dirty="0">
                  <a:solidFill>
                    <a:srgbClr val="115B9F"/>
                  </a:solidFill>
                </a:rPr>
                <a:t>재입력</a:t>
              </a:r>
            </a:p>
          </p:txBody>
        </p:sp>
        <p:pic>
          <p:nvPicPr>
            <p:cNvPr id="25" name="그림 24">
              <a:extLst>
                <a:ext uri="{FF2B5EF4-FFF2-40B4-BE49-F238E27FC236}">
                  <a16:creationId xmlns:a16="http://schemas.microsoft.com/office/drawing/2014/main" id="{56DD2E8A-4B99-47C9-89BF-0F576EE81BA3}"/>
                </a:ext>
              </a:extLst>
            </p:cNvPr>
            <p:cNvPicPr>
              <a:picLocks noChangeAspect="1"/>
            </p:cNvPicPr>
            <p:nvPr/>
          </p:nvPicPr>
          <p:blipFill rotWithShape="1">
            <a:blip r:embed="rId12"/>
            <a:srcRect l="33079" t="21334" r="53895" b="74175"/>
            <a:stretch/>
          </p:blipFill>
          <p:spPr>
            <a:xfrm>
              <a:off x="8308537" y="2167584"/>
              <a:ext cx="1637862" cy="317647"/>
            </a:xfrm>
            <a:prstGeom prst="rect">
              <a:avLst/>
            </a:prstGeom>
          </p:spPr>
        </p:pic>
        <p:cxnSp>
          <p:nvCxnSpPr>
            <p:cNvPr id="26" name="직선 화살표 연결선 25">
              <a:extLst>
                <a:ext uri="{FF2B5EF4-FFF2-40B4-BE49-F238E27FC236}">
                  <a16:creationId xmlns:a16="http://schemas.microsoft.com/office/drawing/2014/main" id="{56AB7CE6-DC97-483A-8B6B-7F9ACCC491DE}"/>
                </a:ext>
              </a:extLst>
            </p:cNvPr>
            <p:cNvCxnSpPr>
              <a:cxnSpLocks/>
            </p:cNvCxnSpPr>
            <p:nvPr/>
          </p:nvCxnSpPr>
          <p:spPr>
            <a:xfrm>
              <a:off x="10036286" y="2326407"/>
              <a:ext cx="22113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7" name="표 39">
            <a:extLst>
              <a:ext uri="{FF2B5EF4-FFF2-40B4-BE49-F238E27FC236}">
                <a16:creationId xmlns:a16="http://schemas.microsoft.com/office/drawing/2014/main" id="{8F43D8B3-D3D5-4420-B2B1-99A79EBFCC9A}"/>
              </a:ext>
            </a:extLst>
          </p:cNvPr>
          <p:cNvGraphicFramePr>
            <a:graphicFrameLocks noGrp="1"/>
          </p:cNvGraphicFramePr>
          <p:nvPr>
            <p:extLst>
              <p:ext uri="{D42A27DB-BD31-4B8C-83A1-F6EECF244321}">
                <p14:modId xmlns:p14="http://schemas.microsoft.com/office/powerpoint/2010/main" val="1924819003"/>
              </p:ext>
            </p:extLst>
          </p:nvPr>
        </p:nvGraphicFramePr>
        <p:xfrm>
          <a:off x="7594326" y="4003426"/>
          <a:ext cx="4350623" cy="2088929"/>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349599">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347866">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제품등록으로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347866">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제품관리로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347866">
                <a:tc>
                  <a:txBody>
                    <a:bodyPr/>
                    <a:lstStyle/>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재고관리로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347866">
                <a:tc>
                  <a:txBody>
                    <a:bodyPr/>
                    <a:lstStyle/>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실시간 창고현황으로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r h="347866">
                <a:tc>
                  <a:txBody>
                    <a:bodyPr/>
                    <a:lstStyle/>
                    <a:p>
                      <a:pPr algn="ctr" latinLnBrk="1"/>
                      <a:r>
                        <a:rPr lang="en-US" altLang="ko-KR" sz="1400" dirty="0"/>
                        <a:t>5</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Home</a:t>
                      </a:r>
                      <a:r>
                        <a:rPr lang="ko-KR" altLang="en-US" sz="1200" dirty="0"/>
                        <a:t>으로 이동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7744248"/>
                  </a:ext>
                </a:extLst>
              </a:tr>
            </a:tbl>
          </a:graphicData>
        </a:graphic>
      </p:graphicFrame>
      <p:sp>
        <p:nvSpPr>
          <p:cNvPr id="28" name="사각형: 둥근 모서리 27">
            <a:extLst>
              <a:ext uri="{FF2B5EF4-FFF2-40B4-BE49-F238E27FC236}">
                <a16:creationId xmlns:a16="http://schemas.microsoft.com/office/drawing/2014/main" id="{AA38EFB7-C584-4EC4-94CC-95763E082C4A}"/>
              </a:ext>
            </a:extLst>
          </p:cNvPr>
          <p:cNvSpPr/>
          <p:nvPr/>
        </p:nvSpPr>
        <p:spPr>
          <a:xfrm>
            <a:off x="247051" y="5135734"/>
            <a:ext cx="933920" cy="395822"/>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dirty="0">
                <a:solidFill>
                  <a:schemeClr val="tx1"/>
                </a:solidFill>
              </a:rPr>
              <a:t>Main</a:t>
            </a:r>
            <a:endParaRPr lang="ko-KR" altLang="en-US" sz="1500" b="1" dirty="0"/>
          </a:p>
        </p:txBody>
      </p:sp>
      <p:pic>
        <p:nvPicPr>
          <p:cNvPr id="31" name="그래픽 30" descr="배지">
            <a:extLst>
              <a:ext uri="{FF2B5EF4-FFF2-40B4-BE49-F238E27FC236}">
                <a16:creationId xmlns:a16="http://schemas.microsoft.com/office/drawing/2014/main" id="{8DE7878A-7735-4EED-9E3A-FA8AA1982E2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67938" y="4088383"/>
            <a:ext cx="261763" cy="233162"/>
          </a:xfrm>
          <a:prstGeom prst="rect">
            <a:avLst/>
          </a:prstGeom>
        </p:spPr>
      </p:pic>
      <p:pic>
        <p:nvPicPr>
          <p:cNvPr id="32" name="그래픽 31" descr="배지 1">
            <a:extLst>
              <a:ext uri="{FF2B5EF4-FFF2-40B4-BE49-F238E27FC236}">
                <a16:creationId xmlns:a16="http://schemas.microsoft.com/office/drawing/2014/main" id="{D5844F56-6D90-4094-9D85-D295ADBEEC3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11043" y="4088383"/>
            <a:ext cx="261763" cy="233162"/>
          </a:xfrm>
          <a:prstGeom prst="rect">
            <a:avLst/>
          </a:prstGeom>
        </p:spPr>
      </p:pic>
      <p:pic>
        <p:nvPicPr>
          <p:cNvPr id="34" name="그래픽 33" descr="배지 5">
            <a:extLst>
              <a:ext uri="{FF2B5EF4-FFF2-40B4-BE49-F238E27FC236}">
                <a16:creationId xmlns:a16="http://schemas.microsoft.com/office/drawing/2014/main" id="{2A2630FC-5CB9-4BDF-847E-11639800EB3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60487" y="3783371"/>
            <a:ext cx="247048" cy="220055"/>
          </a:xfrm>
          <a:prstGeom prst="rect">
            <a:avLst/>
          </a:prstGeom>
        </p:spPr>
      </p:pic>
      <p:pic>
        <p:nvPicPr>
          <p:cNvPr id="35" name="그래픽 34" descr="배지 3">
            <a:extLst>
              <a:ext uri="{FF2B5EF4-FFF2-40B4-BE49-F238E27FC236}">
                <a16:creationId xmlns:a16="http://schemas.microsoft.com/office/drawing/2014/main" id="{70D3EB10-75F1-4DC2-BA7A-3BCC6A86472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11043" y="5374346"/>
            <a:ext cx="247048" cy="220055"/>
          </a:xfrm>
          <a:prstGeom prst="rect">
            <a:avLst/>
          </a:prstGeom>
        </p:spPr>
      </p:pic>
      <p:pic>
        <p:nvPicPr>
          <p:cNvPr id="36" name="그래픽 35" descr="배지 4">
            <a:extLst>
              <a:ext uri="{FF2B5EF4-FFF2-40B4-BE49-F238E27FC236}">
                <a16:creationId xmlns:a16="http://schemas.microsoft.com/office/drawing/2014/main" id="{07BC6B3A-DD17-42A8-8440-5BDF7EC01F0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82653" y="5374346"/>
            <a:ext cx="247048" cy="220055"/>
          </a:xfrm>
          <a:prstGeom prst="rect">
            <a:avLst/>
          </a:prstGeom>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47</a:t>
            </a:fld>
            <a:endParaRPr lang="ko-KR" altLang="en-US"/>
          </a:p>
        </p:txBody>
      </p:sp>
    </p:spTree>
    <p:extLst>
      <p:ext uri="{BB962C8B-B14F-4D97-AF65-F5344CB8AC3E}">
        <p14:creationId xmlns:p14="http://schemas.microsoft.com/office/powerpoint/2010/main" val="3573879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39">
            <a:extLst>
              <a:ext uri="{FF2B5EF4-FFF2-40B4-BE49-F238E27FC236}">
                <a16:creationId xmlns:a16="http://schemas.microsoft.com/office/drawing/2014/main" id="{6F630F2B-D864-42E3-A2DE-EF63E1BADBE8}"/>
              </a:ext>
            </a:extLst>
          </p:cNvPr>
          <p:cNvGraphicFramePr>
            <a:graphicFrameLocks noGrp="1"/>
          </p:cNvGraphicFramePr>
          <p:nvPr>
            <p:extLst>
              <p:ext uri="{D42A27DB-BD31-4B8C-83A1-F6EECF244321}">
                <p14:modId xmlns:p14="http://schemas.microsoft.com/office/powerpoint/2010/main" val="2866795401"/>
              </p:ext>
            </p:extLst>
          </p:nvPr>
        </p:nvGraphicFramePr>
        <p:xfrm>
          <a:off x="7555552" y="629704"/>
          <a:ext cx="4350624" cy="3200400"/>
        </p:xfrm>
        <a:graphic>
          <a:graphicData uri="http://schemas.openxmlformats.org/drawingml/2006/table">
            <a:tbl>
              <a:tblPr firstRow="1" bandRow="1">
                <a:tableStyleId>{5940675A-B579-460E-94D1-54222C63F5DA}</a:tableStyleId>
              </a:tblPr>
              <a:tblGrid>
                <a:gridCol w="558270">
                  <a:extLst>
                    <a:ext uri="{9D8B030D-6E8A-4147-A177-3AD203B41FA5}">
                      <a16:colId xmlns:a16="http://schemas.microsoft.com/office/drawing/2014/main" val="858987230"/>
                    </a:ext>
                  </a:extLst>
                </a:gridCol>
                <a:gridCol w="3792354">
                  <a:extLst>
                    <a:ext uri="{9D8B030D-6E8A-4147-A177-3AD203B41FA5}">
                      <a16:colId xmlns:a16="http://schemas.microsoft.com/office/drawing/2014/main" val="3530988026"/>
                    </a:ext>
                  </a:extLst>
                </a:gridCol>
              </a:tblGrid>
              <a:tr h="249418">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642552">
                <a:tc>
                  <a:txBody>
                    <a:bodyPr/>
                    <a:lstStyle/>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1200" dirty="0"/>
                        <a:t>Category </a:t>
                      </a:r>
                      <a:r>
                        <a:rPr lang="ko-KR" altLang="en-US" sz="1200" dirty="0"/>
                        <a:t>선택 </a:t>
                      </a:r>
                      <a:endParaRPr lang="en-US" altLang="ko-KR" sz="1200" dirty="0"/>
                    </a:p>
                    <a:p>
                      <a:pPr marL="228600" marR="0" lvl="0" indent="-228600" algn="l" defTabSz="914400" rtl="0" eaLnBrk="1" fontAlgn="auto" latinLnBrk="1" hangingPunct="1">
                        <a:lnSpc>
                          <a:spcPct val="100000"/>
                        </a:lnSpc>
                        <a:spcBef>
                          <a:spcPts val="0"/>
                        </a:spcBef>
                        <a:spcAft>
                          <a:spcPts val="0"/>
                        </a:spcAft>
                        <a:buClrTx/>
                        <a:buSzTx/>
                        <a:buFontTx/>
                        <a:buAutoNum type="arabicParenR"/>
                        <a:tabLst/>
                        <a:defRPr/>
                      </a:pPr>
                      <a:r>
                        <a:rPr lang="ko-KR" altLang="en-US" sz="1200" dirty="0"/>
                        <a:t>카테고리가 하나도 등록되어 있지 않은 경우 </a:t>
                      </a:r>
                      <a:r>
                        <a:rPr lang="en-US" altLang="ko-KR" sz="1200" dirty="0"/>
                        <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r>
                        <a:rPr lang="ko-KR" altLang="en-US" sz="1200" dirty="0"/>
                        <a:t>새로운 카테고리를 추가하고 싶은 경우</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 카테고리 추가하기를 통해 등록 후 제품정보 기입</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2) </a:t>
                      </a:r>
                      <a:r>
                        <a:rPr lang="ko-KR" altLang="en-US" sz="1200" dirty="0"/>
                        <a:t>등록된 경우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r>
                        <a:rPr lang="ko-KR" altLang="en-US" sz="1200" dirty="0"/>
                        <a:t>카테고리 선택 후 제품정보 기입</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제품명</a:t>
                      </a:r>
                      <a:r>
                        <a:rPr lang="en-US" altLang="ko-KR" sz="1200" dirty="0"/>
                        <a:t>, </a:t>
                      </a:r>
                      <a:r>
                        <a:rPr lang="ko-KR" altLang="en-US" sz="1200" dirty="0"/>
                        <a:t>가격</a:t>
                      </a:r>
                      <a:r>
                        <a:rPr lang="en-US" altLang="ko-KR" sz="1200" dirty="0"/>
                        <a:t>, </a:t>
                      </a:r>
                      <a:r>
                        <a:rPr lang="ko-KR" altLang="en-US" sz="1200" dirty="0"/>
                        <a:t>이미지</a:t>
                      </a:r>
                      <a:r>
                        <a:rPr lang="en-US" altLang="ko-KR" sz="1200" dirty="0"/>
                        <a:t>, </a:t>
                      </a:r>
                      <a:r>
                        <a:rPr lang="ko-KR" altLang="en-US" sz="1200" dirty="0"/>
                        <a:t>상세설명</a:t>
                      </a:r>
                      <a:r>
                        <a:rPr lang="en-US" altLang="ko-KR" sz="1200" dirty="0"/>
                        <a:t>, </a:t>
                      </a:r>
                      <a:r>
                        <a:rPr lang="ko-KR" altLang="en-US" sz="1200" dirty="0"/>
                        <a:t>크기</a:t>
                      </a:r>
                      <a:r>
                        <a:rPr lang="en-US" altLang="ko-KR" sz="1200" dirty="0"/>
                        <a:t>, </a:t>
                      </a:r>
                      <a:r>
                        <a:rPr lang="ko-KR" altLang="en-US" sz="1200" dirty="0"/>
                        <a:t>무게</a:t>
                      </a:r>
                      <a:r>
                        <a:rPr lang="en-US" altLang="ko-KR" sz="1200" dirty="0"/>
                        <a:t>, </a:t>
                      </a:r>
                      <a:r>
                        <a:rPr lang="ko-KR" altLang="en-US" sz="1200" dirty="0"/>
                        <a:t>배송방법</a:t>
                      </a:r>
                      <a:r>
                        <a:rPr lang="en-US" altLang="ko-KR" sz="1200" dirty="0"/>
                        <a:t>, </a:t>
                      </a:r>
                      <a:r>
                        <a:rPr lang="ko-KR" altLang="en-US" sz="1200" dirty="0"/>
                        <a:t>보관장소 입력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보관장소</a:t>
                      </a:r>
                      <a:r>
                        <a:rPr lang="en-US" altLang="ko-KR" sz="1200" dirty="0"/>
                        <a:t>: </a:t>
                      </a:r>
                      <a:r>
                        <a:rPr lang="ko-KR" altLang="en-US" sz="1200" dirty="0"/>
                        <a:t>창고 내 보관위치 지정 </a:t>
                      </a:r>
                      <a:r>
                        <a:rPr lang="en-US" altLang="ko-KR" sz="1200" dirty="0"/>
                        <a:t>ex) </a:t>
                      </a:r>
                      <a:r>
                        <a:rPr lang="ko-KR" altLang="en-US" sz="1200" dirty="0"/>
                        <a:t>보관장소 </a:t>
                      </a:r>
                      <a:r>
                        <a:rPr lang="en-US" altLang="ko-KR" sz="1200" dirty="0"/>
                        <a:t>:  A</a:t>
                      </a: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252287">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카테고리 등록 </a:t>
                      </a:r>
                      <a:r>
                        <a:rPr lang="en-US" altLang="ko-KR" sz="1200" dirty="0"/>
                        <a:t>Form </a:t>
                      </a:r>
                      <a:r>
                        <a:rPr lang="ko-KR" altLang="en-US" sz="1200" dirty="0"/>
                        <a:t>이동</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258318">
                <a:tc>
                  <a:txBody>
                    <a:bodyPr/>
                    <a:lstStyle/>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latinLnBrk="1">
                        <a:buFontTx/>
                        <a:buNone/>
                      </a:pPr>
                      <a:r>
                        <a:rPr lang="ko-KR" altLang="en-US" sz="1200" dirty="0"/>
                        <a:t>클릭 시 등록 완료 및 제품관리페이지로 이동</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7471610"/>
                  </a:ext>
                </a:extLst>
              </a:tr>
            </a:tbl>
          </a:graphicData>
        </a:graphic>
      </p:graphicFrame>
      <p:sp>
        <p:nvSpPr>
          <p:cNvPr id="16" name="사각형: 둥근 모서리 15">
            <a:extLst>
              <a:ext uri="{FF2B5EF4-FFF2-40B4-BE49-F238E27FC236}">
                <a16:creationId xmlns:a16="http://schemas.microsoft.com/office/drawing/2014/main" id="{39A65C12-A04D-428B-A534-039C7BB236E3}"/>
              </a:ext>
            </a:extLst>
          </p:cNvPr>
          <p:cNvSpPr/>
          <p:nvPr/>
        </p:nvSpPr>
        <p:spPr>
          <a:xfrm>
            <a:off x="201808" y="2342460"/>
            <a:ext cx="1120963" cy="388872"/>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제품등록</a:t>
            </a:r>
            <a:endParaRPr lang="ko-KR" altLang="en-US" sz="1500" b="1" dirty="0"/>
          </a:p>
        </p:txBody>
      </p:sp>
      <p:graphicFrame>
        <p:nvGraphicFramePr>
          <p:cNvPr id="17" name="표 39">
            <a:extLst>
              <a:ext uri="{FF2B5EF4-FFF2-40B4-BE49-F238E27FC236}">
                <a16:creationId xmlns:a16="http://schemas.microsoft.com/office/drawing/2014/main" id="{C88E35AC-EB3E-43E4-B0B6-613E78EA8603}"/>
              </a:ext>
            </a:extLst>
          </p:cNvPr>
          <p:cNvGraphicFramePr>
            <a:graphicFrameLocks noGrp="1"/>
          </p:cNvGraphicFramePr>
          <p:nvPr>
            <p:extLst>
              <p:ext uri="{D42A27DB-BD31-4B8C-83A1-F6EECF244321}">
                <p14:modId xmlns:p14="http://schemas.microsoft.com/office/powerpoint/2010/main" val="2049929805"/>
              </p:ext>
            </p:extLst>
          </p:nvPr>
        </p:nvGraphicFramePr>
        <p:xfrm>
          <a:off x="7543800" y="4042027"/>
          <a:ext cx="4350623" cy="2344862"/>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367649">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367649">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카테고리 명 입력</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367649">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카테고리에 대한 설명 입력</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367649">
                <a:tc>
                  <a:txBody>
                    <a:bodyPr/>
                    <a:lstStyle/>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클릭 시 등록 완료 및 제품등록 페이지로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434140">
                <a:tc>
                  <a:txBody>
                    <a:bodyPr/>
                    <a:lstStyle/>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Home</a:t>
                      </a:r>
                      <a:r>
                        <a:rPr lang="ko-KR" altLang="en-US" sz="1200" dirty="0"/>
                        <a:t> 페이지로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r h="440126">
                <a:tc>
                  <a:txBody>
                    <a:bodyPr/>
                    <a:lstStyle/>
                    <a:p>
                      <a:pPr algn="ctr" latinLnBrk="1"/>
                      <a:r>
                        <a:rPr lang="en-US" altLang="ko-KR" sz="1400" dirty="0"/>
                        <a:t>5</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Main </a:t>
                      </a:r>
                      <a:r>
                        <a:rPr lang="ko-KR" altLang="en-US" sz="1200" dirty="0"/>
                        <a:t>페이지로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43808"/>
                  </a:ext>
                </a:extLst>
              </a:tr>
            </a:tbl>
          </a:graphicData>
        </a:graphic>
      </p:graphicFrame>
      <p:sp>
        <p:nvSpPr>
          <p:cNvPr id="18" name="사각형: 둥근 모서리 17">
            <a:extLst>
              <a:ext uri="{FF2B5EF4-FFF2-40B4-BE49-F238E27FC236}">
                <a16:creationId xmlns:a16="http://schemas.microsoft.com/office/drawing/2014/main" id="{740BB46C-68A3-4BA7-8431-F65545A82D0A}"/>
              </a:ext>
            </a:extLst>
          </p:cNvPr>
          <p:cNvSpPr/>
          <p:nvPr/>
        </p:nvSpPr>
        <p:spPr>
          <a:xfrm>
            <a:off x="212013" y="4940794"/>
            <a:ext cx="1120963" cy="388872"/>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카테고리</a:t>
            </a:r>
            <a:endParaRPr lang="en-US" altLang="ko-KR" sz="1500" b="1" dirty="0">
              <a:solidFill>
                <a:schemeClr val="tx1"/>
              </a:solidFill>
            </a:endParaRPr>
          </a:p>
          <a:p>
            <a:pPr algn="ctr"/>
            <a:r>
              <a:rPr lang="ko-KR" altLang="en-US" sz="1500" b="1" dirty="0">
                <a:solidFill>
                  <a:schemeClr val="tx1"/>
                </a:solidFill>
              </a:rPr>
              <a:t>등록</a:t>
            </a:r>
            <a:endParaRPr lang="ko-KR" altLang="en-US" sz="1500" b="1" dirty="0"/>
          </a:p>
        </p:txBody>
      </p:sp>
      <p:grpSp>
        <p:nvGrpSpPr>
          <p:cNvPr id="19" name="그룹 18">
            <a:extLst>
              <a:ext uri="{FF2B5EF4-FFF2-40B4-BE49-F238E27FC236}">
                <a16:creationId xmlns:a16="http://schemas.microsoft.com/office/drawing/2014/main" id="{632124E7-8DE0-43E1-B551-9A624EC27219}"/>
              </a:ext>
            </a:extLst>
          </p:cNvPr>
          <p:cNvGrpSpPr/>
          <p:nvPr/>
        </p:nvGrpSpPr>
        <p:grpSpPr>
          <a:xfrm>
            <a:off x="1500119" y="1126630"/>
            <a:ext cx="5632377" cy="2692578"/>
            <a:chOff x="1500119" y="163971"/>
            <a:chExt cx="5632377" cy="3381373"/>
          </a:xfrm>
        </p:grpSpPr>
        <p:grpSp>
          <p:nvGrpSpPr>
            <p:cNvPr id="20" name="그룹 19">
              <a:extLst>
                <a:ext uri="{FF2B5EF4-FFF2-40B4-BE49-F238E27FC236}">
                  <a16:creationId xmlns:a16="http://schemas.microsoft.com/office/drawing/2014/main" id="{B418D90C-5671-46E0-8939-DAA9D3D640DD}"/>
                </a:ext>
              </a:extLst>
            </p:cNvPr>
            <p:cNvGrpSpPr/>
            <p:nvPr/>
          </p:nvGrpSpPr>
          <p:grpSpPr>
            <a:xfrm>
              <a:off x="1500119" y="163971"/>
              <a:ext cx="5632377" cy="3381373"/>
              <a:chOff x="0" y="0"/>
              <a:chExt cx="12026348" cy="7167359"/>
            </a:xfrm>
            <a:effectLst>
              <a:outerShdw blurRad="50800" dist="38100" dir="2700000" algn="tl" rotWithShape="0">
                <a:prstClr val="black">
                  <a:alpha val="40000"/>
                </a:prstClr>
              </a:outerShdw>
            </a:effectLst>
          </p:grpSpPr>
          <p:pic>
            <p:nvPicPr>
              <p:cNvPr id="25" name="그림 24">
                <a:extLst>
                  <a:ext uri="{FF2B5EF4-FFF2-40B4-BE49-F238E27FC236}">
                    <a16:creationId xmlns:a16="http://schemas.microsoft.com/office/drawing/2014/main" id="{82A89EFD-7573-4044-9AC7-1C5FFF2C030D}"/>
                  </a:ext>
                </a:extLst>
              </p:cNvPr>
              <p:cNvPicPr>
                <a:picLocks noChangeAspect="1"/>
              </p:cNvPicPr>
              <p:nvPr/>
            </p:nvPicPr>
            <p:blipFill rotWithShape="1">
              <a:blip r:embed="rId4"/>
              <a:srcRect t="14113" r="1359" b="5887"/>
              <a:stretch/>
            </p:blipFill>
            <p:spPr>
              <a:xfrm>
                <a:off x="0" y="0"/>
                <a:ext cx="12026348" cy="5486401"/>
              </a:xfrm>
              <a:prstGeom prst="rect">
                <a:avLst/>
              </a:prstGeom>
            </p:spPr>
          </p:pic>
          <p:pic>
            <p:nvPicPr>
              <p:cNvPr id="26" name="그림 25">
                <a:extLst>
                  <a:ext uri="{FF2B5EF4-FFF2-40B4-BE49-F238E27FC236}">
                    <a16:creationId xmlns:a16="http://schemas.microsoft.com/office/drawing/2014/main" id="{5524588D-4DB2-42D6-AF15-8728872773F5}"/>
                  </a:ext>
                </a:extLst>
              </p:cNvPr>
              <p:cNvPicPr>
                <a:picLocks noChangeAspect="1"/>
              </p:cNvPicPr>
              <p:nvPr/>
            </p:nvPicPr>
            <p:blipFill rotWithShape="1">
              <a:blip r:embed="rId5"/>
              <a:srcRect t="66231" r="1359" b="9258"/>
              <a:stretch/>
            </p:blipFill>
            <p:spPr>
              <a:xfrm>
                <a:off x="0" y="5486401"/>
                <a:ext cx="12026348" cy="1680958"/>
              </a:xfrm>
              <a:prstGeom prst="rect">
                <a:avLst/>
              </a:prstGeom>
            </p:spPr>
          </p:pic>
        </p:grpSp>
        <p:pic>
          <p:nvPicPr>
            <p:cNvPr id="21" name="그래픽 20" descr="배지 1">
              <a:extLst>
                <a:ext uri="{FF2B5EF4-FFF2-40B4-BE49-F238E27FC236}">
                  <a16:creationId xmlns:a16="http://schemas.microsoft.com/office/drawing/2014/main" id="{6B771CF4-88CE-4AF9-8840-E528A1CFD5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1284" y="1886325"/>
              <a:ext cx="246120" cy="246120"/>
            </a:xfrm>
            <a:prstGeom prst="rect">
              <a:avLst/>
            </a:prstGeom>
          </p:spPr>
        </p:pic>
        <p:sp>
          <p:nvSpPr>
            <p:cNvPr id="22" name="왼쪽 대괄호 21">
              <a:extLst>
                <a:ext uri="{FF2B5EF4-FFF2-40B4-BE49-F238E27FC236}">
                  <a16:creationId xmlns:a16="http://schemas.microsoft.com/office/drawing/2014/main" id="{0FF15EEE-9862-480E-80B6-EB6375653407}"/>
                </a:ext>
              </a:extLst>
            </p:cNvPr>
            <p:cNvSpPr/>
            <p:nvPr/>
          </p:nvSpPr>
          <p:spPr>
            <a:xfrm>
              <a:off x="3194752" y="962526"/>
              <a:ext cx="154840" cy="2271562"/>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3" name="그래픽 22" descr="배지">
              <a:extLst>
                <a:ext uri="{FF2B5EF4-FFF2-40B4-BE49-F238E27FC236}">
                  <a16:creationId xmlns:a16="http://schemas.microsoft.com/office/drawing/2014/main" id="{C52CB2A1-A16A-4B75-B7DE-574D9B6853E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4225" y="839466"/>
              <a:ext cx="246120" cy="246120"/>
            </a:xfrm>
            <a:prstGeom prst="rect">
              <a:avLst/>
            </a:prstGeom>
          </p:spPr>
        </p:pic>
        <p:pic>
          <p:nvPicPr>
            <p:cNvPr id="24" name="그래픽 23" descr="배지 3">
              <a:extLst>
                <a:ext uri="{FF2B5EF4-FFF2-40B4-BE49-F238E27FC236}">
                  <a16:creationId xmlns:a16="http://schemas.microsoft.com/office/drawing/2014/main" id="{30CCA7A4-2F7E-41ED-8068-664F30763F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9880" y="3233413"/>
              <a:ext cx="246120" cy="246120"/>
            </a:xfrm>
            <a:prstGeom prst="rect">
              <a:avLst/>
            </a:prstGeom>
          </p:spPr>
        </p:pic>
      </p:grpSp>
      <p:grpSp>
        <p:nvGrpSpPr>
          <p:cNvPr id="27" name="그룹 26">
            <a:extLst>
              <a:ext uri="{FF2B5EF4-FFF2-40B4-BE49-F238E27FC236}">
                <a16:creationId xmlns:a16="http://schemas.microsoft.com/office/drawing/2014/main" id="{D5C6F557-56A3-4F38-B12F-89FD5F58CF5A}"/>
              </a:ext>
            </a:extLst>
          </p:cNvPr>
          <p:cNvGrpSpPr/>
          <p:nvPr/>
        </p:nvGrpSpPr>
        <p:grpSpPr>
          <a:xfrm>
            <a:off x="1525792" y="3954456"/>
            <a:ext cx="5632377" cy="2496798"/>
            <a:chOff x="1500118" y="3714025"/>
            <a:chExt cx="5632377" cy="2949974"/>
          </a:xfrm>
        </p:grpSpPr>
        <p:pic>
          <p:nvPicPr>
            <p:cNvPr id="28" name="그림 27">
              <a:extLst>
                <a:ext uri="{FF2B5EF4-FFF2-40B4-BE49-F238E27FC236}">
                  <a16:creationId xmlns:a16="http://schemas.microsoft.com/office/drawing/2014/main" id="{0E65EC88-E4B0-4620-BB35-3A880BEDF6B4}"/>
                </a:ext>
              </a:extLst>
            </p:cNvPr>
            <p:cNvPicPr>
              <a:picLocks noChangeAspect="1"/>
            </p:cNvPicPr>
            <p:nvPr/>
          </p:nvPicPr>
          <p:blipFill rotWithShape="1">
            <a:blip r:embed="rId12"/>
            <a:srcRect t="14493" b="6087"/>
            <a:stretch/>
          </p:blipFill>
          <p:spPr>
            <a:xfrm>
              <a:off x="1500118" y="3714025"/>
              <a:ext cx="5632377" cy="2949974"/>
            </a:xfrm>
            <a:prstGeom prst="rect">
              <a:avLst/>
            </a:prstGeom>
            <a:effectLst>
              <a:outerShdw blurRad="50800" dist="38100" dir="2700000" algn="tl" rotWithShape="0">
                <a:prstClr val="black">
                  <a:alpha val="40000"/>
                </a:prstClr>
              </a:outerShdw>
            </a:effectLst>
          </p:spPr>
        </p:pic>
        <p:pic>
          <p:nvPicPr>
            <p:cNvPr id="29" name="그래픽 28" descr="배지 1">
              <a:extLst>
                <a:ext uri="{FF2B5EF4-FFF2-40B4-BE49-F238E27FC236}">
                  <a16:creationId xmlns:a16="http://schemas.microsoft.com/office/drawing/2014/main" id="{D5D7383D-6FE9-4637-BC13-3C6370725AA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9592" y="4383997"/>
              <a:ext cx="246120" cy="246120"/>
            </a:xfrm>
            <a:prstGeom prst="rect">
              <a:avLst/>
            </a:prstGeom>
          </p:spPr>
        </p:pic>
        <p:pic>
          <p:nvPicPr>
            <p:cNvPr id="30" name="그래픽 29" descr="배지">
              <a:extLst>
                <a:ext uri="{FF2B5EF4-FFF2-40B4-BE49-F238E27FC236}">
                  <a16:creationId xmlns:a16="http://schemas.microsoft.com/office/drawing/2014/main" id="{56DB0D96-EBD8-45EE-B15F-2BDD02590EC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9592" y="4654694"/>
              <a:ext cx="246120" cy="246120"/>
            </a:xfrm>
            <a:prstGeom prst="rect">
              <a:avLst/>
            </a:prstGeom>
          </p:spPr>
        </p:pic>
        <p:pic>
          <p:nvPicPr>
            <p:cNvPr id="31" name="그래픽 30" descr="배지 3">
              <a:extLst>
                <a:ext uri="{FF2B5EF4-FFF2-40B4-BE49-F238E27FC236}">
                  <a16:creationId xmlns:a16="http://schemas.microsoft.com/office/drawing/2014/main" id="{647CFB37-BC38-4889-A03A-F2A34EC0705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30187" y="4873448"/>
              <a:ext cx="246120" cy="246120"/>
            </a:xfrm>
            <a:prstGeom prst="rect">
              <a:avLst/>
            </a:prstGeom>
          </p:spPr>
        </p:pic>
        <p:pic>
          <p:nvPicPr>
            <p:cNvPr id="32" name="그래픽 31" descr="배지 4">
              <a:extLst>
                <a:ext uri="{FF2B5EF4-FFF2-40B4-BE49-F238E27FC236}">
                  <a16:creationId xmlns:a16="http://schemas.microsoft.com/office/drawing/2014/main" id="{C0135E7C-7A7E-471C-B28E-14C16D6ED5F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13585" y="3778391"/>
              <a:ext cx="247048" cy="247048"/>
            </a:xfrm>
            <a:prstGeom prst="rect">
              <a:avLst/>
            </a:prstGeom>
          </p:spPr>
        </p:pic>
        <p:pic>
          <p:nvPicPr>
            <p:cNvPr id="33" name="그래픽 32" descr="배지 5">
              <a:extLst>
                <a:ext uri="{FF2B5EF4-FFF2-40B4-BE49-F238E27FC236}">
                  <a16:creationId xmlns:a16="http://schemas.microsoft.com/office/drawing/2014/main" id="{9ACF299F-243F-40B4-91AD-393285C9F07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58751" y="3778391"/>
              <a:ext cx="247048" cy="247048"/>
            </a:xfrm>
            <a:prstGeom prst="rect">
              <a:avLst/>
            </a:prstGeom>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48</a:t>
            </a:fld>
            <a:endParaRPr lang="ko-KR" altLang="en-US"/>
          </a:p>
        </p:txBody>
      </p:sp>
    </p:spTree>
    <p:extLst>
      <p:ext uri="{BB962C8B-B14F-4D97-AF65-F5344CB8AC3E}">
        <p14:creationId xmlns:p14="http://schemas.microsoft.com/office/powerpoint/2010/main" val="2714845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6635123-36F3-4A15-A832-54C04A52D768}"/>
              </a:ext>
            </a:extLst>
          </p:cNvPr>
          <p:cNvPicPr>
            <a:picLocks noChangeAspect="1"/>
          </p:cNvPicPr>
          <p:nvPr/>
        </p:nvPicPr>
        <p:blipFill>
          <a:blip r:embed="rId2"/>
          <a:stretch>
            <a:fillRect/>
          </a:stretch>
        </p:blipFill>
        <p:spPr>
          <a:xfrm>
            <a:off x="1486644" y="1233464"/>
            <a:ext cx="5695340" cy="2585047"/>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6" name="사각형: 둥근 모서리 15">
            <a:extLst>
              <a:ext uri="{FF2B5EF4-FFF2-40B4-BE49-F238E27FC236}">
                <a16:creationId xmlns:a16="http://schemas.microsoft.com/office/drawing/2014/main" id="{80170C5C-B2C8-4CB2-92B4-15AA21D48170}"/>
              </a:ext>
            </a:extLst>
          </p:cNvPr>
          <p:cNvSpPr/>
          <p:nvPr/>
        </p:nvSpPr>
        <p:spPr>
          <a:xfrm>
            <a:off x="181927" y="1233464"/>
            <a:ext cx="1120963" cy="374944"/>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제품관리</a:t>
            </a:r>
            <a:endParaRPr lang="ko-KR" altLang="en-US" sz="1500" b="1" dirty="0"/>
          </a:p>
        </p:txBody>
      </p:sp>
      <p:pic>
        <p:nvPicPr>
          <p:cNvPr id="24" name="그래픽 23" descr="배지 1">
            <a:extLst>
              <a:ext uri="{FF2B5EF4-FFF2-40B4-BE49-F238E27FC236}">
                <a16:creationId xmlns:a16="http://schemas.microsoft.com/office/drawing/2014/main" id="{E762A652-EEF2-4E1C-8574-D680B2C137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2399" y="2192040"/>
            <a:ext cx="251419" cy="195788"/>
          </a:xfrm>
          <a:prstGeom prst="rect">
            <a:avLst/>
          </a:prstGeom>
        </p:spPr>
      </p:pic>
      <p:pic>
        <p:nvPicPr>
          <p:cNvPr id="25" name="그래픽 24" descr="배지">
            <a:extLst>
              <a:ext uri="{FF2B5EF4-FFF2-40B4-BE49-F238E27FC236}">
                <a16:creationId xmlns:a16="http://schemas.microsoft.com/office/drawing/2014/main" id="{DC1E094F-25A0-4E66-BD91-815F828BE1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5865" y="2086212"/>
            <a:ext cx="251419" cy="195788"/>
          </a:xfrm>
          <a:prstGeom prst="rect">
            <a:avLst/>
          </a:prstGeom>
        </p:spPr>
      </p:pic>
      <p:pic>
        <p:nvPicPr>
          <p:cNvPr id="26" name="그래픽 25" descr="배지 3">
            <a:extLst>
              <a:ext uri="{FF2B5EF4-FFF2-40B4-BE49-F238E27FC236}">
                <a16:creationId xmlns:a16="http://schemas.microsoft.com/office/drawing/2014/main" id="{1E8AB13B-C8F2-4676-AF33-A1DA786B220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8447" y="1686607"/>
            <a:ext cx="251419" cy="195788"/>
          </a:xfrm>
          <a:prstGeom prst="rect">
            <a:avLst/>
          </a:prstGeom>
        </p:spPr>
      </p:pic>
      <p:cxnSp>
        <p:nvCxnSpPr>
          <p:cNvPr id="21" name="직선 화살표 연결선 20">
            <a:extLst>
              <a:ext uri="{FF2B5EF4-FFF2-40B4-BE49-F238E27FC236}">
                <a16:creationId xmlns:a16="http://schemas.microsoft.com/office/drawing/2014/main" id="{D0544283-E698-4526-A494-7641C82795BF}"/>
              </a:ext>
            </a:extLst>
          </p:cNvPr>
          <p:cNvCxnSpPr/>
          <p:nvPr/>
        </p:nvCxnSpPr>
        <p:spPr>
          <a:xfrm>
            <a:off x="7048082" y="2976930"/>
            <a:ext cx="0" cy="56650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BB6934-BD95-4BE4-8F7F-C706896E8C29}"/>
              </a:ext>
            </a:extLst>
          </p:cNvPr>
          <p:cNvSpPr txBox="1"/>
          <p:nvPr/>
        </p:nvSpPr>
        <p:spPr>
          <a:xfrm>
            <a:off x="6039473" y="3226747"/>
            <a:ext cx="1008609" cy="226905"/>
          </a:xfrm>
          <a:prstGeom prst="rect">
            <a:avLst/>
          </a:prstGeom>
          <a:noFill/>
        </p:spPr>
        <p:txBody>
          <a:bodyPr wrap="none" rtlCol="0">
            <a:spAutoFit/>
          </a:bodyPr>
          <a:lstStyle/>
          <a:p>
            <a:r>
              <a:rPr lang="ko-KR" altLang="en-US" sz="1200" b="1" dirty="0">
                <a:solidFill>
                  <a:srgbClr val="0070C0"/>
                </a:solidFill>
              </a:rPr>
              <a:t>스크롤 가능</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49</a:t>
            </a:fld>
            <a:endParaRPr lang="ko-KR" altLang="en-US"/>
          </a:p>
        </p:txBody>
      </p:sp>
      <p:pic>
        <p:nvPicPr>
          <p:cNvPr id="4" name="그림 3">
            <a:extLst>
              <a:ext uri="{FF2B5EF4-FFF2-40B4-BE49-F238E27FC236}">
                <a16:creationId xmlns:a16="http://schemas.microsoft.com/office/drawing/2014/main" id="{36C0F813-F973-4D67-9978-72A7D2257540}"/>
              </a:ext>
            </a:extLst>
          </p:cNvPr>
          <p:cNvPicPr>
            <a:picLocks noChangeAspect="1"/>
          </p:cNvPicPr>
          <p:nvPr/>
        </p:nvPicPr>
        <p:blipFill>
          <a:blip r:embed="rId11"/>
          <a:stretch>
            <a:fillRect/>
          </a:stretch>
        </p:blipFill>
        <p:spPr>
          <a:xfrm>
            <a:off x="1486644" y="4005854"/>
            <a:ext cx="5713222" cy="2378989"/>
          </a:xfrm>
          <a:prstGeom prst="rect">
            <a:avLst/>
          </a:prstGeom>
          <a:effectLst>
            <a:outerShdw blurRad="50800" dist="38100" dir="2700000" algn="tl" rotWithShape="0">
              <a:prstClr val="black">
                <a:alpha val="40000"/>
              </a:prstClr>
            </a:outerShdw>
          </a:effectLst>
        </p:spPr>
      </p:pic>
      <p:pic>
        <p:nvPicPr>
          <p:cNvPr id="5" name="그래픽 4" descr="배지 4">
            <a:extLst>
              <a:ext uri="{FF2B5EF4-FFF2-40B4-BE49-F238E27FC236}">
                <a16:creationId xmlns:a16="http://schemas.microsoft.com/office/drawing/2014/main" id="{47E1B925-68F7-463B-BD72-8AC268D1B20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12445" y="1673299"/>
            <a:ext cx="247048" cy="209096"/>
          </a:xfrm>
          <a:prstGeom prst="rect">
            <a:avLst/>
          </a:prstGeom>
        </p:spPr>
      </p:pic>
      <p:graphicFrame>
        <p:nvGraphicFramePr>
          <p:cNvPr id="7" name="표 39">
            <a:extLst>
              <a:ext uri="{FF2B5EF4-FFF2-40B4-BE49-F238E27FC236}">
                <a16:creationId xmlns:a16="http://schemas.microsoft.com/office/drawing/2014/main" id="{F831E5CC-6096-4F2F-955F-FF5EFDB7D672}"/>
              </a:ext>
            </a:extLst>
          </p:cNvPr>
          <p:cNvGraphicFramePr>
            <a:graphicFrameLocks noGrp="1"/>
          </p:cNvGraphicFramePr>
          <p:nvPr>
            <p:extLst>
              <p:ext uri="{D42A27DB-BD31-4B8C-83A1-F6EECF244321}">
                <p14:modId xmlns:p14="http://schemas.microsoft.com/office/powerpoint/2010/main" val="2444686648"/>
              </p:ext>
            </p:extLst>
          </p:nvPr>
        </p:nvGraphicFramePr>
        <p:xfrm>
          <a:off x="7534031" y="2023030"/>
          <a:ext cx="4350623" cy="3408081"/>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0">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539373">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해당 제품의 주문현황 목록을 볼 수 있는 페이지로 이동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433727">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해당 제품을 삭제하기 위한 페이지로 이동 </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970871">
                <a:tc>
                  <a:txBody>
                    <a:bodyPr/>
                    <a:lstStyle/>
                    <a:p>
                      <a:pPr algn="ctr" latinLnBrk="1"/>
                      <a:endParaRPr lang="en-US" altLang="ko-KR" sz="1400" dirty="0"/>
                    </a:p>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latinLnBrk="1">
                        <a:buFontTx/>
                        <a:buNone/>
                      </a:pPr>
                      <a:r>
                        <a:rPr lang="ko-KR" altLang="en-US" sz="1200" dirty="0"/>
                        <a:t>기존 정렬기준이 제품 이였다면 주문자 정렬 버튼 </a:t>
                      </a:r>
                      <a:endParaRPr lang="en-US" altLang="ko-KR" sz="1200" dirty="0"/>
                    </a:p>
                    <a:p>
                      <a:pPr marL="0" indent="0" latinLnBrk="1">
                        <a:buFontTx/>
                        <a:buNone/>
                      </a:pPr>
                      <a:r>
                        <a:rPr lang="ko-KR" altLang="en-US" sz="1200" dirty="0"/>
                        <a:t>클릭 시 주문 건 별로 정렬이 되어  해당 주문자가 어떠한 상품을 주문하였는지 쉽게 알 수 있는 페이지로 이동 </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539373">
                <a:tc>
                  <a:txBody>
                    <a:bodyPr/>
                    <a:lstStyle/>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입고처리 버튼을 누르면 새로 등록된 제품의 입고 데이터 수량을 업데이트 시켜줍니다</a:t>
                      </a:r>
                      <a:r>
                        <a:rPr lang="en-US" altLang="ko-KR" sz="1200" dirty="0"/>
                        <a:t>. </a:t>
                      </a:r>
                      <a:r>
                        <a:rPr lang="ko-KR" altLang="en-US" sz="1200" dirty="0"/>
                        <a:t>동시에 창고에 제품</a:t>
                      </a:r>
                      <a:r>
                        <a:rPr lang="en-US" altLang="ko-KR" sz="1200" dirty="0"/>
                        <a:t> </a:t>
                      </a:r>
                      <a:r>
                        <a:rPr lang="ko-KR" altLang="en-US" sz="1200" dirty="0"/>
                        <a:t>입고</a:t>
                      </a:r>
                      <a:r>
                        <a:rPr lang="en-US" altLang="ko-KR" sz="1200" dirty="0"/>
                        <a:t>+1 </a:t>
                      </a:r>
                      <a:r>
                        <a:rPr lang="ko-KR" altLang="en-US" sz="1200" dirty="0"/>
                        <a:t>재고 </a:t>
                      </a:r>
                      <a:r>
                        <a:rPr lang="en-US" altLang="ko-KR" sz="1200" dirty="0"/>
                        <a:t>+1 </a:t>
                      </a:r>
                      <a:r>
                        <a:rPr lang="ko-KR" altLang="en-US" sz="1200" dirty="0"/>
                        <a:t>수량 업데이트를 시켜준다</a:t>
                      </a:r>
                      <a:r>
                        <a:rPr lang="en-US" altLang="ko-KR" sz="1200" dirty="0"/>
                        <a:t>.</a:t>
                      </a: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r h="519230">
                <a:tc>
                  <a:txBody>
                    <a:bodyPr/>
                    <a:lstStyle/>
                    <a:p>
                      <a:pPr algn="ctr" latinLnBrk="1"/>
                      <a:r>
                        <a:rPr lang="en-US" altLang="ko-KR" sz="1400" dirty="0"/>
                        <a:t>5</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4</a:t>
                      </a:r>
                      <a:r>
                        <a:rPr lang="ko-KR" altLang="en-US" sz="1200" dirty="0"/>
                        <a:t>번 기능 처리와 동시에 제품 번호와 제품이 입고될 보관장소 리스트를 띄워줍니다</a:t>
                      </a:r>
                      <a:r>
                        <a:rPr lang="en-US" altLang="ko-KR" sz="1200" dirty="0"/>
                        <a:t>.</a:t>
                      </a: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43808"/>
                  </a:ext>
                </a:extLst>
              </a:tr>
            </a:tbl>
          </a:graphicData>
        </a:graphic>
      </p:graphicFrame>
      <p:pic>
        <p:nvPicPr>
          <p:cNvPr id="9" name="그래픽 8" descr="배지 5">
            <a:extLst>
              <a:ext uri="{FF2B5EF4-FFF2-40B4-BE49-F238E27FC236}">
                <a16:creationId xmlns:a16="http://schemas.microsoft.com/office/drawing/2014/main" id="{9C36CDC3-C1CA-460D-9635-2DEF4F13B63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70925" y="4259191"/>
            <a:ext cx="247048" cy="209096"/>
          </a:xfrm>
          <a:prstGeom prst="rect">
            <a:avLst/>
          </a:prstGeom>
        </p:spPr>
      </p:pic>
    </p:spTree>
    <p:extLst>
      <p:ext uri="{BB962C8B-B14F-4D97-AF65-F5344CB8AC3E}">
        <p14:creationId xmlns:p14="http://schemas.microsoft.com/office/powerpoint/2010/main" val="1929347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1026" name="Picture 2" descr="C:\Users\김항래\Desktop\제작설계서H_W\슬라이드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469" y="1014271"/>
            <a:ext cx="9547061" cy="5548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2367E4-1BCB-4A47-ADCE-A82EFBE51890}"/>
              </a:ext>
            </a:extLst>
          </p:cNvPr>
          <p:cNvSpPr txBox="1"/>
          <p:nvPr/>
        </p:nvSpPr>
        <p:spPr>
          <a:xfrm>
            <a:off x="2281236" y="1404919"/>
            <a:ext cx="7629525" cy="472117"/>
          </a:xfrm>
          <a:prstGeom prst="rect">
            <a:avLst/>
          </a:prstGeom>
          <a:noFill/>
        </p:spPr>
        <p:txBody>
          <a:bodyPr wrap="square" rtlCol="0">
            <a:spAutoFit/>
          </a:bodyPr>
          <a:lstStyle/>
          <a:p>
            <a:pPr algn="ctr">
              <a:lnSpc>
                <a:spcPct val="250000"/>
              </a:lnSpc>
            </a:pPr>
            <a:r>
              <a:rPr lang="en-US" altLang="ko-KR" sz="1200" dirty="0"/>
              <a:t>“ </a:t>
            </a:r>
            <a:r>
              <a:rPr lang="ko-KR" altLang="en-US" sz="1200" dirty="0"/>
              <a:t>소규모 온라인 셀러인 소상공인을 위한 새로운 창고 관리 시스템의 필요성 시사</a:t>
            </a:r>
            <a:r>
              <a:rPr lang="en-US" altLang="ko-KR" sz="1200" dirty="0"/>
              <a:t>”</a:t>
            </a:r>
            <a:endParaRPr lang="ko-KR" altLang="en-US" sz="1200" dirty="0"/>
          </a:p>
        </p:txBody>
      </p:sp>
      <p:sp>
        <p:nvSpPr>
          <p:cNvPr id="3" name="슬라이드 번호 개체 틀 2"/>
          <p:cNvSpPr>
            <a:spLocks noGrp="1"/>
          </p:cNvSpPr>
          <p:nvPr>
            <p:ph type="sldNum" sz="quarter" idx="12"/>
          </p:nvPr>
        </p:nvSpPr>
        <p:spPr/>
        <p:txBody>
          <a:bodyPr/>
          <a:lstStyle/>
          <a:p>
            <a:fld id="{C8B1308B-619C-4750-878A-85E35834BA81}" type="slidenum">
              <a:rPr lang="ko-KR" altLang="en-US" smtClean="0"/>
              <a:t>5</a:t>
            </a:fld>
            <a:endParaRPr lang="ko-KR" altLang="en-US"/>
          </a:p>
        </p:txBody>
      </p:sp>
    </p:spTree>
    <p:extLst>
      <p:ext uri="{BB962C8B-B14F-4D97-AF65-F5344CB8AC3E}">
        <p14:creationId xmlns:p14="http://schemas.microsoft.com/office/powerpoint/2010/main" val="920257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06D1A1EE-25B3-47C5-852C-CEE315FEF549}"/>
              </a:ext>
            </a:extLst>
          </p:cNvPr>
          <p:cNvPicPr>
            <a:picLocks noChangeAspect="1"/>
          </p:cNvPicPr>
          <p:nvPr/>
        </p:nvPicPr>
        <p:blipFill>
          <a:blip r:embed="rId2"/>
          <a:stretch>
            <a:fillRect/>
          </a:stretch>
        </p:blipFill>
        <p:spPr>
          <a:xfrm>
            <a:off x="1573678" y="3906675"/>
            <a:ext cx="5750673" cy="2586200"/>
          </a:xfrm>
          <a:prstGeom prst="rect">
            <a:avLst/>
          </a:prstGeom>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A8F72203-F3D2-42BC-874F-94CF9551BDEF}"/>
              </a:ext>
            </a:extLst>
          </p:cNvPr>
          <p:cNvPicPr>
            <a:picLocks noChangeAspect="1"/>
          </p:cNvPicPr>
          <p:nvPr/>
        </p:nvPicPr>
        <p:blipFill>
          <a:blip r:embed="rId3"/>
          <a:stretch>
            <a:fillRect/>
          </a:stretch>
        </p:blipFill>
        <p:spPr>
          <a:xfrm>
            <a:off x="1573678" y="1110748"/>
            <a:ext cx="5724781" cy="2618389"/>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5"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7" name="표 39">
            <a:extLst>
              <a:ext uri="{FF2B5EF4-FFF2-40B4-BE49-F238E27FC236}">
                <a16:creationId xmlns:a16="http://schemas.microsoft.com/office/drawing/2014/main" id="{BA173B45-B812-41C8-8B13-35AC5EF1F5DF}"/>
              </a:ext>
            </a:extLst>
          </p:cNvPr>
          <p:cNvGraphicFramePr>
            <a:graphicFrameLocks noGrp="1"/>
          </p:cNvGraphicFramePr>
          <p:nvPr>
            <p:extLst>
              <p:ext uri="{D42A27DB-BD31-4B8C-83A1-F6EECF244321}">
                <p14:modId xmlns:p14="http://schemas.microsoft.com/office/powerpoint/2010/main" val="940523442"/>
              </p:ext>
            </p:extLst>
          </p:nvPr>
        </p:nvGraphicFramePr>
        <p:xfrm>
          <a:off x="7563448" y="1149841"/>
          <a:ext cx="4350623" cy="2009374"/>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340572">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340572">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en-US" altLang="ko-KR" sz="1200" dirty="0"/>
                        <a:t> </a:t>
                      </a:r>
                      <a:r>
                        <a:rPr lang="ko-KR" altLang="en-US" sz="1200" dirty="0"/>
                        <a:t>해당 제품의 주문 수량을 표시</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1328230">
                <a:tc>
                  <a:txBody>
                    <a:bodyPr/>
                    <a:lstStyle/>
                    <a:p>
                      <a:pPr algn="ctr" latinLnBrk="1"/>
                      <a:endParaRPr lang="en-US" altLang="ko-KR" sz="1400" dirty="0"/>
                    </a:p>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소비자가 작성한 주문서가 그대로 출력</a:t>
                      </a:r>
                      <a:endParaRPr lang="en-US" altLang="ko-KR" sz="1200" dirty="0"/>
                    </a:p>
                    <a:p>
                      <a:pPr latinLnBrk="1"/>
                      <a:endParaRPr lang="en-US" altLang="ko-KR" sz="1200" dirty="0"/>
                    </a:p>
                    <a:p>
                      <a:pPr latinLnBrk="1"/>
                      <a:r>
                        <a:rPr lang="ko-KR" altLang="en-US" sz="1200" dirty="0"/>
                        <a:t>주문자 이름</a:t>
                      </a:r>
                      <a:r>
                        <a:rPr lang="en-US" altLang="ko-KR" sz="1200" dirty="0"/>
                        <a:t>, </a:t>
                      </a:r>
                      <a:r>
                        <a:rPr lang="ko-KR" altLang="en-US" sz="1200" dirty="0"/>
                        <a:t>주소</a:t>
                      </a:r>
                      <a:r>
                        <a:rPr lang="en-US" altLang="ko-KR" sz="1200" dirty="0"/>
                        <a:t>, </a:t>
                      </a:r>
                      <a:r>
                        <a:rPr lang="ko-KR" altLang="en-US" sz="1200" dirty="0"/>
                        <a:t>연락처</a:t>
                      </a:r>
                      <a:r>
                        <a:rPr lang="en-US" altLang="ko-KR" sz="1200" dirty="0"/>
                        <a:t>, </a:t>
                      </a:r>
                      <a:r>
                        <a:rPr lang="ko-KR" altLang="en-US" sz="1200" dirty="0"/>
                        <a:t>이메일</a:t>
                      </a:r>
                      <a:r>
                        <a:rPr lang="en-US" altLang="ko-KR" sz="1200" dirty="0"/>
                        <a:t>, </a:t>
                      </a:r>
                      <a:r>
                        <a:rPr lang="ko-KR" altLang="en-US" sz="1200" dirty="0"/>
                        <a:t>배송메모</a:t>
                      </a:r>
                      <a:endParaRPr lang="en-US" altLang="ko-KR" sz="1200" dirty="0"/>
                    </a:p>
                    <a:p>
                      <a:pPr latinLnBrk="1"/>
                      <a:endParaRPr lang="en-US" altLang="ko-KR" sz="1200" dirty="0"/>
                    </a:p>
                    <a:p>
                      <a:pPr latinLnBrk="1"/>
                      <a:r>
                        <a:rPr lang="ko-KR" altLang="en-US" sz="1200" dirty="0"/>
                        <a:t>주문서가 여러 개 일 경우 스크롤을 통해 해당 제품의 여러 주문서 확인 가능</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bl>
          </a:graphicData>
        </a:graphic>
      </p:graphicFrame>
      <p:sp>
        <p:nvSpPr>
          <p:cNvPr id="18" name="사각형: 둥근 모서리 17">
            <a:extLst>
              <a:ext uri="{FF2B5EF4-FFF2-40B4-BE49-F238E27FC236}">
                <a16:creationId xmlns:a16="http://schemas.microsoft.com/office/drawing/2014/main" id="{600234A9-6917-4FFC-BE65-40EBB27ED376}"/>
              </a:ext>
            </a:extLst>
          </p:cNvPr>
          <p:cNvSpPr/>
          <p:nvPr/>
        </p:nvSpPr>
        <p:spPr>
          <a:xfrm>
            <a:off x="187727" y="2101851"/>
            <a:ext cx="1120963" cy="374944"/>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주문현황</a:t>
            </a:r>
            <a:endParaRPr lang="ko-KR" altLang="en-US" sz="1500" b="1"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50</a:t>
            </a:fld>
            <a:endParaRPr lang="ko-KR" altLang="en-US"/>
          </a:p>
        </p:txBody>
      </p:sp>
      <p:graphicFrame>
        <p:nvGraphicFramePr>
          <p:cNvPr id="38" name="표 39">
            <a:extLst>
              <a:ext uri="{FF2B5EF4-FFF2-40B4-BE49-F238E27FC236}">
                <a16:creationId xmlns:a16="http://schemas.microsoft.com/office/drawing/2014/main" id="{98919E72-C273-443C-A3E4-42DC5F94BF34}"/>
              </a:ext>
            </a:extLst>
          </p:cNvPr>
          <p:cNvGraphicFramePr>
            <a:graphicFrameLocks noGrp="1"/>
          </p:cNvGraphicFramePr>
          <p:nvPr>
            <p:extLst>
              <p:ext uri="{D42A27DB-BD31-4B8C-83A1-F6EECF244321}">
                <p14:modId xmlns:p14="http://schemas.microsoft.com/office/powerpoint/2010/main" val="279254709"/>
              </p:ext>
            </p:extLst>
          </p:nvPr>
        </p:nvGraphicFramePr>
        <p:xfrm>
          <a:off x="7563447" y="4032204"/>
          <a:ext cx="4350624" cy="2109293"/>
        </p:xfrm>
        <a:graphic>
          <a:graphicData uri="http://schemas.openxmlformats.org/drawingml/2006/table">
            <a:tbl>
              <a:tblPr firstRow="1" bandRow="1">
                <a:tableStyleId>{5940675A-B579-460E-94D1-54222C63F5DA}</a:tableStyleId>
              </a:tblPr>
              <a:tblGrid>
                <a:gridCol w="558270">
                  <a:extLst>
                    <a:ext uri="{9D8B030D-6E8A-4147-A177-3AD203B41FA5}">
                      <a16:colId xmlns:a16="http://schemas.microsoft.com/office/drawing/2014/main" val="858987230"/>
                    </a:ext>
                  </a:extLst>
                </a:gridCol>
                <a:gridCol w="3792354">
                  <a:extLst>
                    <a:ext uri="{9D8B030D-6E8A-4147-A177-3AD203B41FA5}">
                      <a16:colId xmlns:a16="http://schemas.microsoft.com/office/drawing/2014/main" val="3530988026"/>
                    </a:ext>
                  </a:extLst>
                </a:gridCol>
              </a:tblGrid>
              <a:tr h="345786">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763507">
                <a:tc>
                  <a:txBody>
                    <a:bodyPr/>
                    <a:lstStyle/>
                    <a:p>
                      <a:pPr algn="ctr" latinLnBrk="1"/>
                      <a:endParaRPr lang="en-US" altLang="ko-KR" sz="1400" dirty="0"/>
                    </a:p>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제품 삭제 시 한 번 더 소상공인에게 삭제 의사 및 주의사항 공지</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삭제 시 다시 제품관리 페이지로 이동</a:t>
                      </a:r>
                      <a:r>
                        <a:rPr lang="en-US" altLang="ko-KR" sz="1200" dirty="0"/>
                        <a:t> -&gt;</a:t>
                      </a:r>
                      <a:r>
                        <a:rPr lang="ko-KR" altLang="en-US" sz="1200" dirty="0"/>
                        <a:t> 삭제 여부 확인 가능</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클릭 시 삭제 완료</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bl>
          </a:graphicData>
        </a:graphic>
      </p:graphicFrame>
      <p:sp>
        <p:nvSpPr>
          <p:cNvPr id="39" name="사각형: 둥근 모서리 38">
            <a:extLst>
              <a:ext uri="{FF2B5EF4-FFF2-40B4-BE49-F238E27FC236}">
                <a16:creationId xmlns:a16="http://schemas.microsoft.com/office/drawing/2014/main" id="{17F72C2C-BB35-4073-86D7-4B9403464880}"/>
              </a:ext>
            </a:extLst>
          </p:cNvPr>
          <p:cNvSpPr/>
          <p:nvPr/>
        </p:nvSpPr>
        <p:spPr>
          <a:xfrm>
            <a:off x="294996" y="4891581"/>
            <a:ext cx="1120963" cy="390541"/>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제품 삭제</a:t>
            </a:r>
            <a:endParaRPr lang="ko-KR" altLang="en-US" sz="1500" b="1" dirty="0"/>
          </a:p>
        </p:txBody>
      </p:sp>
      <p:pic>
        <p:nvPicPr>
          <p:cNvPr id="43" name="그래픽 42" descr="배지 1">
            <a:extLst>
              <a:ext uri="{FF2B5EF4-FFF2-40B4-BE49-F238E27FC236}">
                <a16:creationId xmlns:a16="http://schemas.microsoft.com/office/drawing/2014/main" id="{E2EB5247-54AA-4F7C-86A7-4A77191D009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8759" y="5668158"/>
            <a:ext cx="248871" cy="196991"/>
          </a:xfrm>
          <a:prstGeom prst="rect">
            <a:avLst/>
          </a:prstGeom>
        </p:spPr>
      </p:pic>
      <p:pic>
        <p:nvPicPr>
          <p:cNvPr id="29" name="그래픽 28" descr="배지 1">
            <a:extLst>
              <a:ext uri="{FF2B5EF4-FFF2-40B4-BE49-F238E27FC236}">
                <a16:creationId xmlns:a16="http://schemas.microsoft.com/office/drawing/2014/main" id="{50409943-9633-4050-AC5B-34D0CE6692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64073" y="1752132"/>
            <a:ext cx="246120" cy="181275"/>
          </a:xfrm>
          <a:prstGeom prst="rect">
            <a:avLst/>
          </a:prstGeom>
        </p:spPr>
      </p:pic>
      <p:pic>
        <p:nvPicPr>
          <p:cNvPr id="30" name="그래픽 29" descr="배지">
            <a:extLst>
              <a:ext uri="{FF2B5EF4-FFF2-40B4-BE49-F238E27FC236}">
                <a16:creationId xmlns:a16="http://schemas.microsoft.com/office/drawing/2014/main" id="{1E7EBFA8-63AB-4BD9-9463-3D15AA79D2A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9111" y="2578952"/>
            <a:ext cx="251419" cy="181275"/>
          </a:xfrm>
          <a:prstGeom prst="rect">
            <a:avLst/>
          </a:prstGeom>
        </p:spPr>
      </p:pic>
      <p:sp>
        <p:nvSpPr>
          <p:cNvPr id="31" name="왼쪽 대괄호 30">
            <a:extLst>
              <a:ext uri="{FF2B5EF4-FFF2-40B4-BE49-F238E27FC236}">
                <a16:creationId xmlns:a16="http://schemas.microsoft.com/office/drawing/2014/main" id="{8C09EE24-4E29-4D8E-8E4A-FB5F6C8E85FE}"/>
              </a:ext>
            </a:extLst>
          </p:cNvPr>
          <p:cNvSpPr/>
          <p:nvPr/>
        </p:nvSpPr>
        <p:spPr>
          <a:xfrm rot="10800000">
            <a:off x="6636384" y="2183344"/>
            <a:ext cx="154840" cy="972491"/>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2" name="직선 화살표 연결선 31">
            <a:extLst>
              <a:ext uri="{FF2B5EF4-FFF2-40B4-BE49-F238E27FC236}">
                <a16:creationId xmlns:a16="http://schemas.microsoft.com/office/drawing/2014/main" id="{F3D5BE7D-99F7-4BDC-B7E5-E90F7BFFB376}"/>
              </a:ext>
            </a:extLst>
          </p:cNvPr>
          <p:cNvCxnSpPr/>
          <p:nvPr/>
        </p:nvCxnSpPr>
        <p:spPr>
          <a:xfrm>
            <a:off x="7107696" y="3001255"/>
            <a:ext cx="0" cy="524511"/>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7AD343-95F1-41B0-ACF2-E40476C0E107}"/>
              </a:ext>
            </a:extLst>
          </p:cNvPr>
          <p:cNvSpPr txBox="1"/>
          <p:nvPr/>
        </p:nvSpPr>
        <p:spPr>
          <a:xfrm>
            <a:off x="5974219" y="3279388"/>
            <a:ext cx="1008609" cy="210085"/>
          </a:xfrm>
          <a:prstGeom prst="rect">
            <a:avLst/>
          </a:prstGeom>
          <a:noFill/>
        </p:spPr>
        <p:txBody>
          <a:bodyPr wrap="none" rtlCol="0">
            <a:spAutoFit/>
          </a:bodyPr>
          <a:lstStyle/>
          <a:p>
            <a:r>
              <a:rPr lang="ko-KR" altLang="en-US" sz="1200" b="1" dirty="0">
                <a:solidFill>
                  <a:srgbClr val="0070C0"/>
                </a:solidFill>
              </a:rPr>
              <a:t>스크롤 가능</a:t>
            </a:r>
          </a:p>
        </p:txBody>
      </p:sp>
    </p:spTree>
    <p:extLst>
      <p:ext uri="{BB962C8B-B14F-4D97-AF65-F5344CB8AC3E}">
        <p14:creationId xmlns:p14="http://schemas.microsoft.com/office/powerpoint/2010/main" val="1533361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529D773-62B0-4364-8645-9C47F601EE86}"/>
              </a:ext>
            </a:extLst>
          </p:cNvPr>
          <p:cNvPicPr>
            <a:picLocks noChangeAspect="1"/>
          </p:cNvPicPr>
          <p:nvPr/>
        </p:nvPicPr>
        <p:blipFill>
          <a:blip r:embed="rId2"/>
          <a:stretch>
            <a:fillRect/>
          </a:stretch>
        </p:blipFill>
        <p:spPr>
          <a:xfrm>
            <a:off x="1445604" y="1098125"/>
            <a:ext cx="5691319" cy="2701667"/>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8" name="사각형: 둥근 모서리 17">
            <a:extLst>
              <a:ext uri="{FF2B5EF4-FFF2-40B4-BE49-F238E27FC236}">
                <a16:creationId xmlns:a16="http://schemas.microsoft.com/office/drawing/2014/main" id="{87D666AE-E0FA-4B6F-989C-8D604F410920}"/>
              </a:ext>
            </a:extLst>
          </p:cNvPr>
          <p:cNvSpPr/>
          <p:nvPr/>
        </p:nvSpPr>
        <p:spPr>
          <a:xfrm>
            <a:off x="126045" y="1606419"/>
            <a:ext cx="1120963" cy="390541"/>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주문자</a:t>
            </a:r>
            <a:endParaRPr lang="en-US" altLang="ko-KR" sz="1500" b="1" dirty="0">
              <a:solidFill>
                <a:schemeClr val="tx1"/>
              </a:solidFill>
            </a:endParaRPr>
          </a:p>
          <a:p>
            <a:pPr algn="ctr"/>
            <a:r>
              <a:rPr lang="ko-KR" altLang="en-US" sz="1500" b="1" dirty="0">
                <a:solidFill>
                  <a:schemeClr val="tx1"/>
                </a:solidFill>
              </a:rPr>
              <a:t>정렬</a:t>
            </a:r>
            <a:endParaRPr lang="ko-KR" altLang="en-US" sz="1500" b="1" dirty="0"/>
          </a:p>
        </p:txBody>
      </p:sp>
      <p:pic>
        <p:nvPicPr>
          <p:cNvPr id="24" name="그래픽 23" descr="배지 1">
            <a:extLst>
              <a:ext uri="{FF2B5EF4-FFF2-40B4-BE49-F238E27FC236}">
                <a16:creationId xmlns:a16="http://schemas.microsoft.com/office/drawing/2014/main" id="{018680C0-84CC-4678-84E0-D314A54307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8391" y="1770145"/>
            <a:ext cx="246120" cy="207745"/>
          </a:xfrm>
          <a:prstGeom prst="rect">
            <a:avLst/>
          </a:prstGeom>
        </p:spPr>
      </p:pic>
      <p:pic>
        <p:nvPicPr>
          <p:cNvPr id="25" name="그래픽 24" descr="배지">
            <a:extLst>
              <a:ext uri="{FF2B5EF4-FFF2-40B4-BE49-F238E27FC236}">
                <a16:creationId xmlns:a16="http://schemas.microsoft.com/office/drawing/2014/main" id="{FA3FDC27-3FA3-44C7-865A-76E3F9F5CAC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7908" y="2412592"/>
            <a:ext cx="246120" cy="207745"/>
          </a:xfrm>
          <a:prstGeom prst="rect">
            <a:avLst/>
          </a:prstGeom>
        </p:spPr>
      </p:pic>
      <p:pic>
        <p:nvPicPr>
          <p:cNvPr id="26" name="그래픽 25" descr="배지 3">
            <a:extLst>
              <a:ext uri="{FF2B5EF4-FFF2-40B4-BE49-F238E27FC236}">
                <a16:creationId xmlns:a16="http://schemas.microsoft.com/office/drawing/2014/main" id="{DA90A8E6-ED1B-4E93-AF19-7718BA7C847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8059" y="1770145"/>
            <a:ext cx="246120" cy="207745"/>
          </a:xfrm>
          <a:prstGeom prst="rect">
            <a:avLst/>
          </a:prstGeom>
        </p:spPr>
      </p:pic>
      <p:pic>
        <p:nvPicPr>
          <p:cNvPr id="27" name="그래픽 26" descr="배지 4">
            <a:extLst>
              <a:ext uri="{FF2B5EF4-FFF2-40B4-BE49-F238E27FC236}">
                <a16:creationId xmlns:a16="http://schemas.microsoft.com/office/drawing/2014/main" id="{2BA98335-6ABF-4D38-AC56-1CC6E6C8A86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5533" y="1770145"/>
            <a:ext cx="247048" cy="208528"/>
          </a:xfrm>
          <a:prstGeom prst="rect">
            <a:avLst/>
          </a:prstGeom>
        </p:spPr>
      </p:pic>
      <p:sp>
        <p:nvSpPr>
          <p:cNvPr id="28" name="왼쪽 대괄호 27">
            <a:extLst>
              <a:ext uri="{FF2B5EF4-FFF2-40B4-BE49-F238E27FC236}">
                <a16:creationId xmlns:a16="http://schemas.microsoft.com/office/drawing/2014/main" id="{742A60F8-1043-42A6-A6DE-43FB98264F7F}"/>
              </a:ext>
            </a:extLst>
          </p:cNvPr>
          <p:cNvSpPr/>
          <p:nvPr/>
        </p:nvSpPr>
        <p:spPr>
          <a:xfrm>
            <a:off x="1716177" y="2294977"/>
            <a:ext cx="99236" cy="507502"/>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51</a:t>
            </a:fld>
            <a:endParaRPr lang="ko-KR" altLang="en-US"/>
          </a:p>
        </p:txBody>
      </p:sp>
      <p:pic>
        <p:nvPicPr>
          <p:cNvPr id="5" name="그래픽 4" descr="배지 5">
            <a:extLst>
              <a:ext uri="{FF2B5EF4-FFF2-40B4-BE49-F238E27FC236}">
                <a16:creationId xmlns:a16="http://schemas.microsoft.com/office/drawing/2014/main" id="{9DDE3985-793D-4432-9937-363C8E5202A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94180" y="2697931"/>
            <a:ext cx="247048" cy="209096"/>
          </a:xfrm>
          <a:prstGeom prst="rect">
            <a:avLst/>
          </a:prstGeom>
        </p:spPr>
      </p:pic>
      <p:pic>
        <p:nvPicPr>
          <p:cNvPr id="6" name="그림 5">
            <a:extLst>
              <a:ext uri="{FF2B5EF4-FFF2-40B4-BE49-F238E27FC236}">
                <a16:creationId xmlns:a16="http://schemas.microsoft.com/office/drawing/2014/main" id="{10E81947-A535-45BE-8A7B-93783143E0C4}"/>
              </a:ext>
            </a:extLst>
          </p:cNvPr>
          <p:cNvPicPr>
            <a:picLocks noChangeAspect="1"/>
          </p:cNvPicPr>
          <p:nvPr/>
        </p:nvPicPr>
        <p:blipFill>
          <a:blip r:embed="rId15"/>
          <a:stretch>
            <a:fillRect/>
          </a:stretch>
        </p:blipFill>
        <p:spPr>
          <a:xfrm>
            <a:off x="1447800" y="3893710"/>
            <a:ext cx="5689123" cy="2671457"/>
          </a:xfrm>
          <a:prstGeom prst="rect">
            <a:avLst/>
          </a:prstGeom>
          <a:effectLst>
            <a:outerShdw blurRad="50800" dist="38100" dir="2700000" algn="tl" rotWithShape="0">
              <a:prstClr val="black">
                <a:alpha val="40000"/>
              </a:prstClr>
            </a:outerShdw>
          </a:effectLst>
        </p:spPr>
      </p:pic>
      <p:graphicFrame>
        <p:nvGraphicFramePr>
          <p:cNvPr id="7" name="표 39">
            <a:extLst>
              <a:ext uri="{FF2B5EF4-FFF2-40B4-BE49-F238E27FC236}">
                <a16:creationId xmlns:a16="http://schemas.microsoft.com/office/drawing/2014/main" id="{35016A45-BAA0-4795-9475-A8358B47AA8E}"/>
              </a:ext>
            </a:extLst>
          </p:cNvPr>
          <p:cNvGraphicFramePr>
            <a:graphicFrameLocks noGrp="1"/>
          </p:cNvGraphicFramePr>
          <p:nvPr>
            <p:extLst>
              <p:ext uri="{D42A27DB-BD31-4B8C-83A1-F6EECF244321}">
                <p14:modId xmlns:p14="http://schemas.microsoft.com/office/powerpoint/2010/main" val="1872258956"/>
              </p:ext>
            </p:extLst>
          </p:nvPr>
        </p:nvGraphicFramePr>
        <p:xfrm>
          <a:off x="7499203" y="1725920"/>
          <a:ext cx="4350623" cy="4223773"/>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0">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539373">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준비는 노랑색</a:t>
                      </a:r>
                      <a:r>
                        <a:rPr lang="en-US" altLang="ko-KR" sz="1200" dirty="0"/>
                        <a:t>, </a:t>
                      </a:r>
                      <a:r>
                        <a:rPr lang="ko-KR" altLang="en-US" sz="1200" dirty="0"/>
                        <a:t>입고는 빨간색</a:t>
                      </a:r>
                      <a:r>
                        <a:rPr lang="en-US" altLang="ko-KR" sz="1200" dirty="0"/>
                        <a:t>, </a:t>
                      </a:r>
                      <a:r>
                        <a:rPr lang="ko-KR" altLang="en-US" sz="1200" dirty="0"/>
                        <a:t>출고는 초록색으로 주문처리 상태 표시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433727">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주문 건 기준으로 정렬 되어 누가 어떤 제품을 주문했는지 한 눈에 판별이 가능</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970871">
                <a:tc>
                  <a:txBody>
                    <a:bodyPr/>
                    <a:lstStyle/>
                    <a:p>
                      <a:pPr algn="ctr" latinLnBrk="1"/>
                      <a:endParaRPr lang="en-US" altLang="ko-KR" sz="1400" dirty="0"/>
                    </a:p>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주문처리를 누르면 이미 출고 처리된 주문건과 아직 준비 상태인 주문 건 외에 입고상태인 주문건에 한해서 주문 처리를 시킵니다</a:t>
                      </a:r>
                      <a:r>
                        <a:rPr lang="en-US" altLang="ko-KR" sz="1200" dirty="0"/>
                        <a:t>. (</a:t>
                      </a:r>
                      <a:r>
                        <a:rPr lang="ko-KR" altLang="en-US" sz="1200" dirty="0"/>
                        <a:t>창고로 주문 제품 보관장소 데이터 전송</a:t>
                      </a:r>
                      <a:r>
                        <a:rPr lang="en-US" altLang="ko-KR" sz="12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제품 데이터 업데이트 </a:t>
                      </a:r>
                      <a:r>
                        <a:rPr lang="en-US" altLang="ko-KR" sz="1200" dirty="0"/>
                        <a:t>(</a:t>
                      </a:r>
                      <a:r>
                        <a:rPr lang="ko-KR" altLang="en-US" sz="1200" dirty="0"/>
                        <a:t>출고 </a:t>
                      </a:r>
                      <a:r>
                        <a:rPr lang="en-US" altLang="ko-KR" sz="1200" dirty="0"/>
                        <a:t>+1 </a:t>
                      </a:r>
                      <a:r>
                        <a:rPr lang="ko-KR" altLang="en-US" sz="1200" dirty="0"/>
                        <a:t>재고 </a:t>
                      </a:r>
                      <a:r>
                        <a:rPr lang="en-US" altLang="ko-KR" sz="1200" dirty="0"/>
                        <a:t>-1)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위 기능 처리와 동시에 주문 번호와  주문한 물품 보관장소 리스트를 띄워줍니다</a:t>
                      </a:r>
                      <a:r>
                        <a:rPr lang="en-US" altLang="ko-KR" sz="1200" dirty="0"/>
                        <a:t>.</a:t>
                      </a:r>
                      <a:endParaRPr lang="ko-KR" altLang="en-US"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544960">
                <a:tc>
                  <a:txBody>
                    <a:bodyPr/>
                    <a:lstStyle/>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indent="0" latinLnBrk="1">
                        <a:buFontTx/>
                        <a:buNone/>
                      </a:pPr>
                      <a:r>
                        <a:rPr lang="ko-KR" altLang="en-US" sz="1200" dirty="0"/>
                        <a:t>기존 정렬기준인 제품 별 관리 페이지로 이동</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r h="519230">
                <a:tc>
                  <a:txBody>
                    <a:bodyPr/>
                    <a:lstStyle/>
                    <a:p>
                      <a:pPr algn="ctr" latinLnBrk="1"/>
                      <a:r>
                        <a:rPr lang="en-US" altLang="ko-KR" sz="1400" dirty="0"/>
                        <a:t>5</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처리상태</a:t>
                      </a:r>
                      <a:r>
                        <a:rPr lang="en-US" altLang="ko-KR" sz="1200" dirty="0"/>
                        <a:t>-</a:t>
                      </a:r>
                      <a:r>
                        <a:rPr lang="ko-KR" altLang="en-US" sz="1200" dirty="0"/>
                        <a:t>주문제품 항목에서 모두 출고 처리 시</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더 이상 필요하지 않은 해당 주문 건 정보 삭제가 가능한 페이지로 이동 </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43808"/>
                  </a:ext>
                </a:extLst>
              </a:tr>
            </a:tbl>
          </a:graphicData>
        </a:graphic>
      </p:graphicFrame>
    </p:spTree>
    <p:extLst>
      <p:ext uri="{BB962C8B-B14F-4D97-AF65-F5344CB8AC3E}">
        <p14:creationId xmlns:p14="http://schemas.microsoft.com/office/powerpoint/2010/main" val="1137683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0BE798A-8FC4-4CDF-B546-683B7009DA91}"/>
              </a:ext>
            </a:extLst>
          </p:cNvPr>
          <p:cNvPicPr>
            <a:picLocks noChangeAspect="1"/>
          </p:cNvPicPr>
          <p:nvPr/>
        </p:nvPicPr>
        <p:blipFill>
          <a:blip r:embed="rId2"/>
          <a:stretch>
            <a:fillRect/>
          </a:stretch>
        </p:blipFill>
        <p:spPr>
          <a:xfrm>
            <a:off x="1500116" y="3851968"/>
            <a:ext cx="5608451" cy="2640907"/>
          </a:xfrm>
          <a:prstGeom prst="rect">
            <a:avLst/>
          </a:prstGeom>
          <a:effectLst>
            <a:outerShdw blurRad="50800" dist="38100" dir="2700000" algn="tl" rotWithShape="0">
              <a:prstClr val="black">
                <a:alpha val="40000"/>
              </a:prstClr>
            </a:outerShdw>
          </a:effectLst>
        </p:spPr>
      </p:pic>
      <p:pic>
        <p:nvPicPr>
          <p:cNvPr id="4" name="그림 3">
            <a:extLst>
              <a:ext uri="{FF2B5EF4-FFF2-40B4-BE49-F238E27FC236}">
                <a16:creationId xmlns:a16="http://schemas.microsoft.com/office/drawing/2014/main" id="{85A6FA72-88E8-426A-BCFC-3929DC0C8287}"/>
              </a:ext>
            </a:extLst>
          </p:cNvPr>
          <p:cNvPicPr>
            <a:picLocks noChangeAspect="1"/>
          </p:cNvPicPr>
          <p:nvPr/>
        </p:nvPicPr>
        <p:blipFill>
          <a:blip r:embed="rId3"/>
          <a:stretch>
            <a:fillRect/>
          </a:stretch>
        </p:blipFill>
        <p:spPr>
          <a:xfrm>
            <a:off x="1500117" y="1075497"/>
            <a:ext cx="5608451" cy="2640906"/>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5"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39">
            <a:extLst>
              <a:ext uri="{FF2B5EF4-FFF2-40B4-BE49-F238E27FC236}">
                <a16:creationId xmlns:a16="http://schemas.microsoft.com/office/drawing/2014/main" id="{701BAF1D-0978-4CB2-95C1-3D5FF27FC686}"/>
              </a:ext>
            </a:extLst>
          </p:cNvPr>
          <p:cNvGraphicFramePr>
            <a:graphicFrameLocks noGrp="1"/>
          </p:cNvGraphicFramePr>
          <p:nvPr>
            <p:extLst>
              <p:ext uri="{D42A27DB-BD31-4B8C-83A1-F6EECF244321}">
                <p14:modId xmlns:p14="http://schemas.microsoft.com/office/powerpoint/2010/main" val="26940178"/>
              </p:ext>
            </p:extLst>
          </p:nvPr>
        </p:nvGraphicFramePr>
        <p:xfrm>
          <a:off x="7594326" y="1287769"/>
          <a:ext cx="4350624" cy="2276567"/>
        </p:xfrm>
        <a:graphic>
          <a:graphicData uri="http://schemas.openxmlformats.org/drawingml/2006/table">
            <a:tbl>
              <a:tblPr firstRow="1" bandRow="1">
                <a:tableStyleId>{5940675A-B579-460E-94D1-54222C63F5DA}</a:tableStyleId>
              </a:tblPr>
              <a:tblGrid>
                <a:gridCol w="558270">
                  <a:extLst>
                    <a:ext uri="{9D8B030D-6E8A-4147-A177-3AD203B41FA5}">
                      <a16:colId xmlns:a16="http://schemas.microsoft.com/office/drawing/2014/main" val="858987230"/>
                    </a:ext>
                  </a:extLst>
                </a:gridCol>
                <a:gridCol w="3792354">
                  <a:extLst>
                    <a:ext uri="{9D8B030D-6E8A-4147-A177-3AD203B41FA5}">
                      <a16:colId xmlns:a16="http://schemas.microsoft.com/office/drawing/2014/main" val="3530988026"/>
                    </a:ext>
                  </a:extLst>
                </a:gridCol>
              </a:tblGrid>
              <a:tr h="373208">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903359">
                <a:tc>
                  <a:txBody>
                    <a:bodyPr/>
                    <a:lstStyle/>
                    <a:p>
                      <a:pPr algn="ctr" latinLnBrk="1"/>
                      <a:endParaRPr lang="en-US" altLang="ko-KR" sz="1400" dirty="0"/>
                    </a:p>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주문 건 삭제 시 한 번 더 소상공인에게 삭제 의사 및 주의사항 공지</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삭제 시 다시 제품관리 페이지의 주문자 정렬 페이지로 이동 </a:t>
                      </a:r>
                      <a:r>
                        <a:rPr lang="en-US" altLang="ko-KR" sz="1200" dirty="0"/>
                        <a:t>-&gt;</a:t>
                      </a:r>
                      <a:r>
                        <a:rPr lang="ko-KR" altLang="en-US" sz="1200" dirty="0"/>
                        <a:t> 삭제 여부 확인 가능</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클릭 시 삭제 완료</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bl>
          </a:graphicData>
        </a:graphic>
      </p:graphicFrame>
      <p:sp>
        <p:nvSpPr>
          <p:cNvPr id="16" name="사각형: 둥근 모서리 15">
            <a:extLst>
              <a:ext uri="{FF2B5EF4-FFF2-40B4-BE49-F238E27FC236}">
                <a16:creationId xmlns:a16="http://schemas.microsoft.com/office/drawing/2014/main" id="{E797C95F-AB7E-4D30-920B-F30D3C398339}"/>
              </a:ext>
            </a:extLst>
          </p:cNvPr>
          <p:cNvSpPr/>
          <p:nvPr/>
        </p:nvSpPr>
        <p:spPr>
          <a:xfrm>
            <a:off x="188799" y="2467887"/>
            <a:ext cx="1120963" cy="410400"/>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주문 건 </a:t>
            </a:r>
            <a:endParaRPr lang="en-US" altLang="ko-KR" sz="1500" b="1" dirty="0">
              <a:solidFill>
                <a:schemeClr val="tx1"/>
              </a:solidFill>
            </a:endParaRPr>
          </a:p>
          <a:p>
            <a:pPr algn="ctr"/>
            <a:r>
              <a:rPr lang="ko-KR" altLang="en-US" sz="1500" b="1" dirty="0">
                <a:solidFill>
                  <a:schemeClr val="tx1"/>
                </a:solidFill>
              </a:rPr>
              <a:t>삭제</a:t>
            </a:r>
            <a:endParaRPr lang="ko-KR" altLang="en-US" sz="1500" b="1" dirty="0"/>
          </a:p>
        </p:txBody>
      </p:sp>
      <p:graphicFrame>
        <p:nvGraphicFramePr>
          <p:cNvPr id="17" name="표 39">
            <a:extLst>
              <a:ext uri="{FF2B5EF4-FFF2-40B4-BE49-F238E27FC236}">
                <a16:creationId xmlns:a16="http://schemas.microsoft.com/office/drawing/2014/main" id="{F93BCEC9-04BC-4943-BF98-BD3D16F728A5}"/>
              </a:ext>
            </a:extLst>
          </p:cNvPr>
          <p:cNvGraphicFramePr>
            <a:graphicFrameLocks noGrp="1"/>
          </p:cNvGraphicFramePr>
          <p:nvPr>
            <p:extLst>
              <p:ext uri="{D42A27DB-BD31-4B8C-83A1-F6EECF244321}">
                <p14:modId xmlns:p14="http://schemas.microsoft.com/office/powerpoint/2010/main" val="719090670"/>
              </p:ext>
            </p:extLst>
          </p:nvPr>
        </p:nvGraphicFramePr>
        <p:xfrm>
          <a:off x="7594327" y="3966318"/>
          <a:ext cx="4350623" cy="2356874"/>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428523">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928351">
                <a:tc>
                  <a:txBody>
                    <a:bodyPr/>
                    <a:lstStyle/>
                    <a:p>
                      <a:pPr algn="ctr" latinLnBrk="1"/>
                      <a:endParaRPr lang="en-US" altLang="ko-KR" sz="1400" dirty="0"/>
                    </a:p>
                    <a:p>
                      <a:pPr algn="ctr" latinLnBrk="1"/>
                      <a:endParaRPr lang="en-US" altLang="ko-KR" sz="1400" dirty="0"/>
                    </a:p>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제품 별로 나열된 리스트를 통해 번호</a:t>
                      </a:r>
                      <a:r>
                        <a:rPr lang="en-US" altLang="ko-KR" sz="1200" dirty="0"/>
                        <a:t>,</a:t>
                      </a:r>
                      <a:r>
                        <a:rPr lang="ko-KR" altLang="en-US" sz="1200" dirty="0"/>
                        <a:t> 이미지</a:t>
                      </a:r>
                      <a:r>
                        <a:rPr lang="en-US" altLang="ko-KR" sz="1200" dirty="0"/>
                        <a:t>, </a:t>
                      </a:r>
                      <a:r>
                        <a:rPr lang="ko-KR" altLang="en-US" sz="1200" dirty="0"/>
                        <a:t>기본정보와 입고</a:t>
                      </a:r>
                      <a:r>
                        <a:rPr lang="en-US" altLang="ko-KR" sz="1200" dirty="0"/>
                        <a:t>, </a:t>
                      </a:r>
                      <a:r>
                        <a:rPr lang="ko-KR" altLang="en-US" sz="1200" dirty="0"/>
                        <a:t>출고</a:t>
                      </a:r>
                      <a:r>
                        <a:rPr lang="en-US" altLang="ko-KR" sz="1200" dirty="0"/>
                        <a:t>, </a:t>
                      </a:r>
                      <a:r>
                        <a:rPr lang="ko-KR" altLang="en-US" sz="1200" dirty="0"/>
                        <a:t>재고 수량 파악 가능</a:t>
                      </a:r>
                      <a:endParaRPr lang="en-US" altLang="ko-KR" sz="1200" dirty="0"/>
                    </a:p>
                    <a:p>
                      <a:pPr latinLnBrk="1"/>
                      <a:endParaRPr lang="en-US" altLang="ko-KR" sz="1200" dirty="0"/>
                    </a:p>
                    <a:p>
                      <a:pPr latinLnBrk="1"/>
                      <a:r>
                        <a:rPr lang="ko-KR" altLang="en-US" sz="1200" dirty="0"/>
                        <a:t>등록 시 </a:t>
                      </a:r>
                      <a:r>
                        <a:rPr lang="en-US" altLang="ko-KR" sz="1200" dirty="0"/>
                        <a:t>: </a:t>
                      </a:r>
                      <a:r>
                        <a:rPr lang="ko-KR" altLang="en-US" sz="1200" dirty="0"/>
                        <a:t>입고 </a:t>
                      </a:r>
                      <a:r>
                        <a:rPr lang="en-US" altLang="ko-KR" sz="1200" dirty="0"/>
                        <a:t>+1, </a:t>
                      </a:r>
                      <a:r>
                        <a:rPr lang="ko-KR" altLang="en-US" sz="1200" dirty="0"/>
                        <a:t>재고 </a:t>
                      </a:r>
                      <a:r>
                        <a:rPr lang="en-US" altLang="ko-KR" sz="1200" dirty="0"/>
                        <a:t>+1</a:t>
                      </a:r>
                    </a:p>
                    <a:p>
                      <a:pPr latinLnBrk="1"/>
                      <a:r>
                        <a:rPr lang="ko-KR" altLang="en-US" sz="1200" dirty="0"/>
                        <a:t>주문 시 </a:t>
                      </a:r>
                      <a:r>
                        <a:rPr lang="en-US" altLang="ko-KR" sz="1200" dirty="0"/>
                        <a:t>: </a:t>
                      </a:r>
                      <a:r>
                        <a:rPr lang="ko-KR" altLang="en-US" sz="1200" dirty="0"/>
                        <a:t>출고 </a:t>
                      </a:r>
                      <a:r>
                        <a:rPr lang="en-US" altLang="ko-KR" sz="1200" dirty="0"/>
                        <a:t>+1</a:t>
                      </a:r>
                    </a:p>
                    <a:p>
                      <a:pPr latinLnBrk="1"/>
                      <a:endParaRPr lang="en-US" altLang="ko-KR" sz="1200" dirty="0"/>
                    </a:p>
                    <a:p>
                      <a:pPr latinLnBrk="1"/>
                      <a:r>
                        <a:rPr lang="ko-KR" altLang="en-US" sz="1200" dirty="0"/>
                        <a:t>재고수량 </a:t>
                      </a:r>
                      <a:r>
                        <a:rPr lang="en-US" altLang="ko-KR" sz="1200" dirty="0"/>
                        <a:t>= </a:t>
                      </a:r>
                      <a:r>
                        <a:rPr lang="ko-KR" altLang="en-US" sz="1200" dirty="0"/>
                        <a:t>입고수량 </a:t>
                      </a:r>
                      <a:r>
                        <a:rPr lang="en-US" altLang="ko-KR" sz="1200" dirty="0"/>
                        <a:t>– </a:t>
                      </a:r>
                      <a:r>
                        <a:rPr lang="ko-KR" altLang="en-US" sz="1200" dirty="0"/>
                        <a:t>출고수량</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bl>
          </a:graphicData>
        </a:graphic>
      </p:graphicFrame>
      <p:sp>
        <p:nvSpPr>
          <p:cNvPr id="18" name="사각형: 둥근 모서리 17">
            <a:extLst>
              <a:ext uri="{FF2B5EF4-FFF2-40B4-BE49-F238E27FC236}">
                <a16:creationId xmlns:a16="http://schemas.microsoft.com/office/drawing/2014/main" id="{80D8EC0C-38B6-43DE-83FD-79250DE82018}"/>
              </a:ext>
            </a:extLst>
          </p:cNvPr>
          <p:cNvSpPr/>
          <p:nvPr/>
        </p:nvSpPr>
        <p:spPr>
          <a:xfrm>
            <a:off x="188799" y="5016048"/>
            <a:ext cx="1120963" cy="410400"/>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재고관리</a:t>
            </a:r>
            <a:endParaRPr lang="ko-KR" altLang="en-US" sz="1500" b="1" dirty="0"/>
          </a:p>
        </p:txBody>
      </p:sp>
      <p:pic>
        <p:nvPicPr>
          <p:cNvPr id="21" name="그래픽 20" descr="배지 1">
            <a:extLst>
              <a:ext uri="{FF2B5EF4-FFF2-40B4-BE49-F238E27FC236}">
                <a16:creationId xmlns:a16="http://schemas.microsoft.com/office/drawing/2014/main" id="{53128552-E572-40EB-81DA-E18C14822B5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6673" y="2831683"/>
            <a:ext cx="246120" cy="211745"/>
          </a:xfrm>
          <a:prstGeom prst="rect">
            <a:avLst/>
          </a:prstGeom>
        </p:spPr>
      </p:pic>
      <p:pic>
        <p:nvPicPr>
          <p:cNvPr id="24" name="그래픽 23" descr="배지 1">
            <a:extLst>
              <a:ext uri="{FF2B5EF4-FFF2-40B4-BE49-F238E27FC236}">
                <a16:creationId xmlns:a16="http://schemas.microsoft.com/office/drawing/2014/main" id="{CA9E174C-3E19-445A-B3E6-A08620C2986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4197" y="5253007"/>
            <a:ext cx="246120" cy="205145"/>
          </a:xfrm>
          <a:prstGeom prst="rect">
            <a:avLst/>
          </a:prstGeom>
        </p:spPr>
      </p:pic>
      <p:sp>
        <p:nvSpPr>
          <p:cNvPr id="25" name="왼쪽 대괄호 24">
            <a:extLst>
              <a:ext uri="{FF2B5EF4-FFF2-40B4-BE49-F238E27FC236}">
                <a16:creationId xmlns:a16="http://schemas.microsoft.com/office/drawing/2014/main" id="{E7895892-9138-4F82-B202-CFF0350F7471}"/>
              </a:ext>
            </a:extLst>
          </p:cNvPr>
          <p:cNvSpPr/>
          <p:nvPr/>
        </p:nvSpPr>
        <p:spPr>
          <a:xfrm rot="10800000">
            <a:off x="6606413" y="4513178"/>
            <a:ext cx="154840" cy="1893384"/>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40F0720D-01C1-4B23-A580-B72BA8D78562}"/>
              </a:ext>
            </a:extLst>
          </p:cNvPr>
          <p:cNvCxnSpPr/>
          <p:nvPr/>
        </p:nvCxnSpPr>
        <p:spPr>
          <a:xfrm>
            <a:off x="6971847" y="5746755"/>
            <a:ext cx="0" cy="57643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A54EAE-0AE2-4148-B249-C51728485DF8}"/>
              </a:ext>
            </a:extLst>
          </p:cNvPr>
          <p:cNvSpPr txBox="1"/>
          <p:nvPr/>
        </p:nvSpPr>
        <p:spPr>
          <a:xfrm>
            <a:off x="5963238" y="6000952"/>
            <a:ext cx="1008609" cy="230883"/>
          </a:xfrm>
          <a:prstGeom prst="rect">
            <a:avLst/>
          </a:prstGeom>
          <a:noFill/>
        </p:spPr>
        <p:txBody>
          <a:bodyPr wrap="none" rtlCol="0">
            <a:spAutoFit/>
          </a:bodyPr>
          <a:lstStyle/>
          <a:p>
            <a:r>
              <a:rPr lang="ko-KR" altLang="en-US" sz="1200" b="1" dirty="0">
                <a:solidFill>
                  <a:srgbClr val="0070C0"/>
                </a:solidFill>
              </a:rPr>
              <a:t>스크롤 가능</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52</a:t>
            </a:fld>
            <a:endParaRPr lang="ko-KR" altLang="en-US"/>
          </a:p>
        </p:txBody>
      </p:sp>
    </p:spTree>
    <p:extLst>
      <p:ext uri="{BB962C8B-B14F-4D97-AF65-F5344CB8AC3E}">
        <p14:creationId xmlns:p14="http://schemas.microsoft.com/office/powerpoint/2010/main" val="9427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0B3CDA3B-7387-43EC-B002-8E7E1D6FB688}"/>
              </a:ext>
            </a:extLst>
          </p:cNvPr>
          <p:cNvPicPr>
            <a:picLocks noChangeAspect="1"/>
          </p:cNvPicPr>
          <p:nvPr/>
        </p:nvPicPr>
        <p:blipFill>
          <a:blip r:embed="rId2"/>
          <a:stretch>
            <a:fillRect/>
          </a:stretch>
        </p:blipFill>
        <p:spPr>
          <a:xfrm>
            <a:off x="1636450" y="1390435"/>
            <a:ext cx="5633360" cy="2672323"/>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4"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6" name="사각형: 둥근 모서리 15">
            <a:extLst>
              <a:ext uri="{FF2B5EF4-FFF2-40B4-BE49-F238E27FC236}">
                <a16:creationId xmlns:a16="http://schemas.microsoft.com/office/drawing/2014/main" id="{28BE9E50-4468-4EF1-B62F-FA0F5C159951}"/>
              </a:ext>
            </a:extLst>
          </p:cNvPr>
          <p:cNvSpPr/>
          <p:nvPr/>
        </p:nvSpPr>
        <p:spPr>
          <a:xfrm>
            <a:off x="171743" y="2555383"/>
            <a:ext cx="1120963" cy="411953"/>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실시간 </a:t>
            </a:r>
            <a:endParaRPr lang="en-US" altLang="ko-KR" sz="1500" b="1" dirty="0">
              <a:solidFill>
                <a:schemeClr val="tx1"/>
              </a:solidFill>
            </a:endParaRPr>
          </a:p>
          <a:p>
            <a:pPr algn="ctr"/>
            <a:r>
              <a:rPr lang="ko-KR" altLang="en-US" sz="1500" b="1" dirty="0">
                <a:solidFill>
                  <a:schemeClr val="tx1"/>
                </a:solidFill>
              </a:rPr>
              <a:t>창고 현황</a:t>
            </a:r>
            <a:endParaRPr lang="ko-KR" altLang="en-US" sz="1500" b="1" dirty="0"/>
          </a:p>
        </p:txBody>
      </p:sp>
      <p:graphicFrame>
        <p:nvGraphicFramePr>
          <p:cNvPr id="17" name="표 39">
            <a:extLst>
              <a:ext uri="{FF2B5EF4-FFF2-40B4-BE49-F238E27FC236}">
                <a16:creationId xmlns:a16="http://schemas.microsoft.com/office/drawing/2014/main" id="{15ED3C38-F890-4A5D-9CC5-02AC6D31E2B3}"/>
              </a:ext>
            </a:extLst>
          </p:cNvPr>
          <p:cNvGraphicFramePr>
            <a:graphicFrameLocks noGrp="1"/>
          </p:cNvGraphicFramePr>
          <p:nvPr>
            <p:extLst>
              <p:ext uri="{D42A27DB-BD31-4B8C-83A1-F6EECF244321}">
                <p14:modId xmlns:p14="http://schemas.microsoft.com/office/powerpoint/2010/main" val="1296263259"/>
              </p:ext>
            </p:extLst>
          </p:nvPr>
        </p:nvGraphicFramePr>
        <p:xfrm>
          <a:off x="7463731" y="1467589"/>
          <a:ext cx="4541208" cy="2432078"/>
        </p:xfrm>
        <a:graphic>
          <a:graphicData uri="http://schemas.openxmlformats.org/drawingml/2006/table">
            <a:tbl>
              <a:tblPr firstRow="1" bandRow="1">
                <a:tableStyleId>{5940675A-B579-460E-94D1-54222C63F5DA}</a:tableStyleId>
              </a:tblPr>
              <a:tblGrid>
                <a:gridCol w="632712">
                  <a:extLst>
                    <a:ext uri="{9D8B030D-6E8A-4147-A177-3AD203B41FA5}">
                      <a16:colId xmlns:a16="http://schemas.microsoft.com/office/drawing/2014/main" val="858987230"/>
                    </a:ext>
                  </a:extLst>
                </a:gridCol>
                <a:gridCol w="3908496">
                  <a:extLst>
                    <a:ext uri="{9D8B030D-6E8A-4147-A177-3AD203B41FA5}">
                      <a16:colId xmlns:a16="http://schemas.microsoft.com/office/drawing/2014/main" val="3530988026"/>
                    </a:ext>
                  </a:extLst>
                </a:gridCol>
              </a:tblGrid>
              <a:tr h="328175">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082977">
                <a:tc>
                  <a:txBody>
                    <a:bodyPr/>
                    <a:lstStyle/>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입고 현황 </a:t>
                      </a:r>
                      <a:endParaRPr lang="en-US" altLang="ko-KR" sz="1200" dirty="0"/>
                    </a:p>
                    <a:p>
                      <a:pPr latinLnBrk="1"/>
                      <a:r>
                        <a:rPr lang="ko-KR" altLang="en-US" sz="1200" dirty="0"/>
                        <a:t>해당 제품에 주문이 들어왔을 시 주문 번호가 나타남</a:t>
                      </a:r>
                      <a:endParaRPr lang="en-US" altLang="ko-KR" sz="1200" dirty="0"/>
                    </a:p>
                    <a:p>
                      <a:pPr latinLnBrk="1"/>
                      <a:endParaRPr lang="en-US" altLang="ko-KR" sz="1200" dirty="0"/>
                    </a:p>
                    <a:p>
                      <a:pPr latinLnBrk="1"/>
                      <a:r>
                        <a:rPr lang="ko-KR" altLang="en-US" sz="1200" dirty="0"/>
                        <a:t>제품</a:t>
                      </a:r>
                      <a:r>
                        <a:rPr lang="en-US" altLang="ko-KR" sz="1200" dirty="0"/>
                        <a:t> </a:t>
                      </a:r>
                      <a:r>
                        <a:rPr lang="ko-KR" altLang="en-US" sz="1200" dirty="0"/>
                        <a:t>등록 후 입고 처리 완료 시 수량과 날짜가 찍히도록 설계 </a:t>
                      </a:r>
                      <a:r>
                        <a:rPr lang="en-US" altLang="ko-KR" sz="1200" dirty="0"/>
                        <a:t>* </a:t>
                      </a:r>
                      <a:r>
                        <a:rPr lang="ko-KR" altLang="en-US" sz="1200" dirty="0"/>
                        <a:t>수량 </a:t>
                      </a:r>
                      <a:r>
                        <a:rPr lang="en-US" altLang="ko-KR" sz="1200" dirty="0"/>
                        <a:t>: </a:t>
                      </a:r>
                      <a:r>
                        <a:rPr lang="ko-KR" altLang="en-US" sz="1200" dirty="0"/>
                        <a:t>기존 </a:t>
                      </a:r>
                      <a:r>
                        <a:rPr lang="en-US" altLang="ko-KR" sz="1200" dirty="0"/>
                        <a:t>0 -&gt; </a:t>
                      </a:r>
                      <a:r>
                        <a:rPr lang="ko-KR" altLang="en-US" sz="1200" dirty="0"/>
                        <a:t>입고 시 </a:t>
                      </a:r>
                      <a:r>
                        <a:rPr lang="en-US" altLang="ko-KR" sz="1200" dirty="0"/>
                        <a:t>+ 1</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689167">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출고 현황</a:t>
                      </a:r>
                      <a:endParaRPr lang="en-US" altLang="ko-KR" sz="1200" dirty="0"/>
                    </a:p>
                    <a:p>
                      <a:pPr latinLnBrk="1"/>
                      <a:r>
                        <a:rPr lang="ko-KR" altLang="en-US" sz="1200" dirty="0"/>
                        <a:t>창고에서 해당 제품의 주문처리 시 출고완료에 처리된 주문번호 나타남</a:t>
                      </a:r>
                      <a:r>
                        <a:rPr lang="en-US" altLang="ko-KR" sz="1200" dirty="0"/>
                        <a:t>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331759">
                <a:tc>
                  <a:txBody>
                    <a:bodyPr/>
                    <a:lstStyle/>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재고현황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bl>
          </a:graphicData>
        </a:graphic>
      </p:graphicFrame>
      <p:pic>
        <p:nvPicPr>
          <p:cNvPr id="25" name="그래픽 24" descr="배지 1">
            <a:extLst>
              <a:ext uri="{FF2B5EF4-FFF2-40B4-BE49-F238E27FC236}">
                <a16:creationId xmlns:a16="http://schemas.microsoft.com/office/drawing/2014/main" id="{C9F45460-5FCD-4A3C-99FF-BD5892B5578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3565" y="1929396"/>
            <a:ext cx="246120" cy="225417"/>
          </a:xfrm>
          <a:prstGeom prst="rect">
            <a:avLst/>
          </a:prstGeom>
        </p:spPr>
      </p:pic>
      <p:pic>
        <p:nvPicPr>
          <p:cNvPr id="26" name="그래픽 25" descr="배지">
            <a:extLst>
              <a:ext uri="{FF2B5EF4-FFF2-40B4-BE49-F238E27FC236}">
                <a16:creationId xmlns:a16="http://schemas.microsoft.com/office/drawing/2014/main" id="{1F536DFF-F480-43BC-A8FB-B91F1B5581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0071" y="1929395"/>
            <a:ext cx="246120" cy="225417"/>
          </a:xfrm>
          <a:prstGeom prst="rect">
            <a:avLst/>
          </a:prstGeom>
        </p:spPr>
      </p:pic>
      <p:pic>
        <p:nvPicPr>
          <p:cNvPr id="27" name="그래픽 26" descr="배지 3">
            <a:extLst>
              <a:ext uri="{FF2B5EF4-FFF2-40B4-BE49-F238E27FC236}">
                <a16:creationId xmlns:a16="http://schemas.microsoft.com/office/drawing/2014/main" id="{F5EFFF7D-39FB-4430-9596-40E99AEF52D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3690" y="1935698"/>
            <a:ext cx="246120" cy="225417"/>
          </a:xfrm>
          <a:prstGeom prst="rect">
            <a:avLst/>
          </a:prstGeom>
        </p:spPr>
      </p:pic>
      <p:sp>
        <p:nvSpPr>
          <p:cNvPr id="31" name="직사각형 30">
            <a:extLst>
              <a:ext uri="{FF2B5EF4-FFF2-40B4-BE49-F238E27FC236}">
                <a16:creationId xmlns:a16="http://schemas.microsoft.com/office/drawing/2014/main" id="{AF45C9B8-B9D2-4B4E-9D08-8A0508B021E6}"/>
              </a:ext>
            </a:extLst>
          </p:cNvPr>
          <p:cNvSpPr/>
          <p:nvPr/>
        </p:nvSpPr>
        <p:spPr>
          <a:xfrm>
            <a:off x="1792712" y="3028360"/>
            <a:ext cx="5320836" cy="125209"/>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5050"/>
              </a:solidFill>
            </a:endParaRPr>
          </a:p>
        </p:txBody>
      </p:sp>
      <p:sp>
        <p:nvSpPr>
          <p:cNvPr id="32" name="TextBox 31">
            <a:extLst>
              <a:ext uri="{FF2B5EF4-FFF2-40B4-BE49-F238E27FC236}">
                <a16:creationId xmlns:a16="http://schemas.microsoft.com/office/drawing/2014/main" id="{A6EC12DF-584F-4A35-9821-F1535126977A}"/>
              </a:ext>
            </a:extLst>
          </p:cNvPr>
          <p:cNvSpPr txBox="1"/>
          <p:nvPr/>
        </p:nvSpPr>
        <p:spPr>
          <a:xfrm>
            <a:off x="6448846" y="3090965"/>
            <a:ext cx="801823" cy="211415"/>
          </a:xfrm>
          <a:prstGeom prst="rect">
            <a:avLst/>
          </a:prstGeom>
          <a:noFill/>
        </p:spPr>
        <p:txBody>
          <a:bodyPr wrap="none" rtlCol="0">
            <a:spAutoFit/>
          </a:bodyPr>
          <a:lstStyle/>
          <a:p>
            <a:r>
              <a:rPr lang="ko-KR" altLang="en-US" sz="900" b="1" dirty="0">
                <a:solidFill>
                  <a:srgbClr val="FF5050"/>
                </a:solidFill>
              </a:rPr>
              <a:t>출고 완료 </a:t>
            </a:r>
            <a:r>
              <a:rPr lang="en-US" altLang="ko-KR" sz="900" b="1" dirty="0">
                <a:solidFill>
                  <a:srgbClr val="FF5050"/>
                </a:solidFill>
              </a:rPr>
              <a:t>X</a:t>
            </a:r>
            <a:endParaRPr lang="ko-KR" altLang="en-US" sz="900" b="1" dirty="0">
              <a:solidFill>
                <a:srgbClr val="FF5050"/>
              </a:solidFill>
            </a:endParaRPr>
          </a:p>
        </p:txBody>
      </p:sp>
      <p:sp>
        <p:nvSpPr>
          <p:cNvPr id="33" name="직사각형 32">
            <a:extLst>
              <a:ext uri="{FF2B5EF4-FFF2-40B4-BE49-F238E27FC236}">
                <a16:creationId xmlns:a16="http://schemas.microsoft.com/office/drawing/2014/main" id="{FC018B6B-D494-4E70-B4FF-F9661F104A56}"/>
              </a:ext>
            </a:extLst>
          </p:cNvPr>
          <p:cNvSpPr/>
          <p:nvPr/>
        </p:nvSpPr>
        <p:spPr>
          <a:xfrm>
            <a:off x="1799692" y="2685414"/>
            <a:ext cx="5320836" cy="1068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B050"/>
              </a:solidFill>
            </a:endParaRPr>
          </a:p>
        </p:txBody>
      </p:sp>
      <p:sp>
        <p:nvSpPr>
          <p:cNvPr id="34" name="TextBox 33">
            <a:extLst>
              <a:ext uri="{FF2B5EF4-FFF2-40B4-BE49-F238E27FC236}">
                <a16:creationId xmlns:a16="http://schemas.microsoft.com/office/drawing/2014/main" id="{9B94F890-9FE5-4481-92D5-F2A8862F1B62}"/>
              </a:ext>
            </a:extLst>
          </p:cNvPr>
          <p:cNvSpPr txBox="1"/>
          <p:nvPr/>
        </p:nvSpPr>
        <p:spPr>
          <a:xfrm>
            <a:off x="6672117" y="2449675"/>
            <a:ext cx="686406" cy="211415"/>
          </a:xfrm>
          <a:prstGeom prst="rect">
            <a:avLst/>
          </a:prstGeom>
          <a:noFill/>
        </p:spPr>
        <p:txBody>
          <a:bodyPr wrap="none" rtlCol="0">
            <a:spAutoFit/>
          </a:bodyPr>
          <a:lstStyle/>
          <a:p>
            <a:r>
              <a:rPr lang="ko-KR" altLang="en-US" sz="900" b="1" dirty="0">
                <a:solidFill>
                  <a:srgbClr val="00B050"/>
                </a:solidFill>
              </a:rPr>
              <a:t>출고 완료</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53</a:t>
            </a:fld>
            <a:endParaRPr lang="ko-KR" altLang="en-US"/>
          </a:p>
        </p:txBody>
      </p:sp>
    </p:spTree>
    <p:extLst>
      <p:ext uri="{BB962C8B-B14F-4D97-AF65-F5344CB8AC3E}">
        <p14:creationId xmlns:p14="http://schemas.microsoft.com/office/powerpoint/2010/main" val="3149124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1EF2A39-AA09-4FCF-9CF6-E0486CBA5711}"/>
              </a:ext>
            </a:extLst>
          </p:cNvPr>
          <p:cNvPicPr>
            <a:picLocks noChangeAspect="1"/>
          </p:cNvPicPr>
          <p:nvPr/>
        </p:nvPicPr>
        <p:blipFill>
          <a:blip r:embed="rId2"/>
          <a:stretch>
            <a:fillRect/>
          </a:stretch>
        </p:blipFill>
        <p:spPr>
          <a:xfrm>
            <a:off x="1614406" y="3936802"/>
            <a:ext cx="5665727" cy="2569572"/>
          </a:xfrm>
          <a:prstGeom prst="rect">
            <a:avLst/>
          </a:prstGeom>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151E04C1-5E84-41D7-8546-DC1ADA622D57}"/>
              </a:ext>
            </a:extLst>
          </p:cNvPr>
          <p:cNvPicPr>
            <a:picLocks noChangeAspect="1"/>
          </p:cNvPicPr>
          <p:nvPr/>
        </p:nvPicPr>
        <p:blipFill>
          <a:blip r:embed="rId3"/>
          <a:stretch>
            <a:fillRect/>
          </a:stretch>
        </p:blipFill>
        <p:spPr>
          <a:xfrm>
            <a:off x="1614406" y="1130807"/>
            <a:ext cx="5675275" cy="2569572"/>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5"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5" name="사각형: 둥근 모서리 14">
            <a:extLst>
              <a:ext uri="{FF2B5EF4-FFF2-40B4-BE49-F238E27FC236}">
                <a16:creationId xmlns:a16="http://schemas.microsoft.com/office/drawing/2014/main" id="{84DFEE30-7C24-41DD-9DEE-0309FD79092D}"/>
              </a:ext>
            </a:extLst>
          </p:cNvPr>
          <p:cNvSpPr/>
          <p:nvPr/>
        </p:nvSpPr>
        <p:spPr>
          <a:xfrm>
            <a:off x="188800" y="4968305"/>
            <a:ext cx="1336008" cy="340954"/>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카테고리</a:t>
            </a:r>
            <a:r>
              <a:rPr lang="en-US" altLang="ko-KR" sz="1500" b="1" dirty="0">
                <a:solidFill>
                  <a:schemeClr val="tx1"/>
                </a:solidFill>
              </a:rPr>
              <a:t> </a:t>
            </a:r>
            <a:r>
              <a:rPr lang="ko-KR" altLang="en-US" sz="1500" b="1" dirty="0">
                <a:solidFill>
                  <a:schemeClr val="tx1"/>
                </a:solidFill>
              </a:rPr>
              <a:t>별 상품 목록</a:t>
            </a:r>
            <a:endParaRPr lang="en-US" altLang="ko-KR" sz="1500" b="1" dirty="0">
              <a:solidFill>
                <a:schemeClr val="tx1"/>
              </a:solidFill>
            </a:endParaRPr>
          </a:p>
        </p:txBody>
      </p:sp>
      <p:graphicFrame>
        <p:nvGraphicFramePr>
          <p:cNvPr id="16" name="표 39">
            <a:extLst>
              <a:ext uri="{FF2B5EF4-FFF2-40B4-BE49-F238E27FC236}">
                <a16:creationId xmlns:a16="http://schemas.microsoft.com/office/drawing/2014/main" id="{37DA5C2B-5C30-4739-843E-70823ADB9E58}"/>
              </a:ext>
            </a:extLst>
          </p:cNvPr>
          <p:cNvGraphicFramePr>
            <a:graphicFrameLocks noGrp="1"/>
          </p:cNvGraphicFramePr>
          <p:nvPr>
            <p:extLst>
              <p:ext uri="{D42A27DB-BD31-4B8C-83A1-F6EECF244321}">
                <p14:modId xmlns:p14="http://schemas.microsoft.com/office/powerpoint/2010/main" val="2303437384"/>
              </p:ext>
            </p:extLst>
          </p:nvPr>
        </p:nvGraphicFramePr>
        <p:xfrm>
          <a:off x="7594324" y="2031657"/>
          <a:ext cx="4350623" cy="2468880"/>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209539">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352236">
                <a:tc>
                  <a:txBody>
                    <a:bodyPr/>
                    <a:lstStyle/>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소상공인이 회원가입 시 입력한 업체 정보를 소비자도 확인 가능</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314308">
                <a:tc>
                  <a:txBody>
                    <a:bodyPr/>
                    <a:lstStyle/>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카테고리 명 </a:t>
                      </a:r>
                      <a:r>
                        <a:rPr lang="en-US" altLang="ko-KR" sz="1200" dirty="0"/>
                        <a:t>&gt; </a:t>
                      </a:r>
                      <a:r>
                        <a:rPr lang="ko-KR" altLang="en-US" sz="1200" dirty="0"/>
                        <a:t>설명 클릭 시 해당 카테고리에 속하는 제품들만 볼 수 있는 페이지로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r h="440031">
                <a:tc>
                  <a:txBody>
                    <a:bodyPr/>
                    <a:lstStyle/>
                    <a:p>
                      <a:pPr algn="ctr" latinLnBrk="1"/>
                      <a:endParaRPr lang="en-US" altLang="ko-KR" sz="1400" dirty="0"/>
                    </a:p>
                    <a:p>
                      <a:pPr algn="ctr" latinLnBrk="1"/>
                      <a:r>
                        <a:rPr lang="en-US" altLang="ko-KR" sz="1400" dirty="0"/>
                        <a:t>3</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소비자가 구매여부를 판단할 수 있도록 해당 제품의 재고수량 공개 </a:t>
                      </a:r>
                      <a:endParaRPr lang="en-US" altLang="ko-KR" sz="1200" dirty="0"/>
                    </a:p>
                    <a:p>
                      <a:pPr latinLnBrk="1"/>
                      <a:r>
                        <a:rPr lang="ko-KR" altLang="en-US" sz="1200" dirty="0"/>
                        <a:t>제품 클릭 시 </a:t>
                      </a:r>
                      <a:r>
                        <a:rPr lang="en-US" altLang="ko-KR" sz="1200" dirty="0"/>
                        <a:t>detail</a:t>
                      </a:r>
                      <a:r>
                        <a:rPr lang="ko-KR" altLang="en-US" sz="1200" dirty="0"/>
                        <a:t>한 상품 정보 확인 가능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r h="223111">
                <a:tc>
                  <a:txBody>
                    <a:bodyPr/>
                    <a:lstStyle/>
                    <a:p>
                      <a:pPr algn="ctr" latinLnBrk="1"/>
                      <a:r>
                        <a:rPr lang="en-US" altLang="ko-KR" sz="1400" dirty="0"/>
                        <a:t>4</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주문서 작성 </a:t>
                      </a:r>
                      <a:r>
                        <a:rPr lang="en-US" altLang="ko-KR" sz="1200" dirty="0"/>
                        <a:t>Form</a:t>
                      </a:r>
                      <a:r>
                        <a:rPr lang="ko-KR" altLang="en-US" sz="1200" dirty="0"/>
                        <a:t> 이 있는 주문하기 페이지로 이동</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123329"/>
                  </a:ext>
                </a:extLst>
              </a:tr>
              <a:tr h="209539">
                <a:tc>
                  <a:txBody>
                    <a:bodyPr/>
                    <a:lstStyle/>
                    <a:p>
                      <a:pPr algn="ctr" latinLnBrk="1"/>
                      <a:r>
                        <a:rPr lang="en-US" altLang="ko-KR" sz="1400" dirty="0"/>
                        <a:t>5</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r>
                        <a:rPr lang="ko-KR" altLang="en-US" sz="1200" dirty="0"/>
                        <a:t>로고 클릭 시 </a:t>
                      </a:r>
                      <a:r>
                        <a:rPr lang="en-US" altLang="ko-KR" sz="1200" dirty="0"/>
                        <a:t>Home</a:t>
                      </a:r>
                      <a:r>
                        <a:rPr lang="ko-KR" altLang="en-US" sz="1200" dirty="0"/>
                        <a:t>페이지로 이동</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843808"/>
                  </a:ext>
                </a:extLst>
              </a:tr>
            </a:tbl>
          </a:graphicData>
        </a:graphic>
      </p:graphicFrame>
      <p:sp>
        <p:nvSpPr>
          <p:cNvPr id="17" name="사각형: 둥근 모서리 16">
            <a:extLst>
              <a:ext uri="{FF2B5EF4-FFF2-40B4-BE49-F238E27FC236}">
                <a16:creationId xmlns:a16="http://schemas.microsoft.com/office/drawing/2014/main" id="{571AB03D-F888-4C8B-B76C-1602EB316979}"/>
              </a:ext>
            </a:extLst>
          </p:cNvPr>
          <p:cNvSpPr/>
          <p:nvPr/>
        </p:nvSpPr>
        <p:spPr>
          <a:xfrm>
            <a:off x="188800" y="2305864"/>
            <a:ext cx="1231098" cy="340954"/>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쇼핑</a:t>
            </a:r>
            <a:endParaRPr lang="en-US" altLang="ko-KR" sz="1500" b="1" dirty="0">
              <a:solidFill>
                <a:schemeClr val="tx1"/>
              </a:solidFill>
            </a:endParaRPr>
          </a:p>
          <a:p>
            <a:pPr algn="ctr"/>
            <a:r>
              <a:rPr lang="ko-KR" altLang="en-US" sz="1500" b="1" dirty="0">
                <a:solidFill>
                  <a:schemeClr val="tx1"/>
                </a:solidFill>
              </a:rPr>
              <a:t>페이지</a:t>
            </a:r>
            <a:endParaRPr lang="ko-KR" altLang="en-US" sz="1500" b="1" dirty="0"/>
          </a:p>
        </p:txBody>
      </p:sp>
      <p:pic>
        <p:nvPicPr>
          <p:cNvPr id="20" name="그래픽 19" descr="배지 1">
            <a:extLst>
              <a:ext uri="{FF2B5EF4-FFF2-40B4-BE49-F238E27FC236}">
                <a16:creationId xmlns:a16="http://schemas.microsoft.com/office/drawing/2014/main" id="{C9FC4275-6400-49D4-987A-3A1DF7737E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8998" y="1908417"/>
            <a:ext cx="246120" cy="207323"/>
          </a:xfrm>
          <a:prstGeom prst="rect">
            <a:avLst/>
          </a:prstGeom>
        </p:spPr>
      </p:pic>
      <p:pic>
        <p:nvPicPr>
          <p:cNvPr id="21" name="그래픽 20" descr="배지">
            <a:extLst>
              <a:ext uri="{FF2B5EF4-FFF2-40B4-BE49-F238E27FC236}">
                <a16:creationId xmlns:a16="http://schemas.microsoft.com/office/drawing/2014/main" id="{E8846248-7E41-4098-A594-0039CC98588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856" y="2403102"/>
            <a:ext cx="246120" cy="207323"/>
          </a:xfrm>
          <a:prstGeom prst="rect">
            <a:avLst/>
          </a:prstGeom>
        </p:spPr>
      </p:pic>
      <p:pic>
        <p:nvPicPr>
          <p:cNvPr id="22" name="그래픽 21" descr="배지 3">
            <a:extLst>
              <a:ext uri="{FF2B5EF4-FFF2-40B4-BE49-F238E27FC236}">
                <a16:creationId xmlns:a16="http://schemas.microsoft.com/office/drawing/2014/main" id="{B5DE447C-899C-4807-B71E-E0CE8BF0F02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45938" y="3072536"/>
            <a:ext cx="246120" cy="207323"/>
          </a:xfrm>
          <a:prstGeom prst="rect">
            <a:avLst/>
          </a:prstGeom>
        </p:spPr>
      </p:pic>
      <p:pic>
        <p:nvPicPr>
          <p:cNvPr id="23" name="그래픽 22" descr="배지 4">
            <a:extLst>
              <a:ext uri="{FF2B5EF4-FFF2-40B4-BE49-F238E27FC236}">
                <a16:creationId xmlns:a16="http://schemas.microsoft.com/office/drawing/2014/main" id="{C2E19AF3-D13E-4808-ACB4-B0E85C06C79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92250" y="1243390"/>
            <a:ext cx="247048" cy="208104"/>
          </a:xfrm>
          <a:prstGeom prst="rect">
            <a:avLst/>
          </a:prstGeom>
        </p:spPr>
      </p:pic>
      <p:pic>
        <p:nvPicPr>
          <p:cNvPr id="24" name="그래픽 23" descr="배지 5">
            <a:extLst>
              <a:ext uri="{FF2B5EF4-FFF2-40B4-BE49-F238E27FC236}">
                <a16:creationId xmlns:a16="http://schemas.microsoft.com/office/drawing/2014/main" id="{935B6F70-B615-46BF-9150-3F9AD14EC6E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53352" y="1243390"/>
            <a:ext cx="247048" cy="208104"/>
          </a:xfrm>
          <a:prstGeom prst="rect">
            <a:avLst/>
          </a:prstGeom>
        </p:spPr>
      </p:pic>
      <p:sp>
        <p:nvSpPr>
          <p:cNvPr id="25" name="왼쪽 대괄호 24">
            <a:extLst>
              <a:ext uri="{FF2B5EF4-FFF2-40B4-BE49-F238E27FC236}">
                <a16:creationId xmlns:a16="http://schemas.microsoft.com/office/drawing/2014/main" id="{BED177EA-2B12-42BD-85AF-41B4AB712469}"/>
              </a:ext>
            </a:extLst>
          </p:cNvPr>
          <p:cNvSpPr/>
          <p:nvPr/>
        </p:nvSpPr>
        <p:spPr>
          <a:xfrm>
            <a:off x="2136065" y="2722934"/>
            <a:ext cx="103888" cy="906527"/>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6" name="직선 화살표 연결선 25">
            <a:extLst>
              <a:ext uri="{FF2B5EF4-FFF2-40B4-BE49-F238E27FC236}">
                <a16:creationId xmlns:a16="http://schemas.microsoft.com/office/drawing/2014/main" id="{6B69D7DB-23BF-462F-A809-012AB40D6CD2}"/>
              </a:ext>
            </a:extLst>
          </p:cNvPr>
          <p:cNvCxnSpPr/>
          <p:nvPr/>
        </p:nvCxnSpPr>
        <p:spPr>
          <a:xfrm>
            <a:off x="7077725" y="3032096"/>
            <a:ext cx="0" cy="582556"/>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A1FB90-8BF3-472C-ACD0-D16CAF2ACA45}"/>
              </a:ext>
            </a:extLst>
          </p:cNvPr>
          <p:cNvSpPr txBox="1"/>
          <p:nvPr/>
        </p:nvSpPr>
        <p:spPr>
          <a:xfrm>
            <a:off x="6069116" y="3288991"/>
            <a:ext cx="1008609" cy="233334"/>
          </a:xfrm>
          <a:prstGeom prst="rect">
            <a:avLst/>
          </a:prstGeom>
          <a:noFill/>
        </p:spPr>
        <p:txBody>
          <a:bodyPr wrap="none" rtlCol="0">
            <a:spAutoFit/>
          </a:bodyPr>
          <a:lstStyle/>
          <a:p>
            <a:r>
              <a:rPr lang="ko-KR" altLang="en-US" sz="1200" b="1" dirty="0">
                <a:solidFill>
                  <a:srgbClr val="0070C0"/>
                </a:solidFill>
              </a:rPr>
              <a:t>스크롤 가능</a:t>
            </a:r>
          </a:p>
        </p:txBody>
      </p:sp>
      <p:sp>
        <p:nvSpPr>
          <p:cNvPr id="30" name="왼쪽 대괄호 29">
            <a:extLst>
              <a:ext uri="{FF2B5EF4-FFF2-40B4-BE49-F238E27FC236}">
                <a16:creationId xmlns:a16="http://schemas.microsoft.com/office/drawing/2014/main" id="{151CF47C-1083-43DE-A3FD-DC78C04B049E}"/>
              </a:ext>
            </a:extLst>
          </p:cNvPr>
          <p:cNvSpPr/>
          <p:nvPr/>
        </p:nvSpPr>
        <p:spPr>
          <a:xfrm>
            <a:off x="2084121" y="4743715"/>
            <a:ext cx="103888" cy="920557"/>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31" name="그래픽 30" descr="배지 3">
            <a:extLst>
              <a:ext uri="{FF2B5EF4-FFF2-40B4-BE49-F238E27FC236}">
                <a16:creationId xmlns:a16="http://schemas.microsoft.com/office/drawing/2014/main" id="{0CB1B229-6739-4760-90D1-5804AB67FFC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48403" y="5098727"/>
            <a:ext cx="246120" cy="210532"/>
          </a:xfrm>
          <a:prstGeom prst="rect">
            <a:avLst/>
          </a:prstGeom>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54</a:t>
            </a:fld>
            <a:endParaRPr lang="ko-KR" altLang="en-US"/>
          </a:p>
        </p:txBody>
      </p:sp>
    </p:spTree>
    <p:extLst>
      <p:ext uri="{BB962C8B-B14F-4D97-AF65-F5344CB8AC3E}">
        <p14:creationId xmlns:p14="http://schemas.microsoft.com/office/powerpoint/2010/main" val="2104821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2FEFFAA1-FA2F-4E22-9203-A56C181CB0AD}"/>
              </a:ext>
            </a:extLst>
          </p:cNvPr>
          <p:cNvPicPr>
            <a:picLocks noChangeAspect="1"/>
          </p:cNvPicPr>
          <p:nvPr/>
        </p:nvPicPr>
        <p:blipFill>
          <a:blip r:embed="rId2"/>
          <a:stretch>
            <a:fillRect/>
          </a:stretch>
        </p:blipFill>
        <p:spPr>
          <a:xfrm>
            <a:off x="1649720" y="3866686"/>
            <a:ext cx="5632377" cy="2691810"/>
          </a:xfrm>
          <a:prstGeom prst="rect">
            <a:avLst/>
          </a:prstGeom>
          <a:effectLst>
            <a:outerShdw blurRad="50800" dist="38100" dir="2700000" algn="tl" rotWithShape="0">
              <a:prstClr val="black">
                <a:alpha val="40000"/>
              </a:prstClr>
            </a:outerShdw>
          </a:effectLst>
        </p:spPr>
      </p:pic>
      <p:pic>
        <p:nvPicPr>
          <p:cNvPr id="4" name="그림 3">
            <a:extLst>
              <a:ext uri="{FF2B5EF4-FFF2-40B4-BE49-F238E27FC236}">
                <a16:creationId xmlns:a16="http://schemas.microsoft.com/office/drawing/2014/main" id="{930D7BC6-9B45-43D2-AD1E-BEE5CB361B04}"/>
              </a:ext>
            </a:extLst>
          </p:cNvPr>
          <p:cNvPicPr>
            <a:picLocks noChangeAspect="1"/>
          </p:cNvPicPr>
          <p:nvPr/>
        </p:nvPicPr>
        <p:blipFill>
          <a:blip r:embed="rId3"/>
          <a:stretch>
            <a:fillRect/>
          </a:stretch>
        </p:blipFill>
        <p:spPr>
          <a:xfrm>
            <a:off x="1649721" y="1056158"/>
            <a:ext cx="5632377" cy="2669640"/>
          </a:xfrm>
          <a:prstGeom prst="rect">
            <a:avLst/>
          </a:prstGeom>
          <a:effectLst>
            <a:outerShdw blurRad="50800" dist="38100" dir="2700000" algn="tl" rotWithShape="0">
              <a:prstClr val="black">
                <a:alpha val="40000"/>
              </a:prstClr>
            </a:outerShdw>
          </a:effectLst>
        </p:spPr>
      </p:pic>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5"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UI/</a:t>
            </a:r>
            <a:r>
              <a:rPr kumimoji="0" lang="en-US" altLang="ko-KR" sz="1700" b="1" i="0" u="none" strike="noStrike" kern="1200" cap="none" spc="0" normalizeH="0" baseline="0" noProof="0" dirty="0" err="1">
                <a:ln>
                  <a:noFill/>
                </a:ln>
                <a:solidFill>
                  <a:schemeClr val="bg1"/>
                </a:solidFill>
                <a:effectLst/>
                <a:uLnTx/>
                <a:uFillTx/>
                <a:latin typeface="+mn-ea"/>
                <a:cs typeface="+mj-cs"/>
              </a:rPr>
              <a:t>UX</a:t>
            </a: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39">
            <a:extLst>
              <a:ext uri="{FF2B5EF4-FFF2-40B4-BE49-F238E27FC236}">
                <a16:creationId xmlns:a16="http://schemas.microsoft.com/office/drawing/2014/main" id="{49473FC9-B33D-41AA-845F-0EFC180A6018}"/>
              </a:ext>
            </a:extLst>
          </p:cNvPr>
          <p:cNvGraphicFramePr>
            <a:graphicFrameLocks noGrp="1"/>
          </p:cNvGraphicFramePr>
          <p:nvPr>
            <p:extLst>
              <p:ext uri="{D42A27DB-BD31-4B8C-83A1-F6EECF244321}">
                <p14:modId xmlns:p14="http://schemas.microsoft.com/office/powerpoint/2010/main" val="815106977"/>
              </p:ext>
            </p:extLst>
          </p:nvPr>
        </p:nvGraphicFramePr>
        <p:xfrm>
          <a:off x="7569943" y="3979315"/>
          <a:ext cx="4350624" cy="2133600"/>
        </p:xfrm>
        <a:graphic>
          <a:graphicData uri="http://schemas.openxmlformats.org/drawingml/2006/table">
            <a:tbl>
              <a:tblPr firstRow="1" bandRow="1">
                <a:tableStyleId>{5940675A-B579-460E-94D1-54222C63F5DA}</a:tableStyleId>
              </a:tblPr>
              <a:tblGrid>
                <a:gridCol w="558270">
                  <a:extLst>
                    <a:ext uri="{9D8B030D-6E8A-4147-A177-3AD203B41FA5}">
                      <a16:colId xmlns:a16="http://schemas.microsoft.com/office/drawing/2014/main" val="858987230"/>
                    </a:ext>
                  </a:extLst>
                </a:gridCol>
                <a:gridCol w="3792354">
                  <a:extLst>
                    <a:ext uri="{9D8B030D-6E8A-4147-A177-3AD203B41FA5}">
                      <a16:colId xmlns:a16="http://schemas.microsoft.com/office/drawing/2014/main" val="3530988026"/>
                    </a:ext>
                  </a:extLst>
                </a:gridCol>
              </a:tblGrid>
              <a:tr h="276846">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846622">
                <a:tc>
                  <a:txBody>
                    <a:bodyPr/>
                    <a:lstStyle/>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주문서 작성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제품 선택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*Ctrl </a:t>
                      </a:r>
                      <a:r>
                        <a:rPr lang="ko-KR" altLang="en-US" sz="1200" dirty="0"/>
                        <a:t>누른 상태로 클릭하면 여러 제품 주문이 가능함</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주문자 이름</a:t>
                      </a:r>
                      <a:r>
                        <a:rPr lang="en-US" altLang="ko-KR" sz="1200" dirty="0"/>
                        <a:t>, </a:t>
                      </a:r>
                      <a:r>
                        <a:rPr lang="ko-KR" altLang="en-US" sz="1200" dirty="0"/>
                        <a:t>연락처</a:t>
                      </a:r>
                      <a:r>
                        <a:rPr lang="en-US" altLang="ko-KR" sz="1200" dirty="0"/>
                        <a:t>, </a:t>
                      </a:r>
                      <a:r>
                        <a:rPr lang="ko-KR" altLang="en-US" sz="1200" dirty="0"/>
                        <a:t>주소</a:t>
                      </a:r>
                      <a:r>
                        <a:rPr lang="en-US" altLang="ko-KR" sz="1200" dirty="0"/>
                        <a:t>, </a:t>
                      </a:r>
                      <a:r>
                        <a:rPr lang="ko-KR" altLang="en-US" sz="1200" dirty="0"/>
                        <a:t>이메일</a:t>
                      </a:r>
                      <a:r>
                        <a:rPr lang="en-US" altLang="ko-KR" sz="1200" dirty="0"/>
                        <a:t>, </a:t>
                      </a:r>
                      <a:r>
                        <a:rPr lang="ko-KR" altLang="en-US" sz="1200" dirty="0"/>
                        <a:t>배송메모 작성 </a:t>
                      </a:r>
                      <a:endParaRPr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575598">
                <a:tc>
                  <a:txBody>
                    <a:bodyPr/>
                    <a:lstStyle/>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완료버튼 클릭 시 주문서 등록완료 및 쇼핑페이지로 이동 </a:t>
                      </a:r>
                      <a:endParaRPr lang="en-US" altLang="ko-KR"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1139265"/>
                  </a:ext>
                </a:extLst>
              </a:tr>
            </a:tbl>
          </a:graphicData>
        </a:graphic>
      </p:graphicFrame>
      <p:sp>
        <p:nvSpPr>
          <p:cNvPr id="16" name="사각형: 둥근 모서리 15">
            <a:extLst>
              <a:ext uri="{FF2B5EF4-FFF2-40B4-BE49-F238E27FC236}">
                <a16:creationId xmlns:a16="http://schemas.microsoft.com/office/drawing/2014/main" id="{4419966D-1A45-4A7A-9F54-E6584B998E4C}"/>
              </a:ext>
            </a:extLst>
          </p:cNvPr>
          <p:cNvSpPr/>
          <p:nvPr/>
        </p:nvSpPr>
        <p:spPr>
          <a:xfrm>
            <a:off x="187861" y="4932971"/>
            <a:ext cx="1216488" cy="387191"/>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주문하기</a:t>
            </a:r>
            <a:endParaRPr lang="en-US" altLang="ko-KR" sz="1500" b="1" dirty="0">
              <a:solidFill>
                <a:schemeClr val="tx1"/>
              </a:solidFill>
            </a:endParaRPr>
          </a:p>
        </p:txBody>
      </p:sp>
      <p:pic>
        <p:nvPicPr>
          <p:cNvPr id="19" name="그래픽 18" descr="배지 1">
            <a:extLst>
              <a:ext uri="{FF2B5EF4-FFF2-40B4-BE49-F238E27FC236}">
                <a16:creationId xmlns:a16="http://schemas.microsoft.com/office/drawing/2014/main" id="{AA25DDF6-2110-45D0-90F7-7D26909F8D7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9194" y="4982279"/>
            <a:ext cx="246120" cy="189965"/>
          </a:xfrm>
          <a:prstGeom prst="rect">
            <a:avLst/>
          </a:prstGeom>
        </p:spPr>
      </p:pic>
      <p:sp>
        <p:nvSpPr>
          <p:cNvPr id="20" name="왼쪽 대괄호 19">
            <a:extLst>
              <a:ext uri="{FF2B5EF4-FFF2-40B4-BE49-F238E27FC236}">
                <a16:creationId xmlns:a16="http://schemas.microsoft.com/office/drawing/2014/main" id="{6BC7357D-C6AD-49C0-837A-AEE450674641}"/>
              </a:ext>
            </a:extLst>
          </p:cNvPr>
          <p:cNvSpPr/>
          <p:nvPr/>
        </p:nvSpPr>
        <p:spPr>
          <a:xfrm>
            <a:off x="3396958" y="4249925"/>
            <a:ext cx="154840" cy="1753284"/>
          </a:xfrm>
          <a:prstGeom prst="leftBracket">
            <a:avLst>
              <a:gd name="adj" fmla="val 0"/>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1" name="그래픽 20" descr="배지">
            <a:extLst>
              <a:ext uri="{FF2B5EF4-FFF2-40B4-BE49-F238E27FC236}">
                <a16:creationId xmlns:a16="http://schemas.microsoft.com/office/drawing/2014/main" id="{C7277F61-894F-4079-A1AE-E77ED1B9D3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2769" y="6281398"/>
            <a:ext cx="246120" cy="189965"/>
          </a:xfrm>
          <a:prstGeom prst="rect">
            <a:avLst/>
          </a:prstGeom>
        </p:spPr>
      </p:pic>
      <p:graphicFrame>
        <p:nvGraphicFramePr>
          <p:cNvPr id="24" name="표 39">
            <a:extLst>
              <a:ext uri="{FF2B5EF4-FFF2-40B4-BE49-F238E27FC236}">
                <a16:creationId xmlns:a16="http://schemas.microsoft.com/office/drawing/2014/main" id="{FBAE0D3B-6ED8-40D9-9008-8113016ACEDD}"/>
              </a:ext>
            </a:extLst>
          </p:cNvPr>
          <p:cNvGraphicFramePr>
            <a:graphicFrameLocks noGrp="1"/>
          </p:cNvGraphicFramePr>
          <p:nvPr>
            <p:extLst>
              <p:ext uri="{D42A27DB-BD31-4B8C-83A1-F6EECF244321}">
                <p14:modId xmlns:p14="http://schemas.microsoft.com/office/powerpoint/2010/main" val="1990745059"/>
              </p:ext>
            </p:extLst>
          </p:nvPr>
        </p:nvGraphicFramePr>
        <p:xfrm>
          <a:off x="7569944" y="1031939"/>
          <a:ext cx="4350623" cy="2397057"/>
        </p:xfrm>
        <a:graphic>
          <a:graphicData uri="http://schemas.openxmlformats.org/drawingml/2006/table">
            <a:tbl>
              <a:tblPr firstRow="1" bandRow="1">
                <a:tableStyleId>{5940675A-B579-460E-94D1-54222C63F5DA}</a:tableStyleId>
              </a:tblPr>
              <a:tblGrid>
                <a:gridCol w="606158">
                  <a:extLst>
                    <a:ext uri="{9D8B030D-6E8A-4147-A177-3AD203B41FA5}">
                      <a16:colId xmlns:a16="http://schemas.microsoft.com/office/drawing/2014/main" val="858987230"/>
                    </a:ext>
                  </a:extLst>
                </a:gridCol>
                <a:gridCol w="3744465">
                  <a:extLst>
                    <a:ext uri="{9D8B030D-6E8A-4147-A177-3AD203B41FA5}">
                      <a16:colId xmlns:a16="http://schemas.microsoft.com/office/drawing/2014/main" val="3530988026"/>
                    </a:ext>
                  </a:extLst>
                </a:gridCol>
              </a:tblGrid>
              <a:tr h="342437">
                <a:tc>
                  <a:txBody>
                    <a:bodyPr/>
                    <a:lstStyle/>
                    <a:p>
                      <a:pPr algn="ctr" latinLnBrk="1"/>
                      <a:r>
                        <a:rPr lang="ko-KR" altLang="en-US" sz="1400" dirty="0"/>
                        <a:t>번호</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latinLnBrk="1"/>
                      <a:r>
                        <a:rPr lang="ko-KR" altLang="en-US" sz="1400" dirty="0"/>
                        <a:t>설명</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455084"/>
                  </a:ext>
                </a:extLst>
              </a:tr>
              <a:tr h="1335503">
                <a:tc>
                  <a:txBody>
                    <a:bodyPr/>
                    <a:lstStyle/>
                    <a:p>
                      <a:pPr algn="ctr" latinLnBrk="1"/>
                      <a:endParaRPr lang="en-US" altLang="ko-KR" sz="1400" dirty="0"/>
                    </a:p>
                    <a:p>
                      <a:pPr algn="ctr" latinLnBrk="1"/>
                      <a:endParaRPr lang="en-US" altLang="ko-KR" sz="1400" dirty="0"/>
                    </a:p>
                    <a:p>
                      <a:pPr algn="ctr" latinLnBrk="1"/>
                      <a:r>
                        <a:rPr lang="en-US" altLang="ko-KR" sz="1400" dirty="0"/>
                        <a:t>1</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옆의 메뉴 바를 통해 카테고리 별 제품 목록을 볼 수 있음 </a:t>
                      </a:r>
                      <a:endParaRPr lang="en-US" altLang="ko-KR" sz="1200" dirty="0"/>
                    </a:p>
                    <a:p>
                      <a:pPr latinLnBrk="1"/>
                      <a:endParaRPr lang="en-US" altLang="ko-KR" sz="1200" dirty="0"/>
                    </a:p>
                    <a:p>
                      <a:pPr latinLnBrk="1"/>
                      <a:r>
                        <a:rPr lang="ko-KR" altLang="en-US" sz="1200" dirty="0"/>
                        <a:t>클릭 시 해당 제품의 상세 페이지로 이동</a:t>
                      </a:r>
                      <a:endParaRPr lang="en-US" altLang="ko-KR" sz="1200" dirty="0"/>
                    </a:p>
                    <a:p>
                      <a:pPr latinLnBrk="1"/>
                      <a:endParaRPr lang="ko-KR" altLang="en-US" sz="12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0604878"/>
                  </a:ext>
                </a:extLst>
              </a:tr>
              <a:tr h="719117">
                <a:tc>
                  <a:txBody>
                    <a:bodyPr/>
                    <a:lstStyle/>
                    <a:p>
                      <a:pPr algn="ctr" latinLnBrk="1"/>
                      <a:endParaRPr lang="en-US" altLang="ko-KR" sz="1400" dirty="0"/>
                    </a:p>
                    <a:p>
                      <a:pPr algn="ctr" latinLnBrk="1"/>
                      <a:r>
                        <a:rPr lang="en-US" altLang="ko-KR" sz="1400" dirty="0"/>
                        <a:t>2</a:t>
                      </a:r>
                      <a:endParaRPr lang="ko-KR" altLang="en-US" sz="1400" dirty="0"/>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latinLnBrk="1"/>
                      <a:endParaRPr lang="en-US" altLang="ko-KR" sz="1200" dirty="0"/>
                    </a:p>
                    <a:p>
                      <a:pPr latinLnBrk="1"/>
                      <a:r>
                        <a:rPr lang="ko-KR" altLang="en-US" sz="1200" dirty="0"/>
                        <a:t>소상공인이 제품등록 시 입력한 정보 중 </a:t>
                      </a:r>
                      <a:endParaRPr lang="en-US" altLang="ko-KR" sz="1200" dirty="0"/>
                    </a:p>
                    <a:p>
                      <a:pPr latinLnBrk="1"/>
                      <a:r>
                        <a:rPr lang="ko-KR" altLang="en-US" sz="1200" dirty="0"/>
                        <a:t>제품명</a:t>
                      </a:r>
                      <a:r>
                        <a:rPr lang="en-US" altLang="ko-KR" sz="1200" dirty="0"/>
                        <a:t>, </a:t>
                      </a:r>
                      <a:r>
                        <a:rPr lang="ko-KR" altLang="en-US" sz="1200" dirty="0"/>
                        <a:t>가격</a:t>
                      </a:r>
                      <a:r>
                        <a:rPr lang="en-US" altLang="ko-KR" sz="1200" dirty="0"/>
                        <a:t>, </a:t>
                      </a:r>
                      <a:r>
                        <a:rPr lang="ko-KR" altLang="en-US" sz="1200" dirty="0"/>
                        <a:t>상세설명</a:t>
                      </a:r>
                      <a:r>
                        <a:rPr lang="en-US" altLang="ko-KR" sz="1200" dirty="0"/>
                        <a:t>, </a:t>
                      </a:r>
                      <a:r>
                        <a:rPr lang="ko-KR" altLang="en-US" sz="1200" dirty="0"/>
                        <a:t>배송 정보 표시 </a:t>
                      </a:r>
                    </a:p>
                  </a:txBody>
                  <a:tcP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09594"/>
                  </a:ext>
                </a:extLst>
              </a:tr>
            </a:tbl>
          </a:graphicData>
        </a:graphic>
      </p:graphicFrame>
      <p:sp>
        <p:nvSpPr>
          <p:cNvPr id="25" name="사각형: 둥근 모서리 24">
            <a:extLst>
              <a:ext uri="{FF2B5EF4-FFF2-40B4-BE49-F238E27FC236}">
                <a16:creationId xmlns:a16="http://schemas.microsoft.com/office/drawing/2014/main" id="{37E90397-5F4B-4398-88FC-FBC9B27E7021}"/>
              </a:ext>
            </a:extLst>
          </p:cNvPr>
          <p:cNvSpPr/>
          <p:nvPr/>
        </p:nvSpPr>
        <p:spPr>
          <a:xfrm>
            <a:off x="169550" y="2164820"/>
            <a:ext cx="1120963" cy="387191"/>
          </a:xfrm>
          <a:prstGeom prst="roundRect">
            <a:avLst/>
          </a:prstGeom>
          <a:solidFill>
            <a:srgbClr val="FF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b="1" dirty="0">
                <a:solidFill>
                  <a:schemeClr val="tx1"/>
                </a:solidFill>
              </a:rPr>
              <a:t>상품 </a:t>
            </a:r>
            <a:endParaRPr lang="en-US" altLang="ko-KR" sz="1500" b="1" dirty="0">
              <a:solidFill>
                <a:schemeClr val="tx1"/>
              </a:solidFill>
            </a:endParaRPr>
          </a:p>
          <a:p>
            <a:pPr algn="ctr"/>
            <a:r>
              <a:rPr lang="ko-KR" altLang="en-US" sz="1500" b="1" dirty="0">
                <a:solidFill>
                  <a:schemeClr val="tx1"/>
                </a:solidFill>
              </a:rPr>
              <a:t>상세 정보</a:t>
            </a:r>
            <a:endParaRPr lang="en-US" altLang="ko-KR" sz="1500" b="1" dirty="0">
              <a:solidFill>
                <a:schemeClr val="tx1"/>
              </a:solidFill>
            </a:endParaRPr>
          </a:p>
        </p:txBody>
      </p:sp>
      <p:pic>
        <p:nvPicPr>
          <p:cNvPr id="28" name="그래픽 27" descr="배지 1">
            <a:extLst>
              <a:ext uri="{FF2B5EF4-FFF2-40B4-BE49-F238E27FC236}">
                <a16:creationId xmlns:a16="http://schemas.microsoft.com/office/drawing/2014/main" id="{8DE7BCF9-24CE-444B-B2B8-26DBA60FF34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5699" y="1538081"/>
            <a:ext cx="246120" cy="215588"/>
          </a:xfrm>
          <a:prstGeom prst="rect">
            <a:avLst/>
          </a:prstGeom>
        </p:spPr>
      </p:pic>
      <p:pic>
        <p:nvPicPr>
          <p:cNvPr id="29" name="그래픽 28" descr="배지">
            <a:extLst>
              <a:ext uri="{FF2B5EF4-FFF2-40B4-BE49-F238E27FC236}">
                <a16:creationId xmlns:a16="http://schemas.microsoft.com/office/drawing/2014/main" id="{FC6E5347-DE82-44F1-955B-AFB939B9ADC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48133" y="1538081"/>
            <a:ext cx="246120" cy="215588"/>
          </a:xfrm>
          <a:prstGeom prst="rect">
            <a:avLst/>
          </a:prstGeom>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55</a:t>
            </a:fld>
            <a:endParaRPr lang="ko-KR" altLang="en-US"/>
          </a:p>
        </p:txBody>
      </p:sp>
    </p:spTree>
    <p:extLst>
      <p:ext uri="{BB962C8B-B14F-4D97-AF65-F5344CB8AC3E}">
        <p14:creationId xmlns:p14="http://schemas.microsoft.com/office/powerpoint/2010/main" val="2117941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7203" y="166948"/>
            <a:ext cx="1474658"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8964705" y="1105365"/>
            <a:ext cx="3227294" cy="216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바닥글 개체 틀 11"/>
          <p:cNvSpPr>
            <a:spLocks noGrp="1"/>
          </p:cNvSpPr>
          <p:nvPr>
            <p:ph type="ftr" sz="quarter" idx="11"/>
          </p:nvPr>
        </p:nvSpPr>
        <p:spPr>
          <a:xfrm>
            <a:off x="3352800" y="6356350"/>
            <a:ext cx="5486400" cy="365125"/>
          </a:xfrm>
        </p:spPr>
        <p:txBody>
          <a:bodyPr/>
          <a:lstStyle/>
          <a:p>
            <a:r>
              <a:rPr lang="ko-KR" altLang="en-US"/>
              <a:t>한이음 ▶ 프로그램 설계서</a:t>
            </a:r>
          </a:p>
        </p:txBody>
      </p:sp>
      <p:sp>
        <p:nvSpPr>
          <p:cNvPr id="2" name="직각 삼각형 1">
            <a:extLst>
              <a:ext uri="{FF2B5EF4-FFF2-40B4-BE49-F238E27FC236}">
                <a16:creationId xmlns:a16="http://schemas.microsoft.com/office/drawing/2014/main" id="{D66B361A-3B6A-4F0D-83D1-24F608E3F0DA}"/>
              </a:ext>
            </a:extLst>
          </p:cNvPr>
          <p:cNvSpPr/>
          <p:nvPr/>
        </p:nvSpPr>
        <p:spPr>
          <a:xfrm>
            <a:off x="1" y="2823882"/>
            <a:ext cx="12192000" cy="4034118"/>
          </a:xfrm>
          <a:prstGeom prst="rtTriangle">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2C85AE4A-4EC2-4244-9846-B4F7F13CFD64}"/>
              </a:ext>
            </a:extLst>
          </p:cNvPr>
          <p:cNvSpPr txBox="1"/>
          <p:nvPr/>
        </p:nvSpPr>
        <p:spPr>
          <a:xfrm>
            <a:off x="5151347" y="1589453"/>
            <a:ext cx="1889306" cy="523220"/>
          </a:xfrm>
          <a:prstGeom prst="rect">
            <a:avLst/>
          </a:prstGeom>
          <a:noFill/>
        </p:spPr>
        <p:txBody>
          <a:bodyPr wrap="square">
            <a:spAutoFit/>
          </a:bodyPr>
          <a:lstStyle/>
          <a:p>
            <a:r>
              <a:rPr lang="ko-KR" altLang="en-US" sz="2800" b="1" dirty="0">
                <a:solidFill>
                  <a:schemeClr val="accent1">
                    <a:lumMod val="50000"/>
                  </a:schemeClr>
                </a:solidFill>
              </a:rPr>
              <a:t>기능 설계</a:t>
            </a:r>
            <a:endParaRPr lang="en-US" altLang="ko-KR" sz="2800" b="1" dirty="0">
              <a:solidFill>
                <a:schemeClr val="accent1">
                  <a:lumMod val="50000"/>
                </a:schemeClr>
              </a:solidFill>
            </a:endParaRPr>
          </a:p>
        </p:txBody>
      </p:sp>
      <p:sp>
        <p:nvSpPr>
          <p:cNvPr id="16" name="TextBox 15">
            <a:extLst>
              <a:ext uri="{FF2B5EF4-FFF2-40B4-BE49-F238E27FC236}">
                <a16:creationId xmlns:a16="http://schemas.microsoft.com/office/drawing/2014/main" id="{D4C84FE6-FD72-4665-9A96-D1A0D3166074}"/>
              </a:ext>
            </a:extLst>
          </p:cNvPr>
          <p:cNvSpPr txBox="1"/>
          <p:nvPr/>
        </p:nvSpPr>
        <p:spPr>
          <a:xfrm>
            <a:off x="3074470" y="2416371"/>
            <a:ext cx="5395762" cy="2970044"/>
          </a:xfrm>
          <a:prstGeom prst="rect">
            <a:avLst/>
          </a:prstGeom>
          <a:noFill/>
        </p:spPr>
        <p:txBody>
          <a:bodyPr wrap="square">
            <a:spAutoFit/>
          </a:bodyPr>
          <a:lstStyle/>
          <a:p>
            <a:endParaRPr lang="en-US" altLang="ko-KR" sz="700" dirty="0"/>
          </a:p>
          <a:p>
            <a:r>
              <a:rPr lang="en-US" altLang="ko-KR" sz="2000" dirty="0"/>
              <a:t>	    </a:t>
            </a:r>
            <a:r>
              <a:rPr lang="ko-KR" altLang="en-US" sz="1800" dirty="0"/>
              <a:t>메뉴 구성도 </a:t>
            </a:r>
            <a:r>
              <a:rPr lang="en-US" altLang="ko-KR" sz="1800" dirty="0"/>
              <a:t>	                 56p</a:t>
            </a:r>
          </a:p>
          <a:p>
            <a:endParaRPr lang="en-US" altLang="ko-KR" sz="1000" dirty="0"/>
          </a:p>
          <a:p>
            <a:endParaRPr lang="en-US" altLang="ko-KR" sz="700" dirty="0"/>
          </a:p>
          <a:p>
            <a:r>
              <a:rPr lang="en-US" altLang="ko-KR" sz="1800" dirty="0"/>
              <a:t>	    </a:t>
            </a:r>
            <a:r>
              <a:rPr lang="ko-KR" altLang="en-US" sz="600" dirty="0"/>
              <a:t> </a:t>
            </a:r>
            <a:r>
              <a:rPr lang="ko-KR" altLang="en-US" sz="1800" dirty="0"/>
              <a:t>화면 설계서                    </a:t>
            </a:r>
            <a:r>
              <a:rPr lang="en-US" altLang="ko-KR" sz="1800" dirty="0" err="1"/>
              <a:t>57p</a:t>
            </a:r>
            <a:endParaRPr lang="en-US" altLang="ko-KR" sz="1800" dirty="0"/>
          </a:p>
          <a:p>
            <a:endParaRPr lang="en-US" altLang="ko-KR" sz="1000" dirty="0"/>
          </a:p>
          <a:p>
            <a:endParaRPr lang="en-US" altLang="ko-KR" sz="700" dirty="0"/>
          </a:p>
          <a:p>
            <a:r>
              <a:rPr lang="en-US" altLang="ko-KR" sz="2000" dirty="0"/>
              <a:t>	    </a:t>
            </a:r>
            <a:r>
              <a:rPr lang="ko-KR" altLang="en-US" sz="1800" dirty="0"/>
              <a:t>엔티티 관계도 </a:t>
            </a:r>
            <a:r>
              <a:rPr lang="en-US" altLang="ko-KR" sz="1800" dirty="0"/>
              <a:t>	      </a:t>
            </a:r>
            <a:r>
              <a:rPr lang="en-US" altLang="ko-KR" sz="1800" dirty="0" err="1"/>
              <a:t>72p</a:t>
            </a:r>
            <a:endParaRPr lang="en-US" altLang="ko-KR" sz="1800" dirty="0"/>
          </a:p>
          <a:p>
            <a:endParaRPr lang="en-US" altLang="ko-KR" sz="1000" dirty="0"/>
          </a:p>
          <a:p>
            <a:endParaRPr lang="en-US" altLang="ko-KR" sz="700" dirty="0"/>
          </a:p>
          <a:p>
            <a:r>
              <a:rPr lang="en-US" altLang="ko-KR" sz="1800" dirty="0"/>
              <a:t>	   </a:t>
            </a:r>
            <a:r>
              <a:rPr lang="en-US" altLang="ko-KR" sz="1400" dirty="0"/>
              <a:t> </a:t>
            </a:r>
            <a:r>
              <a:rPr lang="ko-KR" altLang="en-US" sz="1400" dirty="0"/>
              <a:t> </a:t>
            </a:r>
            <a:r>
              <a:rPr lang="ko-KR" altLang="en-US" sz="1800" dirty="0"/>
              <a:t>기능 처리도     </a:t>
            </a:r>
            <a:r>
              <a:rPr lang="en-US" altLang="ko-KR" sz="1800" dirty="0"/>
              <a:t>	      </a:t>
            </a:r>
            <a:r>
              <a:rPr lang="en-US" altLang="ko-KR" sz="1800" dirty="0" err="1"/>
              <a:t>73p</a:t>
            </a:r>
            <a:endParaRPr lang="en-US" altLang="ko-KR" sz="1800" dirty="0"/>
          </a:p>
          <a:p>
            <a:endParaRPr lang="en-US" altLang="ko-KR" sz="1000" dirty="0"/>
          </a:p>
          <a:p>
            <a:endParaRPr lang="en-US" altLang="ko-KR" sz="700" dirty="0"/>
          </a:p>
          <a:p>
            <a:r>
              <a:rPr lang="en-US" altLang="ko-KR" sz="1800" dirty="0"/>
              <a:t>	   </a:t>
            </a:r>
            <a:r>
              <a:rPr lang="en-US" altLang="ko-KR" sz="1200" dirty="0"/>
              <a:t> </a:t>
            </a:r>
            <a:r>
              <a:rPr lang="ko-KR" altLang="en-US" sz="1200" dirty="0"/>
              <a:t> </a:t>
            </a:r>
            <a:r>
              <a:rPr lang="ko-KR" altLang="en-US" sz="1800" dirty="0"/>
              <a:t>알고리즘 설명서     </a:t>
            </a:r>
            <a:r>
              <a:rPr lang="en-US" altLang="ko-KR" sz="1800" dirty="0"/>
              <a:t>          77p</a:t>
            </a:r>
            <a:r>
              <a:rPr lang="ko-KR" altLang="en-US" sz="1800" dirty="0"/>
              <a:t> </a:t>
            </a:r>
            <a:endParaRPr lang="en-US" altLang="ko-KR" sz="1800" dirty="0"/>
          </a:p>
          <a:p>
            <a:r>
              <a:rPr lang="en-US" altLang="ko-KR" sz="1800" dirty="0"/>
              <a:t>	 </a:t>
            </a:r>
          </a:p>
        </p:txBody>
      </p:sp>
      <p:cxnSp>
        <p:nvCxnSpPr>
          <p:cNvPr id="17" name="직선 연결선 16">
            <a:extLst>
              <a:ext uri="{FF2B5EF4-FFF2-40B4-BE49-F238E27FC236}">
                <a16:creationId xmlns:a16="http://schemas.microsoft.com/office/drawing/2014/main" id="{3E3C51E6-14D0-4BC4-8DD9-FC90611FF360}"/>
              </a:ext>
            </a:extLst>
          </p:cNvPr>
          <p:cNvCxnSpPr/>
          <p:nvPr/>
        </p:nvCxnSpPr>
        <p:spPr>
          <a:xfrm>
            <a:off x="5772351" y="2768728"/>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48EB55A8-E0BD-421C-8300-739DB095AC17}"/>
              </a:ext>
            </a:extLst>
          </p:cNvPr>
          <p:cNvCxnSpPr/>
          <p:nvPr/>
        </p:nvCxnSpPr>
        <p:spPr>
          <a:xfrm>
            <a:off x="5820412" y="3265603"/>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3243CEC4-4223-4DE3-A792-391FE59BECBD}"/>
              </a:ext>
            </a:extLst>
          </p:cNvPr>
          <p:cNvCxnSpPr/>
          <p:nvPr/>
        </p:nvCxnSpPr>
        <p:spPr>
          <a:xfrm>
            <a:off x="5953561" y="3851140"/>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FFFD0A3-25DB-471F-8BF8-55D5BA962F25}"/>
              </a:ext>
            </a:extLst>
          </p:cNvPr>
          <p:cNvCxnSpPr/>
          <p:nvPr/>
        </p:nvCxnSpPr>
        <p:spPr>
          <a:xfrm>
            <a:off x="5924686" y="4369300"/>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E05C8BE5-2882-429A-ADCA-DED89B8601CD}"/>
              </a:ext>
            </a:extLst>
          </p:cNvPr>
          <p:cNvCxnSpPr/>
          <p:nvPr/>
        </p:nvCxnSpPr>
        <p:spPr>
          <a:xfrm>
            <a:off x="6274312" y="4897087"/>
            <a:ext cx="96110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슬라이드 번호 개체 틀 2"/>
          <p:cNvSpPr>
            <a:spLocks noGrp="1"/>
          </p:cNvSpPr>
          <p:nvPr>
            <p:ph type="sldNum" sz="quarter" idx="12"/>
          </p:nvPr>
        </p:nvSpPr>
        <p:spPr/>
        <p:txBody>
          <a:bodyPr/>
          <a:lstStyle/>
          <a:p>
            <a:fld id="{C8B1308B-619C-4750-878A-85E35834BA81}" type="slidenum">
              <a:rPr lang="ko-KR" altLang="en-US" smtClean="0"/>
              <a:t>56</a:t>
            </a:fld>
            <a:endParaRPr lang="ko-KR" altLang="en-US"/>
          </a:p>
        </p:txBody>
      </p:sp>
    </p:spTree>
    <p:extLst>
      <p:ext uri="{BB962C8B-B14F-4D97-AF65-F5344CB8AC3E}">
        <p14:creationId xmlns:p14="http://schemas.microsoft.com/office/powerpoint/2010/main" val="2007114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메뉴구성도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5" name="그림 4">
            <a:extLst>
              <a:ext uri="{FF2B5EF4-FFF2-40B4-BE49-F238E27FC236}">
                <a16:creationId xmlns:a16="http://schemas.microsoft.com/office/drawing/2014/main" id="{67A350F3-0E21-4C28-84AD-646E33CFF865}"/>
              </a:ext>
            </a:extLst>
          </p:cNvPr>
          <p:cNvPicPr>
            <a:picLocks noChangeAspect="1"/>
          </p:cNvPicPr>
          <p:nvPr/>
        </p:nvPicPr>
        <p:blipFill rotWithShape="1">
          <a:blip r:embed="rId4"/>
          <a:srcRect l="14527" t="20318" r="14263" b="11158"/>
          <a:stretch/>
        </p:blipFill>
        <p:spPr>
          <a:xfrm>
            <a:off x="62564" y="1038497"/>
            <a:ext cx="12066872" cy="5507399"/>
          </a:xfrm>
          <a:prstGeom prst="rect">
            <a:avLst/>
          </a:prstGeom>
        </p:spPr>
      </p:pic>
      <p:sp>
        <p:nvSpPr>
          <p:cNvPr id="2" name="슬라이드 번호 개체 틀 1"/>
          <p:cNvSpPr>
            <a:spLocks noGrp="1"/>
          </p:cNvSpPr>
          <p:nvPr>
            <p:ph type="sldNum" sz="quarter" idx="12"/>
          </p:nvPr>
        </p:nvSpPr>
        <p:spPr/>
        <p:txBody>
          <a:bodyPr/>
          <a:lstStyle/>
          <a:p>
            <a:fld id="{C8B1308B-619C-4750-878A-85E35834BA81}" type="slidenum">
              <a:rPr lang="ko-KR" altLang="en-US" smtClean="0"/>
              <a:t>57</a:t>
            </a:fld>
            <a:endParaRPr lang="ko-KR" altLang="en-US"/>
          </a:p>
        </p:txBody>
      </p:sp>
      <p:pic>
        <p:nvPicPr>
          <p:cNvPr id="4" name="그림 3">
            <a:extLst>
              <a:ext uri="{FF2B5EF4-FFF2-40B4-BE49-F238E27FC236}">
                <a16:creationId xmlns:a16="http://schemas.microsoft.com/office/drawing/2014/main" id="{17219A73-258D-4B47-BD92-96C9DCAF3CB6}"/>
              </a:ext>
            </a:extLst>
          </p:cNvPr>
          <p:cNvPicPr>
            <a:picLocks noChangeAspect="1"/>
          </p:cNvPicPr>
          <p:nvPr/>
        </p:nvPicPr>
        <p:blipFill>
          <a:blip r:embed="rId5"/>
          <a:stretch>
            <a:fillRect/>
          </a:stretch>
        </p:blipFill>
        <p:spPr>
          <a:xfrm>
            <a:off x="6204478" y="3654982"/>
            <a:ext cx="4057121" cy="1027086"/>
          </a:xfrm>
          <a:prstGeom prst="rect">
            <a:avLst/>
          </a:prstGeom>
        </p:spPr>
      </p:pic>
      <p:pic>
        <p:nvPicPr>
          <p:cNvPr id="6" name="그림 5">
            <a:extLst>
              <a:ext uri="{FF2B5EF4-FFF2-40B4-BE49-F238E27FC236}">
                <a16:creationId xmlns:a16="http://schemas.microsoft.com/office/drawing/2014/main" id="{AE21C045-C1BB-4FE8-A78D-D6D99453DEAC}"/>
              </a:ext>
            </a:extLst>
          </p:cNvPr>
          <p:cNvPicPr>
            <a:picLocks noChangeAspect="1"/>
          </p:cNvPicPr>
          <p:nvPr/>
        </p:nvPicPr>
        <p:blipFill>
          <a:blip r:embed="rId5"/>
          <a:stretch>
            <a:fillRect/>
          </a:stretch>
        </p:blipFill>
        <p:spPr>
          <a:xfrm>
            <a:off x="5632977" y="3385213"/>
            <a:ext cx="1075266" cy="1027086"/>
          </a:xfrm>
          <a:prstGeom prst="rect">
            <a:avLst/>
          </a:prstGeom>
        </p:spPr>
      </p:pic>
    </p:spTree>
    <p:extLst>
      <p:ext uri="{BB962C8B-B14F-4D97-AF65-F5344CB8AC3E}">
        <p14:creationId xmlns:p14="http://schemas.microsoft.com/office/powerpoint/2010/main" val="2465092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5" name="바닥글 개체 틀 11">
            <a:extLst>
              <a:ext uri="{FF2B5EF4-FFF2-40B4-BE49-F238E27FC236}">
                <a16:creationId xmlns:a16="http://schemas.microsoft.com/office/drawing/2014/main" id="{CA3B27C4-E924-43E0-B3F4-DF4BC824A883}"/>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graphicFrame>
        <p:nvGraphicFramePr>
          <p:cNvPr id="26" name="표 25">
            <a:extLst>
              <a:ext uri="{FF2B5EF4-FFF2-40B4-BE49-F238E27FC236}">
                <a16:creationId xmlns:a16="http://schemas.microsoft.com/office/drawing/2014/main" id="{C691FA02-C9EE-44A9-9FA9-B3B92A03E0BC}"/>
              </a:ext>
            </a:extLst>
          </p:cNvPr>
          <p:cNvGraphicFramePr>
            <a:graphicFrameLocks noGrp="1"/>
          </p:cNvGraphicFramePr>
          <p:nvPr>
            <p:extLst>
              <p:ext uri="{D42A27DB-BD31-4B8C-83A1-F6EECF244321}">
                <p14:modId xmlns:p14="http://schemas.microsoft.com/office/powerpoint/2010/main" val="619253449"/>
              </p:ext>
            </p:extLst>
          </p:nvPr>
        </p:nvGraphicFramePr>
        <p:xfrm>
          <a:off x="2127351" y="1328333"/>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CHO-01,</a:t>
                      </a:r>
                      <a:r>
                        <a:rPr lang="en-US" altLang="ko-KR" sz="1200" b="0" baseline="0" dirty="0">
                          <a:solidFill>
                            <a:schemeClr val="tx2"/>
                          </a:solidFill>
                        </a:rPr>
                        <a:t> CHO-02</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latinLnBrk="1"/>
                      <a:r>
                        <a:rPr lang="en-US" altLang="ko-KR" sz="1200" b="0" dirty="0"/>
                        <a:t>TWS main</a:t>
                      </a:r>
                      <a:endParaRPr lang="ko-KR" altLang="en-US" sz="1200" b="0" dirty="0"/>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indent="-171450" latinLnBrk="1">
                        <a:buFont typeface="Arial" panose="020B0604020202020204" pitchFamily="34" charset="0"/>
                        <a:buChar char="•"/>
                      </a:pPr>
                      <a:r>
                        <a:rPr lang="ko-KR" altLang="en-US" sz="1200" b="0" dirty="0"/>
                        <a:t>실행 첫 화면</a:t>
                      </a:r>
                      <a:endParaRPr lang="en-US" altLang="ko-KR" sz="1200" b="0" dirty="0"/>
                    </a:p>
                    <a:p>
                      <a:pPr marL="171450" indent="-171450" latinLnBrk="1">
                        <a:buFont typeface="Arial" panose="020B0604020202020204" pitchFamily="34" charset="0"/>
                        <a:buChar char="•"/>
                      </a:pPr>
                      <a:r>
                        <a:rPr lang="ko-KR" altLang="en-US" sz="1200" b="0" dirty="0"/>
                        <a:t>소상공인으로 시작하기와 쇼핑하러 가기 두 가지 버튼 제공</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소상공인 로그인</a:t>
                      </a:r>
                      <a:r>
                        <a:rPr lang="en-US" altLang="ko-KR" sz="1200" b="0" dirty="0"/>
                        <a:t>,</a:t>
                      </a:r>
                      <a:r>
                        <a:rPr lang="en-US" altLang="ko-KR" sz="1200" b="0" baseline="0" dirty="0"/>
                        <a:t> </a:t>
                      </a:r>
                      <a:r>
                        <a:rPr lang="ko-KR" altLang="en-US" sz="1200" b="0" baseline="0" dirty="0"/>
                        <a:t>쇼핑</a:t>
                      </a:r>
                      <a:r>
                        <a:rPr lang="en-US" altLang="ko-KR" sz="1200" b="0" baseline="0" dirty="0"/>
                        <a:t> 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CHO-01:</a:t>
                      </a:r>
                      <a:r>
                        <a:rPr lang="en-US" altLang="ko-KR" sz="1200" b="0" baseline="0" dirty="0">
                          <a:solidFill>
                            <a:schemeClr val="tx2"/>
                          </a:solidFill>
                        </a:rPr>
                        <a:t> </a:t>
                      </a:r>
                      <a:r>
                        <a:rPr lang="ko-KR" altLang="en-US" sz="1200" kern="0" spc="0" dirty="0">
                          <a:solidFill>
                            <a:schemeClr val="tx2"/>
                          </a:solidFill>
                          <a:effectLst/>
                          <a:ea typeface="맑은 고딕"/>
                        </a:rPr>
                        <a:t>소상공인으로 시작하기</a:t>
                      </a:r>
                      <a:endParaRPr lang="en-US" altLang="ko-KR" sz="1200" dirty="0">
                        <a:solidFill>
                          <a:schemeClr val="tx2"/>
                        </a:solidFill>
                      </a:endParaRPr>
                    </a:p>
                    <a:p>
                      <a:pPr marL="171450" indent="-171450" latinLnBrk="1">
                        <a:buFont typeface="Arial" panose="020B0604020202020204" pitchFamily="34" charset="0"/>
                        <a:buChar char="•"/>
                      </a:pPr>
                      <a:r>
                        <a:rPr lang="ko-KR" altLang="en-US" sz="1200" dirty="0"/>
                        <a:t>소상공인의 입장에서 시작을 하기 위해 소상공인으로 시작하기 버튼을 클릭</a:t>
                      </a:r>
                      <a:endParaRPr lang="en-US" altLang="ko-KR" sz="1200" dirty="0"/>
                    </a:p>
                    <a:p>
                      <a:pPr marL="171450" indent="-171450" latinLnBrk="1">
                        <a:buFont typeface="Arial" panose="020B0604020202020204" pitchFamily="34" charset="0"/>
                        <a:buChar char="•"/>
                      </a:pPr>
                      <a:r>
                        <a:rPr lang="ko-KR" altLang="en-US" sz="1200" dirty="0"/>
                        <a:t>클릭 후 소상공인 로그인 페이지로 이동</a:t>
                      </a:r>
                      <a:endParaRPr lang="en-US" altLang="ko-KR" sz="1200" dirty="0"/>
                    </a:p>
                    <a:p>
                      <a:pPr marL="0" indent="0" latinLnBrk="1">
                        <a:buFont typeface="Arial" panose="020B0604020202020204" pitchFamily="34" charset="0"/>
                        <a:buNone/>
                      </a:pPr>
                      <a:endParaRPr lang="en-US" altLang="ko-KR" sz="1200" dirty="0"/>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a:t>
                      </a:r>
                      <a:r>
                        <a:rPr lang="ko-KR" altLang="en-US" sz="1200" kern="0" spc="0" dirty="0">
                          <a:solidFill>
                            <a:schemeClr val="tx2"/>
                          </a:solidFill>
                          <a:effectLst/>
                          <a:ea typeface="맑은 고딕"/>
                        </a:rPr>
                        <a:t> </a:t>
                      </a:r>
                      <a:r>
                        <a:rPr lang="en-US" altLang="ko-KR" sz="1200" b="0" baseline="0" dirty="0">
                          <a:solidFill>
                            <a:schemeClr val="tx2"/>
                          </a:solidFill>
                        </a:rPr>
                        <a:t>CHO-02: </a:t>
                      </a:r>
                      <a:r>
                        <a:rPr lang="ko-KR" altLang="en-US" sz="1200" kern="0" spc="0" dirty="0">
                          <a:solidFill>
                            <a:schemeClr val="tx2"/>
                          </a:solidFill>
                          <a:effectLst/>
                          <a:ea typeface="맑은 고딕"/>
                        </a:rPr>
                        <a:t>쇼핑하러 가기</a:t>
                      </a:r>
                      <a:endParaRPr lang="en-US" altLang="ko-KR" sz="1200" dirty="0">
                        <a:solidFill>
                          <a:schemeClr val="tx2"/>
                        </a:solidFill>
                      </a:endParaRPr>
                    </a:p>
                    <a:p>
                      <a:pPr marL="171450" indent="-171450" latinLnBrk="1">
                        <a:buFont typeface="Arial" panose="020B0604020202020204" pitchFamily="34" charset="0"/>
                        <a:buChar char="•"/>
                      </a:pPr>
                      <a:r>
                        <a:rPr lang="ko-KR" altLang="en-US" sz="1200" dirty="0"/>
                        <a:t>소비자의 입장에서 상품구매를 하기 위해 쇼핑하러 가기 버튼을 클릭</a:t>
                      </a:r>
                      <a:endParaRPr lang="en-US" altLang="ko-KR" sz="1200" dirty="0"/>
                    </a:p>
                    <a:p>
                      <a:pPr marL="171450" indent="-171450" latinLnBrk="1">
                        <a:buFont typeface="Arial" panose="020B0604020202020204" pitchFamily="34" charset="0"/>
                        <a:buChar char="•"/>
                      </a:pPr>
                      <a:r>
                        <a:rPr lang="ko-KR" altLang="en-US" sz="1200" dirty="0"/>
                        <a:t>클릭 후 쇼핑 </a:t>
                      </a:r>
                      <a:r>
                        <a:rPr lang="en-US" altLang="ko-KR" sz="1200" dirty="0"/>
                        <a:t>main</a:t>
                      </a:r>
                      <a:r>
                        <a:rPr lang="en-US" altLang="ko-KR" sz="1200" baseline="0" dirty="0"/>
                        <a:t> </a:t>
                      </a:r>
                      <a:r>
                        <a:rPr lang="ko-KR" altLang="en-US" sz="1200" baseline="0" dirty="0"/>
                        <a:t>페이지로 이동</a:t>
                      </a:r>
                      <a:endParaRPr lang="ko-KR" altLang="en-US" sz="120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27" name="그룹 26">
            <a:extLst>
              <a:ext uri="{FF2B5EF4-FFF2-40B4-BE49-F238E27FC236}">
                <a16:creationId xmlns:a16="http://schemas.microsoft.com/office/drawing/2014/main" id="{6BFA6C52-7822-4A6D-B279-1180670DD3D0}"/>
              </a:ext>
            </a:extLst>
          </p:cNvPr>
          <p:cNvGrpSpPr/>
          <p:nvPr/>
        </p:nvGrpSpPr>
        <p:grpSpPr>
          <a:xfrm>
            <a:off x="2207568" y="1665940"/>
            <a:ext cx="4032448" cy="2843181"/>
            <a:chOff x="683568" y="1665939"/>
            <a:chExt cx="4032448" cy="2843181"/>
          </a:xfrm>
        </p:grpSpPr>
        <p:grpSp>
          <p:nvGrpSpPr>
            <p:cNvPr id="28" name="그룹 27">
              <a:extLst>
                <a:ext uri="{FF2B5EF4-FFF2-40B4-BE49-F238E27FC236}">
                  <a16:creationId xmlns:a16="http://schemas.microsoft.com/office/drawing/2014/main" id="{2C0A7F4A-4554-4F60-9B29-0C48484B7E3B}"/>
                </a:ext>
              </a:extLst>
            </p:cNvPr>
            <p:cNvGrpSpPr/>
            <p:nvPr/>
          </p:nvGrpSpPr>
          <p:grpSpPr>
            <a:xfrm>
              <a:off x="683568" y="1665939"/>
              <a:ext cx="4032448" cy="2843181"/>
              <a:chOff x="2843808" y="476672"/>
              <a:chExt cx="3646352" cy="2431259"/>
            </a:xfrm>
          </p:grpSpPr>
          <p:grpSp>
            <p:nvGrpSpPr>
              <p:cNvPr id="30" name="그룹 29">
                <a:extLst>
                  <a:ext uri="{FF2B5EF4-FFF2-40B4-BE49-F238E27FC236}">
                    <a16:creationId xmlns:a16="http://schemas.microsoft.com/office/drawing/2014/main" id="{B22B797E-92D6-404A-A80E-FFC5234E29C9}"/>
                  </a:ext>
                </a:extLst>
              </p:cNvPr>
              <p:cNvGrpSpPr/>
              <p:nvPr/>
            </p:nvGrpSpPr>
            <p:grpSpPr>
              <a:xfrm>
                <a:off x="2843808" y="476672"/>
                <a:ext cx="3646352" cy="2315360"/>
                <a:chOff x="2375756" y="332656"/>
                <a:chExt cx="4392488" cy="3390746"/>
              </a:xfrm>
            </p:grpSpPr>
            <p:sp>
              <p:nvSpPr>
                <p:cNvPr id="32" name="모서리가 둥근 직사각형 36">
                  <a:extLst>
                    <a:ext uri="{FF2B5EF4-FFF2-40B4-BE49-F238E27FC236}">
                      <a16:creationId xmlns:a16="http://schemas.microsoft.com/office/drawing/2014/main" id="{D6C1DE48-5CA1-4C5B-8011-4070F5FC7A76}"/>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33" name="직사각형 32">
                  <a:extLst>
                    <a:ext uri="{FF2B5EF4-FFF2-40B4-BE49-F238E27FC236}">
                      <a16:creationId xmlns:a16="http://schemas.microsoft.com/office/drawing/2014/main" id="{78956410-B87F-46D3-A196-E4BB80D3BBD3}"/>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34" name="직사각형 33">
                  <a:extLst>
                    <a:ext uri="{FF2B5EF4-FFF2-40B4-BE49-F238E27FC236}">
                      <a16:creationId xmlns:a16="http://schemas.microsoft.com/office/drawing/2014/main" id="{EA07AB8C-12E0-41BF-899B-EFCF40680C2A}"/>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31" name="직사각형 30">
                <a:extLst>
                  <a:ext uri="{FF2B5EF4-FFF2-40B4-BE49-F238E27FC236}">
                    <a16:creationId xmlns:a16="http://schemas.microsoft.com/office/drawing/2014/main" id="{129647AA-BD5E-4824-ACBE-C55C7D0B9AA6}"/>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pic>
          <p:nvPicPr>
            <p:cNvPr id="29" name="그림 28">
              <a:extLst>
                <a:ext uri="{FF2B5EF4-FFF2-40B4-BE49-F238E27FC236}">
                  <a16:creationId xmlns:a16="http://schemas.microsoft.com/office/drawing/2014/main" id="{399891B2-B519-492F-8EE4-8F1ABE454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26" y="1768081"/>
              <a:ext cx="3861281" cy="2025405"/>
            </a:xfrm>
            <a:prstGeom prst="rect">
              <a:avLst/>
            </a:prstGeom>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58</a:t>
            </a:fld>
            <a:endParaRPr lang="ko-KR" altLang="en-US"/>
          </a:p>
        </p:txBody>
      </p:sp>
    </p:spTree>
    <p:extLst>
      <p:ext uri="{BB962C8B-B14F-4D97-AF65-F5344CB8AC3E}">
        <p14:creationId xmlns:p14="http://schemas.microsoft.com/office/powerpoint/2010/main" val="3150463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5D55D2AE-A8D8-418A-B295-114A3BF11720}"/>
              </a:ext>
            </a:extLst>
          </p:cNvPr>
          <p:cNvGraphicFramePr>
            <a:graphicFrameLocks noGrp="1"/>
          </p:cNvGraphicFramePr>
          <p:nvPr>
            <p:extLst>
              <p:ext uri="{D42A27DB-BD31-4B8C-83A1-F6EECF244321}">
                <p14:modId xmlns:p14="http://schemas.microsoft.com/office/powerpoint/2010/main" val="3465155571"/>
              </p:ext>
            </p:extLst>
          </p:nvPr>
        </p:nvGraphicFramePr>
        <p:xfrm>
          <a:off x="2127351" y="1328333"/>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USE-01</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latinLnBrk="1"/>
                      <a:r>
                        <a:rPr lang="ko-KR" altLang="en-US" sz="1200" b="0" dirty="0"/>
                        <a:t>소상공인 로그인</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indent="-171450" latinLnBrk="1">
                        <a:buFont typeface="Arial" panose="020B0604020202020204" pitchFamily="34" charset="0"/>
                        <a:buChar char="•"/>
                      </a:pPr>
                      <a:r>
                        <a:rPr lang="ko-KR" altLang="en-US" sz="1200" b="0" dirty="0"/>
                        <a:t>회원가입을 했다면 </a:t>
                      </a:r>
                      <a:r>
                        <a:rPr lang="en-US" altLang="ko-KR" sz="1200" b="0" dirty="0"/>
                        <a:t>ID</a:t>
                      </a:r>
                      <a:r>
                        <a:rPr lang="ko-KR" altLang="en-US" sz="1200" b="0" dirty="0"/>
                        <a:t>와 비밀번호를 입력하여 본인 확인</a:t>
                      </a:r>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소상공인 </a:t>
                      </a:r>
                      <a:r>
                        <a:rPr lang="en-US" altLang="ko-KR" sz="1200" b="0" dirty="0"/>
                        <a:t>main,</a:t>
                      </a:r>
                      <a:r>
                        <a:rPr lang="en-US" altLang="ko-KR" sz="1200" b="0" baseline="0" dirty="0"/>
                        <a:t> </a:t>
                      </a:r>
                      <a:r>
                        <a:rPr lang="ko-KR" altLang="en-US" sz="1200" b="0" baseline="0" dirty="0"/>
                        <a:t>소상공인 회원가입</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USE-01:</a:t>
                      </a:r>
                      <a:r>
                        <a:rPr lang="en-US" altLang="ko-KR" sz="1200" b="0" baseline="0" dirty="0">
                          <a:solidFill>
                            <a:schemeClr val="tx2"/>
                          </a:solidFill>
                        </a:rPr>
                        <a:t> </a:t>
                      </a:r>
                      <a:r>
                        <a:rPr lang="ko-KR" altLang="en-US" sz="1200" b="0" baseline="0" dirty="0">
                          <a:solidFill>
                            <a:schemeClr val="tx2"/>
                          </a:solidFill>
                        </a:rPr>
                        <a:t>소상공인 로그인</a:t>
                      </a:r>
                      <a:endParaRPr lang="en-US" altLang="ko-KR" sz="1200" dirty="0"/>
                    </a:p>
                    <a:p>
                      <a:pPr marL="171450" indent="-171450" latinLnBrk="1">
                        <a:buFont typeface="Arial" panose="020B0604020202020204" pitchFamily="34" charset="0"/>
                        <a:buChar char="•"/>
                      </a:pPr>
                      <a:r>
                        <a:rPr lang="ko-KR" altLang="en-US" sz="1200" dirty="0"/>
                        <a:t>회원가입이 완료된 소상공인은 </a:t>
                      </a:r>
                      <a:r>
                        <a:rPr lang="en-US" altLang="ko-KR" sz="1200" dirty="0"/>
                        <a:t>ID</a:t>
                      </a:r>
                      <a:r>
                        <a:rPr lang="ko-KR" altLang="en-US" sz="1200" dirty="0"/>
                        <a:t>와 </a:t>
                      </a:r>
                      <a:r>
                        <a:rPr lang="en-US" altLang="ko-KR" sz="1200" dirty="0"/>
                        <a:t>PASSWORD</a:t>
                      </a:r>
                      <a:r>
                        <a:rPr lang="ko-KR" altLang="en-US" sz="1200" dirty="0"/>
                        <a:t>를 입력하여 본인 확인 후 소상공인</a:t>
                      </a:r>
                      <a:r>
                        <a:rPr lang="ko-KR" altLang="en-US" sz="1200" baseline="0" dirty="0"/>
                        <a:t> </a:t>
                      </a:r>
                      <a:r>
                        <a:rPr lang="en-US" altLang="ko-KR" sz="1200" baseline="0" dirty="0"/>
                        <a:t>main</a:t>
                      </a:r>
                      <a:r>
                        <a:rPr lang="ko-KR" altLang="en-US" sz="1200" baseline="0" dirty="0"/>
                        <a:t>페이지로 이동 가능 </a:t>
                      </a:r>
                      <a:endParaRPr lang="en-US" altLang="ko-KR" sz="1200" baseline="0" dirty="0"/>
                    </a:p>
                    <a:p>
                      <a:pPr marL="171450" indent="-171450" latinLnBrk="1">
                        <a:buFont typeface="Arial" panose="020B0604020202020204" pitchFamily="34" charset="0"/>
                        <a:buChar char="•"/>
                      </a:pPr>
                      <a:r>
                        <a:rPr lang="ko-KR" altLang="en-US" sz="1200" baseline="0" dirty="0"/>
                        <a:t>회원이 아닌 소상공인은 회원가입 버튼을 통해 회원가입 창으로 이동</a:t>
                      </a:r>
                      <a:endParaRPr lang="en-US" altLang="ko-KR" sz="120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7C7FA765-05A3-4938-8C43-D28D28064D2B}"/>
              </a:ext>
            </a:extLst>
          </p:cNvPr>
          <p:cNvGrpSpPr/>
          <p:nvPr/>
        </p:nvGrpSpPr>
        <p:grpSpPr>
          <a:xfrm>
            <a:off x="2207568" y="1665940"/>
            <a:ext cx="4032448" cy="2843181"/>
            <a:chOff x="683568" y="1665939"/>
            <a:chExt cx="4032448" cy="2843181"/>
          </a:xfrm>
        </p:grpSpPr>
        <p:grpSp>
          <p:nvGrpSpPr>
            <p:cNvPr id="17" name="그룹 16">
              <a:extLst>
                <a:ext uri="{FF2B5EF4-FFF2-40B4-BE49-F238E27FC236}">
                  <a16:creationId xmlns:a16="http://schemas.microsoft.com/office/drawing/2014/main" id="{C96DBAFD-6143-4E93-87B2-B1AE163B8062}"/>
                </a:ext>
              </a:extLst>
            </p:cNvPr>
            <p:cNvGrpSpPr/>
            <p:nvPr/>
          </p:nvGrpSpPr>
          <p:grpSpPr>
            <a:xfrm>
              <a:off x="683568" y="1665939"/>
              <a:ext cx="4032448" cy="2843181"/>
              <a:chOff x="2843808" y="476672"/>
              <a:chExt cx="3646352" cy="2431259"/>
            </a:xfrm>
          </p:grpSpPr>
          <p:grpSp>
            <p:nvGrpSpPr>
              <p:cNvPr id="19" name="그룹 18">
                <a:extLst>
                  <a:ext uri="{FF2B5EF4-FFF2-40B4-BE49-F238E27FC236}">
                    <a16:creationId xmlns:a16="http://schemas.microsoft.com/office/drawing/2014/main" id="{C25523CD-2C50-44DE-B229-CA5A0C949D24}"/>
                  </a:ext>
                </a:extLst>
              </p:cNvPr>
              <p:cNvGrpSpPr/>
              <p:nvPr/>
            </p:nvGrpSpPr>
            <p:grpSpPr>
              <a:xfrm>
                <a:off x="2843808" y="476672"/>
                <a:ext cx="3646352" cy="2315360"/>
                <a:chOff x="2375756" y="332656"/>
                <a:chExt cx="4392488" cy="3390746"/>
              </a:xfrm>
            </p:grpSpPr>
            <p:sp>
              <p:nvSpPr>
                <p:cNvPr id="21" name="모서리가 둥근 직사각형 32">
                  <a:extLst>
                    <a:ext uri="{FF2B5EF4-FFF2-40B4-BE49-F238E27FC236}">
                      <a16:creationId xmlns:a16="http://schemas.microsoft.com/office/drawing/2014/main" id="{F6A5B312-29E4-43F6-815C-DC972175E072}"/>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2" name="직사각형 21">
                  <a:extLst>
                    <a:ext uri="{FF2B5EF4-FFF2-40B4-BE49-F238E27FC236}">
                      <a16:creationId xmlns:a16="http://schemas.microsoft.com/office/drawing/2014/main" id="{2431D469-0920-493B-A333-D59357777D22}"/>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3" name="직사각형 22">
                  <a:extLst>
                    <a:ext uri="{FF2B5EF4-FFF2-40B4-BE49-F238E27FC236}">
                      <a16:creationId xmlns:a16="http://schemas.microsoft.com/office/drawing/2014/main" id="{4A1E7582-2F52-46ED-895D-797E468CE34B}"/>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0" name="직사각형 19">
                <a:extLst>
                  <a:ext uri="{FF2B5EF4-FFF2-40B4-BE49-F238E27FC236}">
                    <a16:creationId xmlns:a16="http://schemas.microsoft.com/office/drawing/2014/main" id="{29A1AFC2-7FB6-4840-A61F-E08DF02719F3}"/>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pic>
          <p:nvPicPr>
            <p:cNvPr id="18" name="그림 17">
              <a:extLst>
                <a:ext uri="{FF2B5EF4-FFF2-40B4-BE49-F238E27FC236}">
                  <a16:creationId xmlns:a16="http://schemas.microsoft.com/office/drawing/2014/main" id="{CCE0EB60-2AE9-430A-A55B-9A520A9A6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27" y="1776117"/>
              <a:ext cx="3861280" cy="2022191"/>
            </a:xfrm>
            <a:prstGeom prst="rect">
              <a:avLst/>
            </a:prstGeom>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59</a:t>
            </a:fld>
            <a:endParaRPr lang="ko-KR" altLang="en-US"/>
          </a:p>
        </p:txBody>
      </p:sp>
    </p:spTree>
    <p:extLst>
      <p:ext uri="{BB962C8B-B14F-4D97-AF65-F5344CB8AC3E}">
        <p14:creationId xmlns:p14="http://schemas.microsoft.com/office/powerpoint/2010/main" val="1155188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2050" name="Picture 2" descr="C:\Users\김항래\Desktop\제작설계서H_W\슬라이드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702" y="1000014"/>
            <a:ext cx="9342596" cy="5486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4EFB6C-49AD-4F43-A858-92CC4383DF5C}"/>
              </a:ext>
            </a:extLst>
          </p:cNvPr>
          <p:cNvSpPr txBox="1"/>
          <p:nvPr/>
        </p:nvSpPr>
        <p:spPr>
          <a:xfrm>
            <a:off x="2281236" y="1404919"/>
            <a:ext cx="7629525" cy="472117"/>
          </a:xfrm>
          <a:prstGeom prst="rect">
            <a:avLst/>
          </a:prstGeom>
          <a:noFill/>
        </p:spPr>
        <p:txBody>
          <a:bodyPr wrap="square" rtlCol="0">
            <a:spAutoFit/>
          </a:bodyPr>
          <a:lstStyle/>
          <a:p>
            <a:pPr algn="ctr">
              <a:lnSpc>
                <a:spcPct val="250000"/>
              </a:lnSpc>
            </a:pPr>
            <a:r>
              <a:rPr lang="en-US" altLang="ko-KR" sz="1200" dirty="0"/>
              <a:t>“ </a:t>
            </a:r>
            <a:r>
              <a:rPr lang="ko-KR" altLang="en-US" sz="1200" dirty="0"/>
              <a:t>소규모 온라인 셀러인 소상공인을 위한 새로운 창고 관리 시스템의 필요성 시사</a:t>
            </a:r>
            <a:r>
              <a:rPr lang="en-US" altLang="ko-KR" sz="1200" dirty="0"/>
              <a:t>”</a:t>
            </a:r>
            <a:endParaRPr lang="ko-KR" altLang="en-US" sz="1200" dirty="0"/>
          </a:p>
        </p:txBody>
      </p:sp>
      <p:sp>
        <p:nvSpPr>
          <p:cNvPr id="3" name="슬라이드 번호 개체 틀 2"/>
          <p:cNvSpPr>
            <a:spLocks noGrp="1"/>
          </p:cNvSpPr>
          <p:nvPr>
            <p:ph type="sldNum" sz="quarter" idx="12"/>
          </p:nvPr>
        </p:nvSpPr>
        <p:spPr/>
        <p:txBody>
          <a:bodyPr/>
          <a:lstStyle/>
          <a:p>
            <a:fld id="{C8B1308B-619C-4750-878A-85E35834BA81}" type="slidenum">
              <a:rPr lang="ko-KR" altLang="en-US" smtClean="0"/>
              <a:t>6</a:t>
            </a:fld>
            <a:endParaRPr lang="ko-KR" altLang="en-US"/>
          </a:p>
        </p:txBody>
      </p:sp>
    </p:spTree>
    <p:extLst>
      <p:ext uri="{BB962C8B-B14F-4D97-AF65-F5344CB8AC3E}">
        <p14:creationId xmlns:p14="http://schemas.microsoft.com/office/powerpoint/2010/main" val="4204120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5FF4F9B8-3E8E-48E4-A2FC-928AD85C221B}"/>
              </a:ext>
            </a:extLst>
          </p:cNvPr>
          <p:cNvGraphicFramePr>
            <a:graphicFrameLocks noGrp="1"/>
          </p:cNvGraphicFramePr>
          <p:nvPr>
            <p:extLst>
              <p:ext uri="{D42A27DB-BD31-4B8C-83A1-F6EECF244321}">
                <p14:modId xmlns:p14="http://schemas.microsoft.com/office/powerpoint/2010/main" val="527252792"/>
              </p:ext>
            </p:extLst>
          </p:nvPr>
        </p:nvGraphicFramePr>
        <p:xfrm>
          <a:off x="2127351" y="1328333"/>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USE-02</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latinLnBrk="1"/>
                      <a:r>
                        <a:rPr lang="ko-KR" altLang="en-US" sz="1200" b="0" dirty="0"/>
                        <a:t>소상공인 회원가입</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indent="-171450" latinLnBrk="1">
                        <a:buFont typeface="Arial" panose="020B0604020202020204" pitchFamily="34" charset="0"/>
                        <a:buChar char="•"/>
                      </a:pPr>
                      <a:r>
                        <a:rPr lang="ko-KR" altLang="en-US" sz="1200" b="0" dirty="0"/>
                        <a:t>회원이 아닌 소상공인의 회원가입을 위한 폼을 제공</a:t>
                      </a:r>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소상공인 로그인</a:t>
                      </a:r>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USE-02:</a:t>
                      </a:r>
                      <a:r>
                        <a:rPr lang="en-US" altLang="ko-KR" sz="1200" b="0" baseline="0" dirty="0">
                          <a:solidFill>
                            <a:schemeClr val="tx2"/>
                          </a:solidFill>
                        </a:rPr>
                        <a:t> </a:t>
                      </a:r>
                      <a:r>
                        <a:rPr lang="ko-KR" altLang="en-US" sz="1200" b="0" baseline="0" dirty="0">
                          <a:solidFill>
                            <a:schemeClr val="tx2"/>
                          </a:solidFill>
                        </a:rPr>
                        <a:t>소상공인 회원가입</a:t>
                      </a:r>
                      <a:endParaRPr lang="en-US" altLang="ko-KR" sz="1200" dirty="0"/>
                    </a:p>
                    <a:p>
                      <a:pPr marL="171450" indent="-171450" latinLnBrk="1">
                        <a:buFont typeface="Arial" panose="020B0604020202020204" pitchFamily="34" charset="0"/>
                        <a:buChar char="•"/>
                      </a:pPr>
                      <a:r>
                        <a:rPr lang="ko-KR" altLang="en-US" sz="1200" dirty="0"/>
                        <a:t>이름</a:t>
                      </a:r>
                      <a:r>
                        <a:rPr lang="en-US" altLang="ko-KR" sz="1200" dirty="0"/>
                        <a:t>, </a:t>
                      </a:r>
                      <a:r>
                        <a:rPr lang="ko-KR" altLang="en-US" sz="1200" dirty="0"/>
                        <a:t>업체 명</a:t>
                      </a:r>
                      <a:r>
                        <a:rPr lang="en-US" altLang="ko-KR" sz="1200" dirty="0"/>
                        <a:t>, </a:t>
                      </a:r>
                      <a:r>
                        <a:rPr lang="ko-KR" altLang="en-US" sz="1200" dirty="0"/>
                        <a:t>업체 주소</a:t>
                      </a:r>
                      <a:r>
                        <a:rPr lang="en-US" altLang="ko-KR" sz="1200" dirty="0"/>
                        <a:t>, </a:t>
                      </a:r>
                      <a:r>
                        <a:rPr lang="ko-KR" altLang="en-US" sz="1200" dirty="0"/>
                        <a:t>연락처</a:t>
                      </a:r>
                      <a:r>
                        <a:rPr lang="en-US" altLang="ko-KR" sz="1200" dirty="0"/>
                        <a:t>, E-mail</a:t>
                      </a:r>
                      <a:r>
                        <a:rPr lang="en-US" altLang="ko-KR" sz="1200" baseline="0" dirty="0"/>
                        <a:t>, ID, </a:t>
                      </a:r>
                      <a:r>
                        <a:rPr lang="ko-KR" altLang="en-US" sz="1200" baseline="0" dirty="0"/>
                        <a:t>비밀번호</a:t>
                      </a:r>
                      <a:r>
                        <a:rPr lang="en-US" altLang="ko-KR" sz="1200" baseline="0" dirty="0"/>
                        <a:t>, </a:t>
                      </a:r>
                      <a:r>
                        <a:rPr lang="ko-KR" altLang="en-US" sz="1200" baseline="0" dirty="0"/>
                        <a:t>비밀번호 확인의 입력 양식을 제공</a:t>
                      </a:r>
                      <a:endParaRPr lang="en-US" altLang="ko-KR" sz="1200" baseline="0" dirty="0"/>
                    </a:p>
                    <a:p>
                      <a:pPr marL="171450" indent="-171450" latinLnBrk="1">
                        <a:buFont typeface="Arial" panose="020B0604020202020204" pitchFamily="34" charset="0"/>
                        <a:buChar char="•"/>
                      </a:pPr>
                      <a:r>
                        <a:rPr lang="ko-KR" altLang="en-US" sz="1200" baseline="0" dirty="0"/>
                        <a:t>폼 양식을 모두 기입하고 비밀번호와 비밀번호 확인의 일치 확인 후 가입하기 버튼을 누르면 가입 완료</a:t>
                      </a:r>
                      <a:endParaRPr lang="en-US" altLang="ko-KR" sz="1200" baseline="0" dirty="0"/>
                    </a:p>
                    <a:p>
                      <a:pPr marL="171450" indent="-171450" latinLnBrk="1">
                        <a:buFont typeface="Arial" panose="020B0604020202020204" pitchFamily="34" charset="0"/>
                        <a:buChar char="•"/>
                      </a:pPr>
                      <a:r>
                        <a:rPr lang="ko-KR" altLang="en-US" sz="1200" baseline="0" dirty="0"/>
                        <a:t>가입 완료 시 </a:t>
                      </a:r>
                      <a:r>
                        <a:rPr lang="en-US" altLang="ko-KR" sz="1200" baseline="0" dirty="0"/>
                        <a:t>MySQL</a:t>
                      </a:r>
                      <a:r>
                        <a:rPr lang="ko-KR" altLang="en-US" sz="1200" baseline="0" dirty="0"/>
                        <a:t>의 </a:t>
                      </a:r>
                      <a:r>
                        <a:rPr lang="en-US" altLang="ko-KR" sz="1200" baseline="0" dirty="0" err="1"/>
                        <a:t>twsuser</a:t>
                      </a:r>
                      <a:r>
                        <a:rPr lang="en-US" altLang="ko-KR" sz="1200" baseline="0" dirty="0"/>
                        <a:t> </a:t>
                      </a:r>
                      <a:r>
                        <a:rPr lang="ko-KR" altLang="en-US" sz="1200" baseline="0" dirty="0"/>
                        <a:t>테이블에 데이터 저장 </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3467C10E-2039-468A-8137-BC06F2162215}"/>
              </a:ext>
            </a:extLst>
          </p:cNvPr>
          <p:cNvGrpSpPr/>
          <p:nvPr/>
        </p:nvGrpSpPr>
        <p:grpSpPr>
          <a:xfrm>
            <a:off x="2207568" y="1665940"/>
            <a:ext cx="4032448" cy="2843181"/>
            <a:chOff x="683568" y="1665939"/>
            <a:chExt cx="4032448" cy="2843181"/>
          </a:xfrm>
        </p:grpSpPr>
        <p:grpSp>
          <p:nvGrpSpPr>
            <p:cNvPr id="17" name="그룹 16">
              <a:extLst>
                <a:ext uri="{FF2B5EF4-FFF2-40B4-BE49-F238E27FC236}">
                  <a16:creationId xmlns:a16="http://schemas.microsoft.com/office/drawing/2014/main" id="{F9380658-0278-432E-BC8B-A20C73A7188E}"/>
                </a:ext>
              </a:extLst>
            </p:cNvPr>
            <p:cNvGrpSpPr/>
            <p:nvPr/>
          </p:nvGrpSpPr>
          <p:grpSpPr>
            <a:xfrm>
              <a:off x="683568" y="1665939"/>
              <a:ext cx="4032448" cy="2843181"/>
              <a:chOff x="2843808" y="476672"/>
              <a:chExt cx="3646352" cy="2431259"/>
            </a:xfrm>
          </p:grpSpPr>
          <p:grpSp>
            <p:nvGrpSpPr>
              <p:cNvPr id="19" name="그룹 18">
                <a:extLst>
                  <a:ext uri="{FF2B5EF4-FFF2-40B4-BE49-F238E27FC236}">
                    <a16:creationId xmlns:a16="http://schemas.microsoft.com/office/drawing/2014/main" id="{9146CBB3-34BE-4CB9-B1A2-74B0C1781DC4}"/>
                  </a:ext>
                </a:extLst>
              </p:cNvPr>
              <p:cNvGrpSpPr/>
              <p:nvPr/>
            </p:nvGrpSpPr>
            <p:grpSpPr>
              <a:xfrm>
                <a:off x="2843808" y="476672"/>
                <a:ext cx="3646352" cy="2315360"/>
                <a:chOff x="2375756" y="332656"/>
                <a:chExt cx="4392488" cy="3390746"/>
              </a:xfrm>
            </p:grpSpPr>
            <p:sp>
              <p:nvSpPr>
                <p:cNvPr id="21" name="모서리가 둥근 직사각형 37">
                  <a:extLst>
                    <a:ext uri="{FF2B5EF4-FFF2-40B4-BE49-F238E27FC236}">
                      <a16:creationId xmlns:a16="http://schemas.microsoft.com/office/drawing/2014/main" id="{B045ED80-2571-45C7-BF35-BA021DE6CE00}"/>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2" name="직사각형 21">
                  <a:extLst>
                    <a:ext uri="{FF2B5EF4-FFF2-40B4-BE49-F238E27FC236}">
                      <a16:creationId xmlns:a16="http://schemas.microsoft.com/office/drawing/2014/main" id="{A3056E6E-AAA8-4228-9841-7F4148B0D267}"/>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3" name="직사각형 22">
                  <a:extLst>
                    <a:ext uri="{FF2B5EF4-FFF2-40B4-BE49-F238E27FC236}">
                      <a16:creationId xmlns:a16="http://schemas.microsoft.com/office/drawing/2014/main" id="{D2B934E7-F1CA-45BA-BF5C-C1701601454B}"/>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0" name="직사각형 19">
                <a:extLst>
                  <a:ext uri="{FF2B5EF4-FFF2-40B4-BE49-F238E27FC236}">
                    <a16:creationId xmlns:a16="http://schemas.microsoft.com/office/drawing/2014/main" id="{2BEDAF00-536B-457D-9F12-66BC906CFB1C}"/>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pic>
          <p:nvPicPr>
            <p:cNvPr id="18" name="그림 17">
              <a:extLst>
                <a:ext uri="{FF2B5EF4-FFF2-40B4-BE49-F238E27FC236}">
                  <a16:creationId xmlns:a16="http://schemas.microsoft.com/office/drawing/2014/main" id="{CF7CDF79-258C-4105-BCA5-ABF9592D3A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727" y="1768081"/>
              <a:ext cx="3861281" cy="2025405"/>
            </a:xfrm>
            <a:prstGeom prst="rect">
              <a:avLst/>
            </a:prstGeom>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60</a:t>
            </a:fld>
            <a:endParaRPr lang="ko-KR" altLang="en-US"/>
          </a:p>
        </p:txBody>
      </p:sp>
    </p:spTree>
    <p:extLst>
      <p:ext uri="{BB962C8B-B14F-4D97-AF65-F5344CB8AC3E}">
        <p14:creationId xmlns:p14="http://schemas.microsoft.com/office/powerpoint/2010/main" val="3697052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CDDF6333-71A4-4E12-8057-B48C25360EF3}"/>
              </a:ext>
            </a:extLst>
          </p:cNvPr>
          <p:cNvGraphicFramePr>
            <a:graphicFrameLocks noGrp="1"/>
          </p:cNvGraphicFramePr>
          <p:nvPr>
            <p:extLst>
              <p:ext uri="{D42A27DB-BD31-4B8C-83A1-F6EECF244321}">
                <p14:modId xmlns:p14="http://schemas.microsoft.com/office/powerpoint/2010/main" val="1241889610"/>
              </p:ext>
            </p:extLst>
          </p:nvPr>
        </p:nvGraphicFramePr>
        <p:xfrm>
          <a:off x="2127351" y="1328332"/>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CHO-01-01,</a:t>
                      </a:r>
                      <a:r>
                        <a:rPr lang="en-US" altLang="ko-KR" sz="1200" b="0" baseline="0" dirty="0">
                          <a:solidFill>
                            <a:schemeClr val="tx2"/>
                          </a:solidFill>
                        </a:rPr>
                        <a:t> 02, 03, 04</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latinLnBrk="1"/>
                      <a:r>
                        <a:rPr lang="ko-KR" altLang="en-US" sz="1200" b="0" dirty="0"/>
                        <a:t>소상공인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indent="-171450" latinLnBrk="1">
                        <a:buFont typeface="Arial" panose="020B0604020202020204" pitchFamily="34" charset="0"/>
                        <a:buChar char="•"/>
                      </a:pP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 </a:t>
                      </a:r>
                      <a:r>
                        <a:rPr lang="ko-KR" altLang="en-US" sz="1200" b="0" dirty="0"/>
                        <a:t>얼굴인식 사진등록</a:t>
                      </a:r>
                      <a:endParaRPr lang="en-US" altLang="ko-KR" sz="1200" b="0" dirty="0"/>
                    </a:p>
                    <a:p>
                      <a:pPr marL="171450" indent="-171450" latinLnBrk="1">
                        <a:buFont typeface="Arial" panose="020B0604020202020204" pitchFamily="34" charset="0"/>
                        <a:buChar char="•"/>
                      </a:pPr>
                      <a:r>
                        <a:rPr lang="ko-KR" altLang="en-US" sz="1200" b="0" dirty="0"/>
                        <a:t>제시된 버튼을 통해 작업하고자 하는 페이지로 이동</a:t>
                      </a:r>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CHO-01-01, 02, 03, 04: </a:t>
                      </a:r>
                      <a:r>
                        <a:rPr lang="ko-KR" altLang="en-US" sz="1200" kern="0" spc="0" dirty="0">
                          <a:solidFill>
                            <a:schemeClr val="tx2"/>
                          </a:solidFill>
                          <a:effectLst/>
                          <a:ea typeface="맑은 고딕"/>
                        </a:rPr>
                        <a:t>제품등록 선택</a:t>
                      </a:r>
                      <a:r>
                        <a:rPr lang="en-US" altLang="ko-KR" sz="1200" kern="0" spc="0" dirty="0">
                          <a:solidFill>
                            <a:schemeClr val="tx2"/>
                          </a:solidFill>
                          <a:effectLst/>
                          <a:ea typeface="맑은 고딕"/>
                        </a:rPr>
                        <a:t>, </a:t>
                      </a:r>
                      <a:r>
                        <a:rPr lang="ko-KR" altLang="en-US" sz="1200" kern="0" spc="0" dirty="0">
                          <a:solidFill>
                            <a:schemeClr val="tx2"/>
                          </a:solidFill>
                          <a:effectLst/>
                          <a:ea typeface="맑은 고딕"/>
                        </a:rPr>
                        <a:t>제품관리 선택</a:t>
                      </a:r>
                      <a:r>
                        <a:rPr lang="en-US" altLang="ko-KR" sz="1200" kern="0" spc="0" dirty="0">
                          <a:solidFill>
                            <a:schemeClr val="tx2"/>
                          </a:solidFill>
                          <a:effectLst/>
                          <a:ea typeface="맑은 고딕"/>
                        </a:rPr>
                        <a:t>, </a:t>
                      </a:r>
                      <a:r>
                        <a:rPr lang="ko-KR" altLang="en-US" sz="1200" kern="0" spc="0" dirty="0">
                          <a:solidFill>
                            <a:schemeClr val="tx2"/>
                          </a:solidFill>
                          <a:effectLst/>
                          <a:ea typeface="맑은 고딕"/>
                        </a:rPr>
                        <a:t>제고관리 선택</a:t>
                      </a:r>
                      <a:r>
                        <a:rPr lang="en-US" altLang="ko-KR" sz="1200" kern="0" spc="0" dirty="0">
                          <a:solidFill>
                            <a:schemeClr val="tx2"/>
                          </a:solidFill>
                          <a:effectLst/>
                          <a:ea typeface="맑은 고딕"/>
                        </a:rPr>
                        <a:t>, </a:t>
                      </a:r>
                      <a:r>
                        <a:rPr lang="ko-KR" altLang="en-US" sz="1200" kern="0" spc="0" dirty="0">
                          <a:solidFill>
                            <a:schemeClr val="tx2"/>
                          </a:solidFill>
                          <a:effectLst/>
                          <a:ea typeface="맑은 고딕"/>
                        </a:rPr>
                        <a:t>실시간 창고현황</a:t>
                      </a:r>
                      <a:endParaRPr lang="en-US" altLang="ko-KR" sz="1200" kern="0" spc="0" dirty="0">
                        <a:solidFill>
                          <a:schemeClr val="tx2"/>
                        </a:solidFill>
                        <a:effectLst/>
                        <a:ea typeface="맑은 고딕"/>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t>01: </a:t>
                      </a:r>
                      <a:r>
                        <a:rPr lang="ko-KR" altLang="en-US" sz="1200" dirty="0"/>
                        <a:t>제품등록을 하기 위한 페이지로 이동하는 버튼</a:t>
                      </a:r>
                      <a:endParaRPr lang="en-US" altLang="ko-KR" sz="120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t>02: </a:t>
                      </a:r>
                      <a:r>
                        <a:rPr lang="ko-KR" altLang="en-US" sz="1200" dirty="0"/>
                        <a:t>등록된 제품의 정보열람이나 관리하기 위한 페이지로 이동하는 버튼</a:t>
                      </a:r>
                      <a:endParaRPr lang="en-US" altLang="ko-KR" sz="120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t>03: </a:t>
                      </a:r>
                      <a:r>
                        <a:rPr lang="ko-KR" altLang="en-US" sz="1200" dirty="0"/>
                        <a:t>제고 목록 확인을 위한 페이지로 이동하는 버튼</a:t>
                      </a:r>
                      <a:endParaRPr lang="en-US" altLang="ko-KR" sz="1200" dirty="0"/>
                    </a:p>
                    <a:p>
                      <a:pPr marL="171450" indent="-171450" latinLnBrk="1">
                        <a:buFont typeface="Arial" panose="020B0604020202020204" pitchFamily="34" charset="0"/>
                        <a:buChar char="•"/>
                      </a:pPr>
                      <a:r>
                        <a:rPr lang="en-US" altLang="ko-KR" sz="1200" dirty="0"/>
                        <a:t>04: </a:t>
                      </a:r>
                      <a:r>
                        <a:rPr lang="ko-KR" altLang="en-US" sz="1200" dirty="0"/>
                        <a:t>창고 구동에 따른 현황을 실시간으로 확인하기 위한 페이지로 이동하는 버튼</a:t>
                      </a:r>
                      <a:endParaRPr lang="en-US" altLang="ko-KR" sz="1200" dirty="0"/>
                    </a:p>
                    <a:p>
                      <a:pPr marL="171450" indent="-171450" latinLnBrk="1">
                        <a:buFont typeface="Arial" panose="020B0604020202020204" pitchFamily="34" charset="0"/>
                        <a:buChar char="•"/>
                      </a:pPr>
                      <a:endParaRPr lang="en-US" altLang="ko-KR" sz="120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7" name="그룹 16">
            <a:extLst>
              <a:ext uri="{FF2B5EF4-FFF2-40B4-BE49-F238E27FC236}">
                <a16:creationId xmlns:a16="http://schemas.microsoft.com/office/drawing/2014/main" id="{ED0E8BAE-3217-44A4-9CE0-7E2EA02A7B18}"/>
              </a:ext>
            </a:extLst>
          </p:cNvPr>
          <p:cNvGrpSpPr/>
          <p:nvPr/>
        </p:nvGrpSpPr>
        <p:grpSpPr>
          <a:xfrm>
            <a:off x="2207568" y="1665940"/>
            <a:ext cx="4032448" cy="2843181"/>
            <a:chOff x="2843808" y="476672"/>
            <a:chExt cx="3646352" cy="2431259"/>
          </a:xfrm>
        </p:grpSpPr>
        <p:grpSp>
          <p:nvGrpSpPr>
            <p:cNvPr id="19" name="그룹 18">
              <a:extLst>
                <a:ext uri="{FF2B5EF4-FFF2-40B4-BE49-F238E27FC236}">
                  <a16:creationId xmlns:a16="http://schemas.microsoft.com/office/drawing/2014/main" id="{63A06628-B07A-4B58-BBD9-DF27F0DEE15F}"/>
                </a:ext>
              </a:extLst>
            </p:cNvPr>
            <p:cNvGrpSpPr/>
            <p:nvPr/>
          </p:nvGrpSpPr>
          <p:grpSpPr>
            <a:xfrm>
              <a:off x="2843808" y="476672"/>
              <a:ext cx="3646352" cy="2315360"/>
              <a:chOff x="2375756" y="332656"/>
              <a:chExt cx="4392488" cy="3390746"/>
            </a:xfrm>
          </p:grpSpPr>
          <p:sp>
            <p:nvSpPr>
              <p:cNvPr id="21" name="모서리가 둥근 직사각형 32">
                <a:extLst>
                  <a:ext uri="{FF2B5EF4-FFF2-40B4-BE49-F238E27FC236}">
                    <a16:creationId xmlns:a16="http://schemas.microsoft.com/office/drawing/2014/main" id="{A2249A76-05EF-432B-AA73-95EAC2F1648D}"/>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2" name="직사각형 21">
                <a:extLst>
                  <a:ext uri="{FF2B5EF4-FFF2-40B4-BE49-F238E27FC236}">
                    <a16:creationId xmlns:a16="http://schemas.microsoft.com/office/drawing/2014/main" id="{EB2CAB82-7E69-4908-9B91-698DBEB20CAD}"/>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3" name="직사각형 22">
                <a:extLst>
                  <a:ext uri="{FF2B5EF4-FFF2-40B4-BE49-F238E27FC236}">
                    <a16:creationId xmlns:a16="http://schemas.microsoft.com/office/drawing/2014/main" id="{FCD1A9F7-4DA3-49EF-8DED-C8B72B0CC7CE}"/>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0" name="직사각형 19">
              <a:extLst>
                <a:ext uri="{FF2B5EF4-FFF2-40B4-BE49-F238E27FC236}">
                  <a16:creationId xmlns:a16="http://schemas.microsoft.com/office/drawing/2014/main" id="{AC0A63BA-A537-444E-9A64-2F47805953D7}"/>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61</a:t>
            </a:fld>
            <a:endParaRPr lang="ko-KR" altLang="en-US"/>
          </a:p>
        </p:txBody>
      </p:sp>
      <p:pic>
        <p:nvPicPr>
          <p:cNvPr id="4" name="그림 3">
            <a:extLst>
              <a:ext uri="{FF2B5EF4-FFF2-40B4-BE49-F238E27FC236}">
                <a16:creationId xmlns:a16="http://schemas.microsoft.com/office/drawing/2014/main" id="{A5D05FA9-6269-4887-8C27-A2BED3F77E61}"/>
              </a:ext>
            </a:extLst>
          </p:cNvPr>
          <p:cNvPicPr>
            <a:picLocks noChangeAspect="1"/>
          </p:cNvPicPr>
          <p:nvPr/>
        </p:nvPicPr>
        <p:blipFill>
          <a:blip r:embed="rId4"/>
          <a:stretch>
            <a:fillRect/>
          </a:stretch>
        </p:blipFill>
        <p:spPr>
          <a:xfrm>
            <a:off x="2306727" y="1775856"/>
            <a:ext cx="3834131" cy="2002185"/>
          </a:xfrm>
          <a:prstGeom prst="rect">
            <a:avLst/>
          </a:prstGeom>
          <a:effectLst/>
        </p:spPr>
      </p:pic>
    </p:spTree>
    <p:extLst>
      <p:ext uri="{BB962C8B-B14F-4D97-AF65-F5344CB8AC3E}">
        <p14:creationId xmlns:p14="http://schemas.microsoft.com/office/powerpoint/2010/main" val="3142724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836990D0-77F6-4C63-880F-84BD0D055235}"/>
              </a:ext>
            </a:extLst>
          </p:cNvPr>
          <p:cNvGraphicFramePr>
            <a:graphicFrameLocks noGrp="1"/>
          </p:cNvGraphicFramePr>
          <p:nvPr>
            <p:extLst>
              <p:ext uri="{D42A27DB-BD31-4B8C-83A1-F6EECF244321}">
                <p14:modId xmlns:p14="http://schemas.microsoft.com/office/powerpoint/2010/main" val="1087627061"/>
              </p:ext>
            </p:extLst>
          </p:nvPr>
        </p:nvGraphicFramePr>
        <p:xfrm>
          <a:off x="2127351" y="1328333"/>
          <a:ext cx="7808755" cy="4919417"/>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REG-01, REG-02</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제품등록</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새로운 제품을 등록하는 폼을 제공하여 제품 등록</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REG-01: </a:t>
                      </a:r>
                      <a:r>
                        <a:rPr lang="ko-KR" altLang="en-US" sz="1200" b="0" dirty="0">
                          <a:solidFill>
                            <a:schemeClr val="tx2"/>
                          </a:solidFill>
                        </a:rPr>
                        <a:t>제품정보 등록</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카테고리</a:t>
                      </a:r>
                      <a:r>
                        <a:rPr lang="en-US" altLang="ko-KR" sz="1200" dirty="0"/>
                        <a:t>, </a:t>
                      </a:r>
                      <a:r>
                        <a:rPr lang="ko-KR" altLang="en-US" sz="1200" dirty="0"/>
                        <a:t>제품명</a:t>
                      </a:r>
                      <a:r>
                        <a:rPr lang="en-US" altLang="ko-KR" sz="1200" dirty="0"/>
                        <a:t>, </a:t>
                      </a:r>
                      <a:r>
                        <a:rPr lang="ko-KR" altLang="en-US" sz="1200" dirty="0"/>
                        <a:t>가격</a:t>
                      </a:r>
                      <a:r>
                        <a:rPr lang="en-US" altLang="ko-KR" sz="1200" dirty="0"/>
                        <a:t>, </a:t>
                      </a:r>
                      <a:r>
                        <a:rPr lang="ko-KR" altLang="en-US" sz="1200" dirty="0"/>
                        <a:t>제품 이미지</a:t>
                      </a:r>
                      <a:r>
                        <a:rPr lang="en-US" altLang="ko-KR" sz="1200" dirty="0"/>
                        <a:t>,</a:t>
                      </a:r>
                      <a:r>
                        <a:rPr lang="en-US" altLang="ko-KR" sz="1200" baseline="0" dirty="0"/>
                        <a:t> </a:t>
                      </a:r>
                      <a:r>
                        <a:rPr lang="ko-KR" altLang="en-US" sz="1200" dirty="0"/>
                        <a:t>크기</a:t>
                      </a:r>
                      <a:r>
                        <a:rPr lang="en-US" altLang="ko-KR" sz="1200" dirty="0"/>
                        <a:t>, </a:t>
                      </a:r>
                      <a:r>
                        <a:rPr lang="ko-KR" altLang="en-US" sz="1200" dirty="0"/>
                        <a:t>무게</a:t>
                      </a:r>
                      <a:r>
                        <a:rPr lang="en-US" altLang="ko-KR" sz="1200" dirty="0"/>
                        <a:t>, </a:t>
                      </a:r>
                      <a:r>
                        <a:rPr lang="ko-KR" altLang="en-US" sz="1200" dirty="0"/>
                        <a:t>배송방법</a:t>
                      </a:r>
                      <a:r>
                        <a:rPr lang="en-US" altLang="ko-KR" sz="1200" dirty="0"/>
                        <a:t>, </a:t>
                      </a:r>
                      <a:r>
                        <a:rPr lang="ko-KR" altLang="en-US" sz="1200" dirty="0"/>
                        <a:t>보관장소 항목의 양식으로 구성되어 있고 폼의 내용 모두</a:t>
                      </a:r>
                      <a:r>
                        <a:rPr lang="en-US" altLang="ko-KR" sz="1200" dirty="0"/>
                        <a:t> </a:t>
                      </a:r>
                      <a:r>
                        <a:rPr lang="ko-KR" altLang="en-US" sz="1200" dirty="0"/>
                        <a:t>작성 후 확인버튼 클릭 시 제품이 등록됨</a:t>
                      </a:r>
                      <a:endParaRPr lang="en-US" altLang="ko-KR" sz="1200" dirty="0"/>
                    </a:p>
                    <a:p>
                      <a:pPr marL="171450" indent="-171450" latinLnBrk="1">
                        <a:buFont typeface="Arial" panose="020B0604020202020204" pitchFamily="34" charset="0"/>
                        <a:buChar char="•"/>
                      </a:pPr>
                      <a:r>
                        <a:rPr lang="ko-KR" altLang="en-US" sz="1200" dirty="0"/>
                        <a:t>제품등록 완료 시 </a:t>
                      </a:r>
                      <a:r>
                        <a:rPr lang="en-US" altLang="ko-KR" sz="1200" baseline="0" dirty="0"/>
                        <a:t>MySQL</a:t>
                      </a:r>
                      <a:r>
                        <a:rPr lang="ko-KR" altLang="en-US" sz="1200" baseline="0" dirty="0"/>
                        <a:t>의 </a:t>
                      </a:r>
                      <a:r>
                        <a:rPr lang="en-US" altLang="ko-KR" sz="1200" baseline="0" dirty="0"/>
                        <a:t>Product </a:t>
                      </a:r>
                      <a:r>
                        <a:rPr lang="ko-KR" altLang="en-US" sz="1200" baseline="0" dirty="0"/>
                        <a:t>테이블에 데이터 저장 이후 </a:t>
                      </a:r>
                      <a:r>
                        <a:rPr lang="en-US" altLang="ko-KR" sz="1200" baseline="0" dirty="0"/>
                        <a:t>Amazon </a:t>
                      </a:r>
                      <a:r>
                        <a:rPr lang="en-US" altLang="ko-KR" sz="1200" baseline="0" dirty="0" err="1"/>
                        <a:t>IoT</a:t>
                      </a:r>
                      <a:r>
                        <a:rPr lang="ko-KR" altLang="en-US" sz="1200" baseline="0" dirty="0"/>
                        <a:t>를 통해 창고에 제품 데이터를 전달하여 창고 내 입고 진행</a:t>
                      </a:r>
                      <a:endParaRPr lang="en-US" altLang="ko-KR" sz="1200" dirty="0"/>
                    </a:p>
                    <a:p>
                      <a:pPr marL="0" indent="0" latinLnBrk="1">
                        <a:buFont typeface="Arial" panose="020B0604020202020204" pitchFamily="34" charset="0"/>
                        <a:buNone/>
                      </a:pPr>
                      <a:endParaRPr lang="en-US" altLang="ko-KR" sz="1200" kern="0" spc="0" dirty="0">
                        <a:solidFill>
                          <a:srgbClr val="000000"/>
                        </a:solidFill>
                        <a:effectLst/>
                        <a:ea typeface="맑은 고딕"/>
                      </a:endParaRPr>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REG-02: </a:t>
                      </a:r>
                      <a:r>
                        <a:rPr lang="ko-KR" altLang="en-US" sz="1200" b="0" dirty="0">
                          <a:solidFill>
                            <a:schemeClr val="tx2"/>
                          </a:solidFill>
                        </a:rPr>
                        <a:t>카테고리 등록</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kern="0" spc="0" dirty="0">
                          <a:solidFill>
                            <a:srgbClr val="000000"/>
                          </a:solidFill>
                          <a:effectLst/>
                          <a:ea typeface="맑은 고딕"/>
                        </a:rPr>
                        <a:t>초기 제품 등록 시 또는</a:t>
                      </a:r>
                      <a:r>
                        <a:rPr lang="en-US" altLang="ko-KR" sz="1200" kern="0" spc="0" dirty="0">
                          <a:solidFill>
                            <a:srgbClr val="000000"/>
                          </a:solidFill>
                          <a:effectLst/>
                          <a:ea typeface="맑은 고딕"/>
                        </a:rPr>
                        <a:t> </a:t>
                      </a:r>
                      <a:r>
                        <a:rPr lang="ko-KR" altLang="en-US" sz="1200" kern="0" spc="0" dirty="0">
                          <a:solidFill>
                            <a:srgbClr val="000000"/>
                          </a:solidFill>
                          <a:effectLst/>
                          <a:ea typeface="맑은 고딕"/>
                        </a:rPr>
                        <a:t>등록하고자 하는 </a:t>
                      </a:r>
                      <a:r>
                        <a:rPr lang="ko-KR" altLang="en-US" sz="1200" dirty="0"/>
                        <a:t>제품에 해당하는 카테고리 없을 시</a:t>
                      </a:r>
                      <a:r>
                        <a:rPr lang="ko-KR" altLang="en-US" sz="1200" baseline="0" dirty="0"/>
                        <a:t> 사용</a:t>
                      </a:r>
                      <a:endParaRPr lang="en-US" altLang="ko-KR" sz="1200" dirty="0"/>
                    </a:p>
                    <a:p>
                      <a:pPr marL="171450" indent="-171450" latinLnBrk="1">
                        <a:buFont typeface="Arial" panose="020B0604020202020204" pitchFamily="34" charset="0"/>
                        <a:buChar char="•"/>
                      </a:pPr>
                      <a:r>
                        <a:rPr lang="ko-KR" altLang="en-US" sz="1200" dirty="0"/>
                        <a:t>카테고리 추가하기 버튼을 누르면 새로운 카테고리 생성 가능</a:t>
                      </a:r>
                      <a:endParaRPr lang="en-US" altLang="ko-KR" sz="120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207F84CB-4675-4910-85EF-10C2F4856237}"/>
              </a:ext>
            </a:extLst>
          </p:cNvPr>
          <p:cNvGrpSpPr/>
          <p:nvPr/>
        </p:nvGrpSpPr>
        <p:grpSpPr>
          <a:xfrm>
            <a:off x="2207568" y="1665940"/>
            <a:ext cx="4032448" cy="2843181"/>
            <a:chOff x="683568" y="1665939"/>
            <a:chExt cx="4032448" cy="2843181"/>
          </a:xfrm>
        </p:grpSpPr>
        <p:grpSp>
          <p:nvGrpSpPr>
            <p:cNvPr id="17" name="그룹 16">
              <a:extLst>
                <a:ext uri="{FF2B5EF4-FFF2-40B4-BE49-F238E27FC236}">
                  <a16:creationId xmlns:a16="http://schemas.microsoft.com/office/drawing/2014/main" id="{A61425B2-CE91-4E97-BFBD-B252534484FC}"/>
                </a:ext>
              </a:extLst>
            </p:cNvPr>
            <p:cNvGrpSpPr/>
            <p:nvPr/>
          </p:nvGrpSpPr>
          <p:grpSpPr>
            <a:xfrm>
              <a:off x="683568" y="1665939"/>
              <a:ext cx="4032448" cy="2843181"/>
              <a:chOff x="2843808" y="476672"/>
              <a:chExt cx="3646352" cy="2431259"/>
            </a:xfrm>
          </p:grpSpPr>
          <p:grpSp>
            <p:nvGrpSpPr>
              <p:cNvPr id="19" name="그룹 18">
                <a:extLst>
                  <a:ext uri="{FF2B5EF4-FFF2-40B4-BE49-F238E27FC236}">
                    <a16:creationId xmlns:a16="http://schemas.microsoft.com/office/drawing/2014/main" id="{A5BA79A4-C5B7-4A81-A51C-51A95EC1FDDB}"/>
                  </a:ext>
                </a:extLst>
              </p:cNvPr>
              <p:cNvGrpSpPr/>
              <p:nvPr/>
            </p:nvGrpSpPr>
            <p:grpSpPr>
              <a:xfrm>
                <a:off x="2843808" y="476672"/>
                <a:ext cx="3646352" cy="2315360"/>
                <a:chOff x="2375756" y="332656"/>
                <a:chExt cx="4392488" cy="3390746"/>
              </a:xfrm>
            </p:grpSpPr>
            <p:sp>
              <p:nvSpPr>
                <p:cNvPr id="21" name="모서리가 둥근 직사각형 37">
                  <a:extLst>
                    <a:ext uri="{FF2B5EF4-FFF2-40B4-BE49-F238E27FC236}">
                      <a16:creationId xmlns:a16="http://schemas.microsoft.com/office/drawing/2014/main" id="{60FE79E6-91DE-4C5E-8167-C937BE630CD5}"/>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2" name="직사각형 21">
                  <a:extLst>
                    <a:ext uri="{FF2B5EF4-FFF2-40B4-BE49-F238E27FC236}">
                      <a16:creationId xmlns:a16="http://schemas.microsoft.com/office/drawing/2014/main" id="{5831DB7B-FD15-4BD9-98AB-DDDFFA7122D3}"/>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3" name="직사각형 22">
                  <a:extLst>
                    <a:ext uri="{FF2B5EF4-FFF2-40B4-BE49-F238E27FC236}">
                      <a16:creationId xmlns:a16="http://schemas.microsoft.com/office/drawing/2014/main" id="{BF05851B-DCB4-43F6-A6D2-4245E2CDB117}"/>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0" name="직사각형 19">
                <a:extLst>
                  <a:ext uri="{FF2B5EF4-FFF2-40B4-BE49-F238E27FC236}">
                    <a16:creationId xmlns:a16="http://schemas.microsoft.com/office/drawing/2014/main" id="{DF3D6EE0-C58A-4F43-ACCF-78A85BD48E4C}"/>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pic>
          <p:nvPicPr>
            <p:cNvPr id="18" name="그림 17">
              <a:extLst>
                <a:ext uri="{FF2B5EF4-FFF2-40B4-BE49-F238E27FC236}">
                  <a16:creationId xmlns:a16="http://schemas.microsoft.com/office/drawing/2014/main" id="{EBF7CF6E-6335-4771-B85D-DB73258F99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251" y="1757908"/>
              <a:ext cx="3849985" cy="2035578"/>
            </a:xfrm>
            <a:prstGeom prst="rect">
              <a:avLst/>
            </a:prstGeom>
          </p:spPr>
        </p:pic>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62</a:t>
            </a:fld>
            <a:endParaRPr lang="ko-KR" altLang="en-US"/>
          </a:p>
        </p:txBody>
      </p:sp>
    </p:spTree>
    <p:extLst>
      <p:ext uri="{BB962C8B-B14F-4D97-AF65-F5344CB8AC3E}">
        <p14:creationId xmlns:p14="http://schemas.microsoft.com/office/powerpoint/2010/main" val="2677347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4672BDA8-B5FA-4309-AFD7-43434ED261F4}"/>
              </a:ext>
            </a:extLst>
          </p:cNvPr>
          <p:cNvGraphicFramePr>
            <a:graphicFrameLocks noGrp="1"/>
          </p:cNvGraphicFramePr>
          <p:nvPr>
            <p:extLst>
              <p:ext uri="{D42A27DB-BD31-4B8C-83A1-F6EECF244321}">
                <p14:modId xmlns:p14="http://schemas.microsoft.com/office/powerpoint/2010/main" val="1644222324"/>
              </p:ext>
            </p:extLst>
          </p:nvPr>
        </p:nvGraphicFramePr>
        <p:xfrm>
          <a:off x="2094357" y="1033748"/>
          <a:ext cx="7808755" cy="5528299"/>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0697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ADM-01, 01-01, 02, 03, 04</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26391">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제품관리</a:t>
                      </a:r>
                      <a:r>
                        <a:rPr lang="en-US" altLang="ko-KR" sz="1200" b="0" dirty="0"/>
                        <a:t>-</a:t>
                      </a:r>
                      <a:r>
                        <a:rPr lang="ko-KR" altLang="en-US" sz="1200" b="0" dirty="0"/>
                        <a:t>제품정렬</a:t>
                      </a:r>
                    </a:p>
                  </a:txBody>
                  <a:tcPr marT="46800" anchor="ctr">
                    <a:noFill/>
                  </a:tcPr>
                </a:tc>
                <a:extLst>
                  <a:ext uri="{0D108BD9-81ED-4DB2-BD59-A6C34878D82A}">
                    <a16:rowId xmlns:a16="http://schemas.microsoft.com/office/drawing/2014/main" val="10001"/>
                  </a:ext>
                </a:extLst>
              </a:tr>
              <a:tr h="116787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등록된 제품을 제품별로 정렬</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 현황을 확인할 수 있는 버튼 제공</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주문자 정렬버튼 클릭 시 주문자 정렬 형태로 전환</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제품별 삭제 기능</a:t>
                      </a:r>
                      <a:endParaRPr lang="en-US" altLang="ko-KR" sz="1200" b="0" dirty="0"/>
                    </a:p>
                  </a:txBody>
                  <a:tcPr marT="46800" anchor="ctr">
                    <a:noFill/>
                  </a:tcPr>
                </a:tc>
                <a:extLst>
                  <a:ext uri="{0D108BD9-81ED-4DB2-BD59-A6C34878D82A}">
                    <a16:rowId xmlns:a16="http://schemas.microsoft.com/office/drawing/2014/main" val="10002"/>
                  </a:ext>
                </a:extLst>
              </a:tr>
              <a:tr h="1060211">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 </a:t>
                      </a:r>
                      <a:r>
                        <a:rPr lang="ko-KR" altLang="en-US" sz="1200" b="0" dirty="0"/>
                        <a:t>주문현황</a:t>
                      </a:r>
                      <a:r>
                        <a:rPr lang="en-US" altLang="ko-KR" sz="1200" b="0" dirty="0"/>
                        <a:t>, </a:t>
                      </a:r>
                      <a:r>
                        <a:rPr lang="ko-KR" altLang="en-US" sz="1200" b="0" dirty="0"/>
                        <a:t>제품 삭제</a:t>
                      </a:r>
                      <a:r>
                        <a:rPr lang="en-US" altLang="ko-KR" sz="1200" b="0" dirty="0"/>
                        <a:t>, </a:t>
                      </a:r>
                      <a:r>
                        <a:rPr lang="ko-KR" altLang="en-US" sz="1200" b="0" dirty="0"/>
                        <a:t>주문자 정렬</a:t>
                      </a:r>
                      <a:r>
                        <a:rPr lang="en-US" altLang="ko-KR" sz="1200" b="0" dirty="0"/>
                        <a:t>, </a:t>
                      </a:r>
                      <a:r>
                        <a:rPr lang="ko-KR" altLang="en-US" sz="1200" b="0" dirty="0"/>
                        <a:t>입고처리</a:t>
                      </a:r>
                    </a:p>
                  </a:txBody>
                  <a:tcPr marT="46800" anchor="ctr">
                    <a:noFill/>
                  </a:tcPr>
                </a:tc>
                <a:extLst>
                  <a:ext uri="{0D108BD9-81ED-4DB2-BD59-A6C34878D82A}">
                    <a16:rowId xmlns:a16="http://schemas.microsoft.com/office/drawing/2014/main" val="10003"/>
                  </a:ext>
                </a:extLst>
              </a:tr>
              <a:tr h="2244925">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ADM-01, 01-01: </a:t>
                      </a:r>
                      <a:r>
                        <a:rPr lang="ko-KR" altLang="en-US" sz="1200" b="0" dirty="0">
                          <a:solidFill>
                            <a:schemeClr val="tx2"/>
                          </a:solidFill>
                        </a:rPr>
                        <a:t>등록된 제품 삭제</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조회가 불필요한 제품을 소상공인이 직접 삭제할 수 있음</a:t>
                      </a:r>
                      <a:endParaRPr lang="en-US" altLang="ko-KR" sz="1200" dirty="0"/>
                    </a:p>
                    <a:p>
                      <a:pPr marL="171450" indent="-171450" latinLnBrk="1">
                        <a:buFont typeface="Arial" panose="020B0604020202020204" pitchFamily="34" charset="0"/>
                        <a:buChar char="•"/>
                      </a:pPr>
                      <a:r>
                        <a:rPr lang="ko-KR" altLang="en-US" sz="1200" dirty="0"/>
                        <a:t>제품의 삭제를 누르면 해당 제품 삭제</a:t>
                      </a:r>
                      <a:r>
                        <a:rPr lang="ko-KR" altLang="en-US" sz="1200" baseline="0" dirty="0"/>
                        <a:t> 페이지로 이동</a:t>
                      </a:r>
                      <a:r>
                        <a:rPr lang="en-US" altLang="ko-KR" sz="1200" baseline="0" dirty="0"/>
                        <a:t>, </a:t>
                      </a:r>
                      <a:r>
                        <a:rPr lang="ko-KR" altLang="en-US" sz="1200" baseline="0" dirty="0"/>
                        <a:t>이후 삭제 여부 확인 후 삭제 완료</a:t>
                      </a:r>
                      <a:endParaRPr lang="en-US" altLang="ko-KR" sz="1200" dirty="0"/>
                    </a:p>
                    <a:p>
                      <a:pPr marL="0" indent="0" latinLnBrk="1">
                        <a:buFont typeface="Arial" panose="020B0604020202020204" pitchFamily="34" charset="0"/>
                        <a:buNone/>
                      </a:pPr>
                      <a:endParaRPr lang="en-US" altLang="ko-KR" sz="1200" dirty="0"/>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ADM-02: </a:t>
                      </a:r>
                      <a:r>
                        <a:rPr lang="ko-KR" altLang="en-US" sz="1200" b="0" dirty="0">
                          <a:solidFill>
                            <a:schemeClr val="tx2"/>
                          </a:solidFill>
                        </a:rPr>
                        <a:t>주문현황 선택</a:t>
                      </a:r>
                    </a:p>
                    <a:p>
                      <a:pPr marL="0" indent="0" latinLnBrk="1">
                        <a:buFont typeface="Arial" panose="020B0604020202020204" pitchFamily="34" charset="0"/>
                        <a:buNone/>
                      </a:pPr>
                      <a:r>
                        <a:rPr lang="ko-KR" altLang="en-US" sz="1200" dirty="0"/>
                        <a:t>제품별 주문자</a:t>
                      </a:r>
                      <a:r>
                        <a:rPr lang="ko-KR" altLang="en-US" sz="1200" baseline="0" dirty="0"/>
                        <a:t> 정보 조회가 가능한 주문 현황 버튼 제공하여 클릭 시 페이지 이동</a:t>
                      </a:r>
                      <a:endParaRPr lang="en-US" altLang="ko-KR" sz="1200" baseline="0" dirty="0"/>
                    </a:p>
                    <a:p>
                      <a:pPr marL="0" indent="0" latinLnBrk="1">
                        <a:buFont typeface="Arial" panose="020B0604020202020204" pitchFamily="34" charset="0"/>
                        <a:buNone/>
                      </a:pPr>
                      <a:endParaRPr lang="en-US" altLang="ko-KR" sz="1200" dirty="0"/>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ADM-03: </a:t>
                      </a:r>
                      <a:r>
                        <a:rPr lang="ko-KR" altLang="en-US" sz="1200" b="0" dirty="0">
                          <a:solidFill>
                            <a:schemeClr val="tx2"/>
                          </a:solidFill>
                        </a:rPr>
                        <a:t>주문자 정렬 선택</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주문자 정렬 버튼 클릭 후 주문자 별로 정렬된 표를 조회할 수 있는 페이지로 이동</a:t>
                      </a:r>
                      <a:endParaRPr lang="en-US" altLang="ko-KR" sz="1200" dirty="0"/>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ADM-04: </a:t>
                      </a:r>
                      <a:r>
                        <a:rPr lang="ko-KR" altLang="en-US" sz="1200" b="0" dirty="0">
                          <a:solidFill>
                            <a:schemeClr val="tx2"/>
                          </a:solidFill>
                        </a:rPr>
                        <a:t>입고처리</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입고처리 시 새로 등록된 제품의 입고 재고수량을 업데이트</a:t>
                      </a:r>
                      <a:endParaRPr lang="en-US" altLang="ko-KR" sz="120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63</a:t>
            </a:fld>
            <a:endParaRPr lang="ko-KR" altLang="en-US"/>
          </a:p>
        </p:txBody>
      </p:sp>
      <p:grpSp>
        <p:nvGrpSpPr>
          <p:cNvPr id="5" name="그룹 4">
            <a:extLst>
              <a:ext uri="{FF2B5EF4-FFF2-40B4-BE49-F238E27FC236}">
                <a16:creationId xmlns:a16="http://schemas.microsoft.com/office/drawing/2014/main" id="{7902FE10-3945-4A09-A14B-F26E4B39D8C7}"/>
              </a:ext>
            </a:extLst>
          </p:cNvPr>
          <p:cNvGrpSpPr/>
          <p:nvPr/>
        </p:nvGrpSpPr>
        <p:grpSpPr>
          <a:xfrm>
            <a:off x="2169282" y="1379177"/>
            <a:ext cx="4032448" cy="2843181"/>
            <a:chOff x="2191163" y="1392571"/>
            <a:chExt cx="4032448" cy="2843181"/>
          </a:xfrm>
        </p:grpSpPr>
        <p:grpSp>
          <p:nvGrpSpPr>
            <p:cNvPr id="16" name="그룹 15">
              <a:extLst>
                <a:ext uri="{FF2B5EF4-FFF2-40B4-BE49-F238E27FC236}">
                  <a16:creationId xmlns:a16="http://schemas.microsoft.com/office/drawing/2014/main" id="{EF64A194-7F6E-4E52-9D0B-E0DB5E4B7ADA}"/>
                </a:ext>
              </a:extLst>
            </p:cNvPr>
            <p:cNvGrpSpPr/>
            <p:nvPr/>
          </p:nvGrpSpPr>
          <p:grpSpPr>
            <a:xfrm>
              <a:off x="2191163" y="1392571"/>
              <a:ext cx="4032448" cy="2843181"/>
              <a:chOff x="2843808" y="476672"/>
              <a:chExt cx="3646352" cy="2431259"/>
            </a:xfrm>
          </p:grpSpPr>
          <p:grpSp>
            <p:nvGrpSpPr>
              <p:cNvPr id="17" name="그룹 16">
                <a:extLst>
                  <a:ext uri="{FF2B5EF4-FFF2-40B4-BE49-F238E27FC236}">
                    <a16:creationId xmlns:a16="http://schemas.microsoft.com/office/drawing/2014/main" id="{6D89A508-E371-4097-9B4A-432A21A5FC43}"/>
                  </a:ext>
                </a:extLst>
              </p:cNvPr>
              <p:cNvGrpSpPr/>
              <p:nvPr/>
            </p:nvGrpSpPr>
            <p:grpSpPr>
              <a:xfrm>
                <a:off x="2843808" y="476672"/>
                <a:ext cx="3646352" cy="2315360"/>
                <a:chOff x="2375756" y="332656"/>
                <a:chExt cx="4392488" cy="3390746"/>
              </a:xfrm>
            </p:grpSpPr>
            <p:sp>
              <p:nvSpPr>
                <p:cNvPr id="19" name="모서리가 둥근 직사각형 48">
                  <a:extLst>
                    <a:ext uri="{FF2B5EF4-FFF2-40B4-BE49-F238E27FC236}">
                      <a16:creationId xmlns:a16="http://schemas.microsoft.com/office/drawing/2014/main" id="{269FE504-06C3-4C20-8B41-7BFAFC5B29C7}"/>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E93B9DD2-9BE7-4176-95A9-63B03E56CCE2}"/>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9B557215-9F60-4057-BF8A-D5CA0A3B6452}"/>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4A95B5E3-E4BF-4BBD-B906-FE614CBBDA53}"/>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pic>
          <p:nvPicPr>
            <p:cNvPr id="4" name="그림 3">
              <a:extLst>
                <a:ext uri="{FF2B5EF4-FFF2-40B4-BE49-F238E27FC236}">
                  <a16:creationId xmlns:a16="http://schemas.microsoft.com/office/drawing/2014/main" id="{B951A808-902B-45F8-A1F6-00B78FB13137}"/>
                </a:ext>
              </a:extLst>
            </p:cNvPr>
            <p:cNvPicPr>
              <a:picLocks noChangeAspect="1"/>
            </p:cNvPicPr>
            <p:nvPr/>
          </p:nvPicPr>
          <p:blipFill>
            <a:blip r:embed="rId4"/>
            <a:stretch>
              <a:fillRect/>
            </a:stretch>
          </p:blipFill>
          <p:spPr>
            <a:xfrm>
              <a:off x="2290319" y="1496174"/>
              <a:ext cx="3834131" cy="1989502"/>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57193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9678750E-AD6C-4EEA-A5C8-E08133970966}"/>
              </a:ext>
            </a:extLst>
          </p:cNvPr>
          <p:cNvGraphicFramePr>
            <a:graphicFrameLocks noGrp="1"/>
          </p:cNvGraphicFramePr>
          <p:nvPr>
            <p:extLst>
              <p:ext uri="{D42A27DB-BD31-4B8C-83A1-F6EECF244321}">
                <p14:modId xmlns:p14="http://schemas.microsoft.com/office/powerpoint/2010/main" val="3824738872"/>
              </p:ext>
            </p:extLst>
          </p:nvPr>
        </p:nvGraphicFramePr>
        <p:xfrm>
          <a:off x="2127351" y="1328333"/>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2"/>
                          </a:solidFill>
                        </a:rPr>
                        <a:t>ADM-02-02</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주문 현황</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선택한 제품에 대한 주문자 정보를 조회</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ADM-02-02: </a:t>
                      </a:r>
                      <a:r>
                        <a:rPr lang="ko-KR" altLang="en-US" sz="1200" b="0" dirty="0">
                          <a:solidFill>
                            <a:schemeClr val="tx2"/>
                          </a:solidFill>
                        </a:rPr>
                        <a:t>주문 현황</a:t>
                      </a:r>
                      <a:endParaRPr lang="en-US" altLang="ko-KR" sz="120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현재 제품을 주문한 수</a:t>
                      </a:r>
                      <a:r>
                        <a:rPr lang="en-US" altLang="ko-KR" sz="1200" baseline="0" dirty="0"/>
                        <a:t>,</a:t>
                      </a:r>
                      <a:r>
                        <a:rPr lang="ko-KR" altLang="en-US" sz="1200" baseline="0" dirty="0"/>
                        <a:t> 제품에 대한 간단한 정보</a:t>
                      </a:r>
                      <a:r>
                        <a:rPr lang="en-US" altLang="ko-KR" sz="1200" baseline="0" dirty="0"/>
                        <a:t>,</a:t>
                      </a:r>
                      <a:r>
                        <a:rPr lang="ko-KR" altLang="en-US" sz="1200" baseline="0" dirty="0"/>
                        <a:t> 주문자에 대한 정보를 조회 가능</a:t>
                      </a:r>
                      <a:endParaRPr lang="en-US" altLang="ko-KR" sz="1200" baseline="0" dirty="0"/>
                    </a:p>
                    <a:p>
                      <a:pPr marL="171450" indent="-171450" latinLnBrk="1">
                        <a:buFont typeface="Arial" panose="020B0604020202020204" pitchFamily="34" charset="0"/>
                        <a:buChar char="•"/>
                      </a:pPr>
                      <a:r>
                        <a:rPr lang="ko-KR" altLang="en-US" sz="1200" baseline="0" dirty="0"/>
                        <a:t>소비자가 제품 주문 시 </a:t>
                      </a:r>
                      <a:r>
                        <a:rPr lang="en-US" altLang="ko-KR" sz="1200" baseline="0" dirty="0"/>
                        <a:t>DB</a:t>
                      </a:r>
                      <a:r>
                        <a:rPr lang="ko-KR" altLang="en-US" sz="1200" baseline="0" dirty="0"/>
                        <a:t>에 담긴 데이터가 자동으로 업데이트되어 표 형식으로 나타남</a:t>
                      </a:r>
                      <a:endParaRPr lang="en-US" altLang="ko-KR" sz="1200" baseline="0" dirty="0"/>
                    </a:p>
                    <a:p>
                      <a:pPr marL="171450" indent="-171450" latinLnBrk="1">
                        <a:buFont typeface="Arial" panose="020B0604020202020204" pitchFamily="34" charset="0"/>
                        <a:buChar char="•"/>
                      </a:pPr>
                      <a:r>
                        <a:rPr lang="ko-KR" altLang="en-US" sz="1200" dirty="0"/>
                        <a:t>주문자의 이름</a:t>
                      </a:r>
                      <a:r>
                        <a:rPr lang="en-US" altLang="ko-KR" sz="1200" dirty="0"/>
                        <a:t>, </a:t>
                      </a:r>
                      <a:r>
                        <a:rPr lang="ko-KR" altLang="en-US" sz="1200" dirty="0"/>
                        <a:t>주소</a:t>
                      </a:r>
                      <a:r>
                        <a:rPr lang="en-US" altLang="ko-KR" sz="1200" dirty="0"/>
                        <a:t>, </a:t>
                      </a:r>
                      <a:r>
                        <a:rPr lang="ko-KR" altLang="en-US" sz="1200" dirty="0"/>
                        <a:t>연락처</a:t>
                      </a:r>
                      <a:r>
                        <a:rPr lang="en-US" altLang="ko-KR" sz="1200" dirty="0"/>
                        <a:t>, e-mail, </a:t>
                      </a:r>
                      <a:r>
                        <a:rPr lang="ko-KR" altLang="en-US" sz="1200" dirty="0"/>
                        <a:t>배송메모의</a:t>
                      </a:r>
                      <a:r>
                        <a:rPr lang="ko-KR" altLang="en-US" sz="1200" baseline="0" dirty="0"/>
                        <a:t> 정보를 열람 가능</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C4B3A77F-CD7A-4E55-B4B2-35C5D93D9A2F}"/>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72767A47-921F-47C7-A18B-63BA98272BDD}"/>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FA6E6A38-BBEC-4FEF-8CDC-E9DC2130850F}"/>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EFFBEE8C-8888-4313-9068-C02C1BF2CAA1}"/>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C0FCC8DE-19BA-4659-B125-10E515F74C5A}"/>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AFC89BFF-16BE-42B6-90E1-3BD02087F16D}"/>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64</a:t>
            </a:fld>
            <a:endParaRPr lang="ko-KR" altLang="en-US"/>
          </a:p>
        </p:txBody>
      </p:sp>
      <p:pic>
        <p:nvPicPr>
          <p:cNvPr id="4" name="그림 3">
            <a:extLst>
              <a:ext uri="{FF2B5EF4-FFF2-40B4-BE49-F238E27FC236}">
                <a16:creationId xmlns:a16="http://schemas.microsoft.com/office/drawing/2014/main" id="{E181477C-3CEF-401D-B14D-1F48B5B9CFC9}"/>
              </a:ext>
            </a:extLst>
          </p:cNvPr>
          <p:cNvPicPr>
            <a:picLocks noChangeAspect="1"/>
          </p:cNvPicPr>
          <p:nvPr/>
        </p:nvPicPr>
        <p:blipFill>
          <a:blip r:embed="rId4"/>
          <a:stretch>
            <a:fillRect/>
          </a:stretch>
        </p:blipFill>
        <p:spPr>
          <a:xfrm>
            <a:off x="2306727" y="1778566"/>
            <a:ext cx="3834131" cy="19994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396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FC169EA6-6399-4238-9516-BB40DC0379F9}"/>
              </a:ext>
            </a:extLst>
          </p:cNvPr>
          <p:cNvGraphicFramePr>
            <a:graphicFrameLocks noGrp="1"/>
          </p:cNvGraphicFramePr>
          <p:nvPr>
            <p:extLst>
              <p:ext uri="{D42A27DB-BD31-4B8C-83A1-F6EECF244321}">
                <p14:modId xmlns:p14="http://schemas.microsoft.com/office/powerpoint/2010/main" val="1838509525"/>
              </p:ext>
            </p:extLst>
          </p:nvPr>
        </p:nvGraphicFramePr>
        <p:xfrm>
          <a:off x="2127351" y="1328333"/>
          <a:ext cx="8133180" cy="5244008"/>
        </p:xfrm>
        <a:graphic>
          <a:graphicData uri="http://schemas.openxmlformats.org/drawingml/2006/table">
            <a:tbl>
              <a:tblPr firstRow="1" bandRow="1">
                <a:tableStyleId>{D7AC3CCA-C797-4891-BE02-D94E43425B78}</a:tableStyleId>
              </a:tblPr>
              <a:tblGrid>
                <a:gridCol w="1358545">
                  <a:extLst>
                    <a:ext uri="{9D8B030D-6E8A-4147-A177-3AD203B41FA5}">
                      <a16:colId xmlns:a16="http://schemas.microsoft.com/office/drawing/2014/main" val="20000"/>
                    </a:ext>
                  </a:extLst>
                </a:gridCol>
                <a:gridCol w="2999987">
                  <a:extLst>
                    <a:ext uri="{9D8B030D-6E8A-4147-A177-3AD203B41FA5}">
                      <a16:colId xmlns:a16="http://schemas.microsoft.com/office/drawing/2014/main" val="20001"/>
                    </a:ext>
                  </a:extLst>
                </a:gridCol>
                <a:gridCol w="1161496">
                  <a:extLst>
                    <a:ext uri="{9D8B030D-6E8A-4147-A177-3AD203B41FA5}">
                      <a16:colId xmlns:a16="http://schemas.microsoft.com/office/drawing/2014/main" val="20002"/>
                    </a:ext>
                  </a:extLst>
                </a:gridCol>
                <a:gridCol w="2613152">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ADM-03-01,</a:t>
                      </a:r>
                      <a:r>
                        <a:rPr lang="en-US" altLang="ko-KR" sz="1200" b="0" baseline="0" dirty="0">
                          <a:solidFill>
                            <a:schemeClr val="tx2"/>
                          </a:solidFill>
                        </a:rPr>
                        <a:t> 03-0101, 04, 05</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제품관리</a:t>
                      </a:r>
                      <a:r>
                        <a:rPr lang="en-US" altLang="ko-KR" sz="1200" b="0" dirty="0"/>
                        <a:t>-</a:t>
                      </a:r>
                      <a:r>
                        <a:rPr lang="ko-KR" altLang="en-US" sz="1200" b="0" dirty="0"/>
                        <a:t>주문자 정렬</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주문자의 정보를 주문</a:t>
                      </a:r>
                      <a:r>
                        <a:rPr lang="ko-KR" altLang="en-US" sz="1200" b="0" baseline="0" dirty="0"/>
                        <a:t> </a:t>
                      </a:r>
                      <a:r>
                        <a:rPr lang="ko-KR" altLang="en-US" sz="1200" b="0" dirty="0"/>
                        <a:t>순서대로 정렬</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제품정렬 버튼 클릭 시 제품정렬 형태로 전환</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 건 삭제 기능</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 제품 보관장소 </a:t>
                      </a:r>
                      <a:r>
                        <a:rPr lang="en-US" altLang="ko-KR" sz="1200" b="0" dirty="0"/>
                        <a:t>Data </a:t>
                      </a:r>
                      <a:r>
                        <a:rPr lang="ko-KR" altLang="en-US" sz="1200" b="0" dirty="0"/>
                        <a:t>전송</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 </a:t>
                      </a:r>
                      <a:r>
                        <a:rPr lang="ko-KR" altLang="en-US" sz="1200" b="0" dirty="0"/>
                        <a:t>주문 건 삭제</a:t>
                      </a:r>
                      <a:r>
                        <a:rPr lang="en-US" altLang="ko-KR" sz="1200" b="0" dirty="0"/>
                        <a:t>, </a:t>
                      </a:r>
                      <a:r>
                        <a:rPr lang="ko-KR" altLang="en-US" sz="1200" b="0" dirty="0" err="1"/>
                        <a:t>제품정렬</a:t>
                      </a:r>
                      <a:r>
                        <a:rPr lang="en-US" altLang="ko-KR" sz="1200" b="0" dirty="0"/>
                        <a:t>, </a:t>
                      </a:r>
                      <a:r>
                        <a:rPr lang="ko-KR" altLang="en-US" sz="1200" b="0" dirty="0"/>
                        <a:t>주문처리 </a:t>
                      </a:r>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ADM-03-01, </a:t>
                      </a:r>
                      <a:r>
                        <a:rPr lang="en-US" altLang="ko-KR" sz="1200" b="0" baseline="0" dirty="0">
                          <a:solidFill>
                            <a:schemeClr val="tx2"/>
                          </a:solidFill>
                        </a:rPr>
                        <a:t>03-0101</a:t>
                      </a:r>
                      <a:r>
                        <a:rPr lang="en-US" altLang="ko-KR" sz="1200" b="0" dirty="0">
                          <a:solidFill>
                            <a:schemeClr val="tx2"/>
                          </a:solidFill>
                        </a:rPr>
                        <a:t>: </a:t>
                      </a:r>
                      <a:r>
                        <a:rPr lang="ko-KR" altLang="en-US" sz="1200" b="0" dirty="0">
                          <a:solidFill>
                            <a:schemeClr val="tx2"/>
                          </a:solidFill>
                        </a:rPr>
                        <a:t>처리상태 확인</a:t>
                      </a:r>
                      <a:r>
                        <a:rPr lang="en-US" altLang="ko-KR" sz="1200" b="0" dirty="0">
                          <a:solidFill>
                            <a:schemeClr val="tx2"/>
                          </a:solidFill>
                        </a:rPr>
                        <a:t>, </a:t>
                      </a:r>
                      <a:r>
                        <a:rPr lang="ko-KR" altLang="en-US" sz="1200" b="0" dirty="0">
                          <a:solidFill>
                            <a:schemeClr val="tx2"/>
                          </a:solidFill>
                        </a:rPr>
                        <a:t>주문 건 삭제</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창고에서 입고와 출고의 정보를 전달받아 처리상태 확인 가능</a:t>
                      </a:r>
                      <a:endParaRPr lang="en-US" altLang="ko-KR" sz="1200" dirty="0"/>
                    </a:p>
                    <a:p>
                      <a:pPr marL="171450" indent="-171450" latinLnBrk="1">
                        <a:buFont typeface="Arial" panose="020B0604020202020204" pitchFamily="34" charset="0"/>
                        <a:buChar char="•"/>
                      </a:pPr>
                      <a:r>
                        <a:rPr lang="ko-KR" altLang="en-US" sz="1200" dirty="0"/>
                        <a:t>처리상태의 확인 후 조회가 불필요한 주문 건을 사용자가 직접 삭제할 수 있음</a:t>
                      </a:r>
                      <a:endParaRPr lang="en-US" altLang="ko-KR" sz="120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dirty="0"/>
                        <a:t>주문 건 삭제를 누르면 해당 주문자의 주문 건 삭제</a:t>
                      </a:r>
                      <a:r>
                        <a:rPr lang="ko-KR" altLang="en-US" sz="1200" baseline="0" dirty="0"/>
                        <a:t> 페이지로 이동</a:t>
                      </a:r>
                      <a:r>
                        <a:rPr lang="en-US" altLang="ko-KR" sz="1200" baseline="0" dirty="0"/>
                        <a:t>, </a:t>
                      </a:r>
                      <a:r>
                        <a:rPr lang="ko-KR" altLang="en-US" sz="1200" baseline="0" dirty="0"/>
                        <a:t>이후 삭제 여부 확인 후 삭제 완료</a:t>
                      </a:r>
                      <a:endParaRPr lang="en-US" altLang="ko-KR" sz="1200" dirty="0"/>
                    </a:p>
                    <a:p>
                      <a:pPr marL="0" indent="0" latinLnBrk="1">
                        <a:buFont typeface="Arial" panose="020B0604020202020204" pitchFamily="34" charset="0"/>
                        <a:buNone/>
                      </a:pPr>
                      <a:endParaRPr lang="en-US" altLang="ko-KR" sz="1200" dirty="0"/>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ADM-04: </a:t>
                      </a:r>
                      <a:r>
                        <a:rPr lang="ko-KR" altLang="en-US" sz="1200" b="0" dirty="0">
                          <a:solidFill>
                            <a:schemeClr val="tx2"/>
                          </a:solidFill>
                        </a:rPr>
                        <a:t>제품정렬 선택</a:t>
                      </a:r>
                      <a:endParaRPr lang="en-US" altLang="ko-KR" sz="1200" b="0" dirty="0">
                        <a:solidFill>
                          <a:schemeClr val="tx2"/>
                        </a:solidFill>
                      </a:endParaRPr>
                    </a:p>
                    <a:p>
                      <a:pPr marL="171450" indent="-171450" latinLnBrk="1">
                        <a:buFont typeface="Arial" panose="020B0604020202020204" pitchFamily="34" charset="0"/>
                        <a:buChar char="•"/>
                      </a:pPr>
                      <a:r>
                        <a:rPr lang="ko-KR" altLang="en-US" sz="1200" dirty="0"/>
                        <a:t>제품별 정렬 상태로 제품관리 하고자 할 경우 제품정렬 버튼 클릭</a:t>
                      </a:r>
                      <a:endParaRPr lang="en-US" altLang="ko-KR" sz="1200" dirty="0"/>
                    </a:p>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ADM-05: </a:t>
                      </a:r>
                      <a:r>
                        <a:rPr lang="ko-KR" altLang="en-US" sz="1200" b="0" dirty="0">
                          <a:solidFill>
                            <a:schemeClr val="tx2"/>
                          </a:solidFill>
                        </a:rPr>
                        <a:t>주문처리 </a:t>
                      </a:r>
                      <a:endParaRPr lang="en-US" altLang="ko-KR" sz="1200" b="0" dirty="0">
                        <a:solidFill>
                          <a:schemeClr val="tx2"/>
                        </a:solidFill>
                      </a:endParaRPr>
                    </a:p>
                    <a:p>
                      <a:pPr marL="171450" marR="0" lvl="0" indent="-171450" algn="just"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kern="1200" dirty="0">
                          <a:solidFill>
                            <a:schemeClr val="tx1"/>
                          </a:solidFill>
                          <a:effectLst/>
                          <a:latin typeface="+mn-lt"/>
                          <a:ea typeface="+mn-ea"/>
                          <a:cs typeface="+mn-cs"/>
                        </a:rPr>
                        <a:t>주문처리를 통해 주문한 제품의 물품 보관장소 데이터를 창고로 넘겨 줍니다</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출고</a:t>
                      </a:r>
                      <a:r>
                        <a:rPr lang="en-US" altLang="ko-KR" sz="1200" kern="1200" dirty="0">
                          <a:solidFill>
                            <a:schemeClr val="tx1"/>
                          </a:solidFill>
                          <a:effectLst/>
                          <a:latin typeface="+mn-lt"/>
                          <a:ea typeface="+mn-ea"/>
                          <a:cs typeface="+mn-cs"/>
                        </a:rPr>
                        <a:t>+1 </a:t>
                      </a:r>
                      <a:r>
                        <a:rPr lang="ko-KR" altLang="en-US" sz="1200" kern="1200" dirty="0">
                          <a:solidFill>
                            <a:schemeClr val="tx1"/>
                          </a:solidFill>
                          <a:effectLst/>
                          <a:latin typeface="+mn-lt"/>
                          <a:ea typeface="+mn-ea"/>
                          <a:cs typeface="+mn-cs"/>
                        </a:rPr>
                        <a:t>재고 </a:t>
                      </a:r>
                      <a:r>
                        <a:rPr lang="en-US" altLang="ko-KR" sz="1200" kern="1200" dirty="0">
                          <a:solidFill>
                            <a:schemeClr val="tx1"/>
                          </a:solidFill>
                          <a:effectLst/>
                          <a:latin typeface="+mn-lt"/>
                          <a:ea typeface="+mn-ea"/>
                          <a:cs typeface="+mn-cs"/>
                        </a:rPr>
                        <a:t>-1)</a:t>
                      </a:r>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F98541A7-1A36-4EC9-B8E7-5D47460AF9F3}"/>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3CDA7F85-3664-40D2-B4C5-286B3CC8722D}"/>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A2E411EF-AE3E-477F-9600-6182CD930F99}"/>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2DB641D3-14A2-4D85-AA51-742048BEB6F9}"/>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64C2C56B-CBE1-41FE-8F7B-28A79C4062CB}"/>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055390CA-3A30-453F-8651-02BA1C650D16}"/>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65</a:t>
            </a:fld>
            <a:endParaRPr lang="ko-KR" altLang="en-US"/>
          </a:p>
        </p:txBody>
      </p:sp>
      <p:pic>
        <p:nvPicPr>
          <p:cNvPr id="4" name="그림 3">
            <a:extLst>
              <a:ext uri="{FF2B5EF4-FFF2-40B4-BE49-F238E27FC236}">
                <a16:creationId xmlns:a16="http://schemas.microsoft.com/office/drawing/2014/main" id="{AE4C5483-EA71-4D1E-802B-F4328B72A33D}"/>
              </a:ext>
            </a:extLst>
          </p:cNvPr>
          <p:cNvPicPr>
            <a:picLocks noChangeAspect="1"/>
          </p:cNvPicPr>
          <p:nvPr/>
        </p:nvPicPr>
        <p:blipFill>
          <a:blip r:embed="rId4"/>
          <a:stretch>
            <a:fillRect/>
          </a:stretch>
        </p:blipFill>
        <p:spPr>
          <a:xfrm>
            <a:off x="2306727" y="1780944"/>
            <a:ext cx="3834131" cy="1997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7228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98210EC1-E639-4FC0-B68A-F2B67E5995A2}"/>
              </a:ext>
            </a:extLst>
          </p:cNvPr>
          <p:cNvGraphicFramePr>
            <a:graphicFrameLocks noGrp="1"/>
          </p:cNvGraphicFramePr>
          <p:nvPr/>
        </p:nvGraphicFramePr>
        <p:xfrm>
          <a:off x="2127351" y="1328333"/>
          <a:ext cx="7808755" cy="4765153"/>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16492">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STO-01</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재고관리</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제품별 입고</a:t>
                      </a:r>
                      <a:r>
                        <a:rPr lang="en-US" altLang="ko-KR" sz="1200" b="0" dirty="0"/>
                        <a:t>, </a:t>
                      </a:r>
                      <a:r>
                        <a:rPr lang="ko-KR" altLang="en-US" sz="1200" b="0" dirty="0"/>
                        <a:t>출고</a:t>
                      </a:r>
                      <a:r>
                        <a:rPr lang="en-US" altLang="ko-KR" sz="1200" b="0" dirty="0"/>
                        <a:t>, </a:t>
                      </a:r>
                      <a:r>
                        <a:rPr lang="ko-KR" altLang="en-US" sz="1200" b="0" dirty="0"/>
                        <a:t>재고의 정보를 제공</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indent="0" latinLnBrk="1">
                        <a:buFont typeface="Arial" panose="020B0604020202020204" pitchFamily="34" charset="0"/>
                        <a:buNone/>
                      </a:pPr>
                      <a:r>
                        <a:rPr lang="ko-KR" altLang="en-US" sz="1200" kern="0" spc="0" dirty="0">
                          <a:solidFill>
                            <a:srgbClr val="000000"/>
                          </a:solidFill>
                          <a:effectLst/>
                          <a:ea typeface="맑은 고딕"/>
                        </a:rPr>
                        <a:t>∎ </a:t>
                      </a:r>
                      <a:r>
                        <a:rPr lang="en-US" altLang="ko-KR" sz="1200" b="0" dirty="0">
                          <a:solidFill>
                            <a:schemeClr val="tx2"/>
                          </a:solidFill>
                        </a:rPr>
                        <a:t>STO-01: </a:t>
                      </a:r>
                      <a:r>
                        <a:rPr lang="ko-KR" altLang="en-US" sz="1200" b="0" dirty="0">
                          <a:solidFill>
                            <a:schemeClr val="tx2"/>
                          </a:solidFill>
                        </a:rPr>
                        <a:t>재고 관리</a:t>
                      </a:r>
                      <a:endParaRPr lang="en-US" altLang="ko-KR" sz="1200" dirty="0"/>
                    </a:p>
                    <a:p>
                      <a:pPr marL="171450" indent="-171450" latinLnBrk="1">
                        <a:buFont typeface="Arial" panose="020B0604020202020204" pitchFamily="34" charset="0"/>
                        <a:buChar char="•"/>
                      </a:pPr>
                      <a:r>
                        <a:rPr lang="ko-KR" altLang="en-US" sz="1200" baseline="0" dirty="0"/>
                        <a:t>제품별 입고</a:t>
                      </a:r>
                      <a:r>
                        <a:rPr lang="en-US" altLang="ko-KR" sz="1200" baseline="0" dirty="0"/>
                        <a:t>, </a:t>
                      </a:r>
                      <a:r>
                        <a:rPr lang="ko-KR" altLang="en-US" sz="1200" baseline="0" dirty="0"/>
                        <a:t>출고</a:t>
                      </a:r>
                      <a:r>
                        <a:rPr lang="en-US" altLang="ko-KR" sz="1200" baseline="0" dirty="0"/>
                        <a:t>, </a:t>
                      </a:r>
                      <a:r>
                        <a:rPr lang="ko-KR" altLang="en-US" sz="1200" baseline="0" dirty="0"/>
                        <a:t>재고의 수량을 제시</a:t>
                      </a:r>
                      <a:endParaRPr lang="en-US" altLang="ko-KR" sz="1200" baseline="0" dirty="0"/>
                    </a:p>
                    <a:p>
                      <a:pPr marL="171450" indent="-171450" latinLnBrk="1">
                        <a:buFont typeface="Arial" panose="020B0604020202020204" pitchFamily="34" charset="0"/>
                        <a:buChar char="•"/>
                      </a:pPr>
                      <a:r>
                        <a:rPr lang="ko-KR" altLang="en-US" sz="1200" baseline="0" dirty="0"/>
                        <a:t>입고</a:t>
                      </a:r>
                      <a:r>
                        <a:rPr lang="en-US" altLang="ko-KR" sz="1200" baseline="0" dirty="0"/>
                        <a:t>: </a:t>
                      </a:r>
                      <a:r>
                        <a:rPr lang="ko-KR" altLang="en-US" sz="1200" baseline="0" dirty="0"/>
                        <a:t>제품 등록 시 수량이 </a:t>
                      </a:r>
                      <a:r>
                        <a:rPr lang="en-US" altLang="ko-KR" sz="1200" baseline="0" dirty="0"/>
                        <a:t>+1</a:t>
                      </a:r>
                      <a:r>
                        <a:rPr lang="ko-KR" altLang="en-US" sz="1200" baseline="0" dirty="0"/>
                        <a:t>이 되며 창고 내에서 입고가 진행됨</a:t>
                      </a:r>
                      <a:endParaRPr lang="en-US" altLang="ko-KR" sz="1200" baseline="0" dirty="0"/>
                    </a:p>
                    <a:p>
                      <a:pPr marL="171450" indent="-171450" latinLnBrk="1">
                        <a:buFont typeface="Arial" panose="020B0604020202020204" pitchFamily="34" charset="0"/>
                        <a:buChar char="•"/>
                      </a:pPr>
                      <a:r>
                        <a:rPr lang="ko-KR" altLang="en-US" sz="1200" baseline="0" dirty="0"/>
                        <a:t>출고</a:t>
                      </a:r>
                      <a:r>
                        <a:rPr lang="en-US" altLang="ko-KR" sz="1200" baseline="0" dirty="0"/>
                        <a:t>: </a:t>
                      </a:r>
                      <a:r>
                        <a:rPr lang="ko-KR" altLang="en-US" sz="1200" baseline="0" dirty="0"/>
                        <a:t>소비자의 주문이 들어오면 수량이 </a:t>
                      </a:r>
                      <a:r>
                        <a:rPr lang="en-US" altLang="ko-KR" sz="1200" baseline="0" dirty="0"/>
                        <a:t>-1</a:t>
                      </a:r>
                      <a:r>
                        <a:rPr lang="ko-KR" altLang="en-US" sz="1200" baseline="0" dirty="0"/>
                        <a:t>이 되며 창고 내에서 출고가 진행됨</a:t>
                      </a:r>
                      <a:endParaRPr lang="en-US" altLang="ko-KR" sz="1200" baseline="0" dirty="0"/>
                    </a:p>
                    <a:p>
                      <a:pPr marL="171450" indent="-171450" latinLnBrk="1">
                        <a:buFont typeface="Arial" panose="020B0604020202020204" pitchFamily="34" charset="0"/>
                        <a:buChar char="•"/>
                      </a:pPr>
                      <a:r>
                        <a:rPr lang="ko-KR" altLang="en-US" sz="1200" baseline="0" dirty="0"/>
                        <a:t>재고</a:t>
                      </a:r>
                      <a:r>
                        <a:rPr lang="en-US" altLang="ko-KR" sz="1200" baseline="0" dirty="0"/>
                        <a:t>: </a:t>
                      </a:r>
                      <a:r>
                        <a:rPr lang="ko-KR" altLang="en-US" sz="1200" baseline="0" dirty="0"/>
                        <a:t>입고 시 </a:t>
                      </a:r>
                      <a:r>
                        <a:rPr lang="en-US" altLang="ko-KR" sz="1200" baseline="0" dirty="0"/>
                        <a:t>+1</a:t>
                      </a:r>
                      <a:r>
                        <a:rPr lang="ko-KR" altLang="en-US" sz="1200" baseline="0" dirty="0"/>
                        <a:t>의 상태를 유지하다가 출고 발생 시 </a:t>
                      </a:r>
                      <a:r>
                        <a:rPr lang="en-US" altLang="ko-KR" sz="1200" baseline="0" dirty="0"/>
                        <a:t>-1</a:t>
                      </a:r>
                      <a:r>
                        <a:rPr lang="ko-KR" altLang="en-US" sz="1200" baseline="0" dirty="0"/>
                        <a:t>이 됨</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5353F700-7753-4E31-86F9-79F6B9BBFF7D}"/>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F3E76E08-1919-460B-BC89-F8BE17F9C209}"/>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E5303467-0CA6-4086-8907-D8E565663066}"/>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3DD04338-9F76-4C4A-B0E7-29106DE95C2E}"/>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46093102-D5A8-4A0C-BD0B-D52C743394AA}"/>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C1B1925A-DD15-4E1F-8F1B-CEFF67F88B4D}"/>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4" name="슬라이드 번호 개체 틀 3"/>
          <p:cNvSpPr>
            <a:spLocks noGrp="1"/>
          </p:cNvSpPr>
          <p:nvPr>
            <p:ph type="sldNum" sz="quarter" idx="12"/>
          </p:nvPr>
        </p:nvSpPr>
        <p:spPr/>
        <p:txBody>
          <a:bodyPr/>
          <a:lstStyle/>
          <a:p>
            <a:fld id="{C8B1308B-619C-4750-878A-85E35834BA81}" type="slidenum">
              <a:rPr lang="ko-KR" altLang="en-US" smtClean="0"/>
              <a:t>66</a:t>
            </a:fld>
            <a:endParaRPr lang="ko-KR" altLang="en-US"/>
          </a:p>
        </p:txBody>
      </p:sp>
      <p:pic>
        <p:nvPicPr>
          <p:cNvPr id="5" name="그림 4">
            <a:extLst>
              <a:ext uri="{FF2B5EF4-FFF2-40B4-BE49-F238E27FC236}">
                <a16:creationId xmlns:a16="http://schemas.microsoft.com/office/drawing/2014/main" id="{CF489F9E-5C09-45FD-AAFA-6CE65BA4B30F}"/>
              </a:ext>
            </a:extLst>
          </p:cNvPr>
          <p:cNvPicPr>
            <a:picLocks noChangeAspect="1"/>
          </p:cNvPicPr>
          <p:nvPr/>
        </p:nvPicPr>
        <p:blipFill>
          <a:blip r:embed="rId4"/>
          <a:stretch>
            <a:fillRect/>
          </a:stretch>
        </p:blipFill>
        <p:spPr>
          <a:xfrm>
            <a:off x="2306727" y="1780944"/>
            <a:ext cx="3834131" cy="20125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7225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10EB2B6A-96A7-477A-8B00-0D3C10ABA420}"/>
              </a:ext>
            </a:extLst>
          </p:cNvPr>
          <p:cNvGraphicFramePr>
            <a:graphicFrameLocks noGrp="1"/>
          </p:cNvGraphicFramePr>
          <p:nvPr>
            <p:extLst>
              <p:ext uri="{D42A27DB-BD31-4B8C-83A1-F6EECF244321}">
                <p14:modId xmlns:p14="http://schemas.microsoft.com/office/powerpoint/2010/main" val="1019065467"/>
              </p:ext>
            </p:extLst>
          </p:nvPr>
        </p:nvGraphicFramePr>
        <p:xfrm>
          <a:off x="2127351" y="1328332"/>
          <a:ext cx="7808755" cy="4821957"/>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573296">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REA-01</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실시간 창고현황</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입고</a:t>
                      </a:r>
                      <a:r>
                        <a:rPr lang="en-US" altLang="ko-KR" sz="1200" b="0" dirty="0"/>
                        <a:t>, </a:t>
                      </a:r>
                      <a:r>
                        <a:rPr lang="ko-KR" altLang="en-US" sz="1200" b="0" dirty="0"/>
                        <a:t>출고</a:t>
                      </a:r>
                      <a:r>
                        <a:rPr lang="en-US" altLang="ko-KR" sz="1200" b="0" dirty="0"/>
                        <a:t>, </a:t>
                      </a:r>
                      <a:r>
                        <a:rPr lang="ko-KR" altLang="en-US" sz="1200" b="0" dirty="0"/>
                        <a:t>재고의 정보를 각 테이블로 정렬</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메뉴 바</a:t>
                      </a:r>
                      <a:r>
                        <a:rPr lang="en-US" altLang="ko-KR" sz="1200" b="0" dirty="0"/>
                        <a:t>(</a:t>
                      </a:r>
                      <a:r>
                        <a:rPr lang="ko-KR" altLang="en-US" sz="1200" b="0" dirty="0"/>
                        <a:t>제품등록</a:t>
                      </a:r>
                      <a:r>
                        <a:rPr lang="en-US" altLang="ko-KR" sz="1200" b="0" dirty="0"/>
                        <a:t>, </a:t>
                      </a:r>
                      <a:r>
                        <a:rPr lang="ko-KR" altLang="en-US" sz="1200" b="0" dirty="0"/>
                        <a:t>제품관리</a:t>
                      </a:r>
                      <a:r>
                        <a:rPr lang="en-US" altLang="ko-KR" sz="1200" b="0" dirty="0"/>
                        <a:t>, </a:t>
                      </a:r>
                      <a:r>
                        <a:rPr lang="ko-KR" altLang="en-US" sz="1200" b="0" dirty="0"/>
                        <a:t>재고관리</a:t>
                      </a:r>
                      <a:r>
                        <a:rPr lang="en-US" altLang="ko-KR" sz="1200" b="0" dirty="0"/>
                        <a:t>, </a:t>
                      </a:r>
                      <a:r>
                        <a:rPr lang="ko-KR" altLang="en-US" sz="1200" b="0" dirty="0"/>
                        <a:t>실시간 창고현황</a:t>
                      </a:r>
                      <a:r>
                        <a:rPr lang="en-US" altLang="ko-KR" sz="1200" b="0" dirty="0"/>
                        <a:t>),</a:t>
                      </a:r>
                      <a:r>
                        <a:rPr lang="en-US" altLang="ko-KR" sz="1200" b="0" baseline="0" dirty="0"/>
                        <a:t> </a:t>
                      </a:r>
                      <a:r>
                        <a:rPr lang="en-US" altLang="ko-KR" sz="1200" b="0" dirty="0"/>
                        <a:t>TWS main, </a:t>
                      </a:r>
                      <a:r>
                        <a:rPr lang="ko-KR" altLang="en-US" sz="1200" b="0" dirty="0"/>
                        <a:t>소상공인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kern="0" spc="0" dirty="0">
                          <a:solidFill>
                            <a:srgbClr val="000000"/>
                          </a:solidFill>
                          <a:effectLst/>
                          <a:ea typeface="맑은 고딕"/>
                        </a:rPr>
                        <a:t>∎ </a:t>
                      </a:r>
                      <a:r>
                        <a:rPr lang="en-US" altLang="ko-KR" sz="1200" b="0" dirty="0">
                          <a:solidFill>
                            <a:schemeClr val="tx2"/>
                          </a:solidFill>
                        </a:rPr>
                        <a:t>REA-01: </a:t>
                      </a:r>
                      <a:r>
                        <a:rPr lang="ko-KR" altLang="en-US" sz="1200" b="0" dirty="0">
                          <a:solidFill>
                            <a:schemeClr val="tx2"/>
                          </a:solidFill>
                        </a:rPr>
                        <a:t>실시간 창고현황</a:t>
                      </a:r>
                    </a:p>
                    <a:p>
                      <a:pPr marL="171450" indent="-171450" latinLnBrk="1">
                        <a:buFont typeface="Arial" panose="020B0604020202020204" pitchFamily="34" charset="0"/>
                        <a:buChar char="•"/>
                      </a:pPr>
                      <a:r>
                        <a:rPr lang="ko-KR" altLang="en-US" sz="1200" baseline="0" dirty="0"/>
                        <a:t>입고</a:t>
                      </a:r>
                      <a:r>
                        <a:rPr lang="en-US" altLang="ko-KR" sz="1200" baseline="0" dirty="0"/>
                        <a:t>, </a:t>
                      </a:r>
                      <a:r>
                        <a:rPr lang="ko-KR" altLang="en-US" sz="1200" baseline="0" dirty="0"/>
                        <a:t>출고</a:t>
                      </a:r>
                      <a:r>
                        <a:rPr lang="en-US" altLang="ko-KR" sz="1200" baseline="0" dirty="0"/>
                        <a:t>, </a:t>
                      </a:r>
                      <a:r>
                        <a:rPr lang="ko-KR" altLang="en-US" sz="1200" baseline="0" dirty="0"/>
                        <a:t>재고 별 정보를 테이블 형식으로 나타냄</a:t>
                      </a:r>
                      <a:endParaRPr lang="en-US" altLang="ko-KR" sz="1200" baseline="0" dirty="0"/>
                    </a:p>
                    <a:p>
                      <a:pPr marL="171450" indent="-171450" latinLnBrk="1">
                        <a:buFont typeface="Arial" panose="020B0604020202020204" pitchFamily="34" charset="0"/>
                        <a:buChar char="•"/>
                      </a:pPr>
                      <a:r>
                        <a:rPr lang="ko-KR" altLang="en-US" sz="1200" baseline="0" dirty="0"/>
                        <a:t>입고</a:t>
                      </a:r>
                      <a:r>
                        <a:rPr lang="en-US" altLang="ko-KR" sz="1200" baseline="0" dirty="0"/>
                        <a:t>: </a:t>
                      </a:r>
                      <a:r>
                        <a:rPr lang="ko-KR" altLang="en-US" sz="1200" baseline="0" dirty="0"/>
                        <a:t>주문 번호</a:t>
                      </a:r>
                      <a:r>
                        <a:rPr lang="en-US" altLang="ko-KR" sz="1200" baseline="0" dirty="0"/>
                        <a:t>, </a:t>
                      </a:r>
                      <a:r>
                        <a:rPr lang="ko-KR" altLang="en-US" sz="1200" baseline="0" dirty="0"/>
                        <a:t>상품명</a:t>
                      </a:r>
                      <a:r>
                        <a:rPr lang="en-US" altLang="ko-KR" sz="1200" baseline="0" dirty="0"/>
                        <a:t>, </a:t>
                      </a:r>
                      <a:r>
                        <a:rPr lang="ko-KR" altLang="en-US" sz="1200" baseline="0" dirty="0"/>
                        <a:t>위치</a:t>
                      </a:r>
                      <a:r>
                        <a:rPr lang="en-US" altLang="ko-KR" sz="1200" baseline="0" dirty="0"/>
                        <a:t>, </a:t>
                      </a:r>
                      <a:r>
                        <a:rPr lang="ko-KR" altLang="en-US" sz="1200" baseline="0" dirty="0"/>
                        <a:t>수량</a:t>
                      </a:r>
                      <a:r>
                        <a:rPr lang="en-US" altLang="ko-KR" sz="1200" baseline="0" dirty="0"/>
                        <a:t>, </a:t>
                      </a:r>
                      <a:r>
                        <a:rPr lang="ko-KR" altLang="en-US" sz="1200" baseline="0" dirty="0"/>
                        <a:t>날짜의 정보가 담긴 테이블로 구성</a:t>
                      </a:r>
                      <a:r>
                        <a:rPr lang="en-US" altLang="ko-KR" sz="1200" baseline="0" dirty="0"/>
                        <a:t> </a:t>
                      </a:r>
                    </a:p>
                    <a:p>
                      <a:pPr marL="171450" indent="-171450" latinLnBrk="1">
                        <a:buFont typeface="Arial" panose="020B0604020202020204" pitchFamily="34" charset="0"/>
                        <a:buChar char="•"/>
                      </a:pPr>
                      <a:r>
                        <a:rPr lang="en-US" altLang="ko-KR" sz="1200" baseline="0" dirty="0"/>
                        <a:t>- </a:t>
                      </a:r>
                      <a:r>
                        <a:rPr lang="ko-KR" altLang="en-US" sz="1200" baseline="0" dirty="0"/>
                        <a:t>주문이 들어오기 전까지 주문 번호는 공란</a:t>
                      </a:r>
                      <a:r>
                        <a:rPr lang="en-US" altLang="ko-KR" sz="1200" baseline="0" dirty="0"/>
                        <a:t>, </a:t>
                      </a:r>
                      <a:r>
                        <a:rPr lang="ko-KR" altLang="en-US" sz="1200" baseline="0" dirty="0"/>
                        <a:t>주문이 들어온 후 해당 상품 라인에 주문번호 표시</a:t>
                      </a:r>
                      <a:endParaRPr lang="en-US" altLang="ko-KR" sz="1200" baseline="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출고</a:t>
                      </a:r>
                      <a:r>
                        <a:rPr lang="en-US" altLang="ko-KR" sz="1200" baseline="0" dirty="0"/>
                        <a:t>: </a:t>
                      </a:r>
                      <a:r>
                        <a:rPr lang="ko-KR" altLang="en-US" sz="1200" baseline="0" dirty="0"/>
                        <a:t>출고 완료</a:t>
                      </a:r>
                      <a:r>
                        <a:rPr lang="en-US" altLang="ko-KR" sz="1200" baseline="0" dirty="0"/>
                        <a:t>,</a:t>
                      </a:r>
                      <a:r>
                        <a:rPr lang="ko-KR" altLang="en-US" sz="1200" baseline="0" dirty="0"/>
                        <a:t> 상품명</a:t>
                      </a:r>
                      <a:r>
                        <a:rPr lang="en-US" altLang="ko-KR" sz="1200" baseline="0" dirty="0"/>
                        <a:t>, </a:t>
                      </a:r>
                      <a:r>
                        <a:rPr lang="ko-KR" altLang="en-US" sz="1200" baseline="0" dirty="0"/>
                        <a:t>위치</a:t>
                      </a:r>
                      <a:r>
                        <a:rPr lang="en-US" altLang="ko-KR" sz="1200" baseline="0" dirty="0"/>
                        <a:t>, </a:t>
                      </a:r>
                      <a:r>
                        <a:rPr lang="ko-KR" altLang="en-US" sz="1200" baseline="0" dirty="0"/>
                        <a:t>수량의 정보가 담긴 테이블로 구성 </a:t>
                      </a:r>
                      <a:endParaRPr lang="en-US" altLang="ko-KR" sz="1200" baseline="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aseline="0" dirty="0"/>
                        <a:t>–</a:t>
                      </a:r>
                      <a:r>
                        <a:rPr lang="ko-KR" altLang="en-US" sz="1200" baseline="0" dirty="0"/>
                        <a:t>주문자의 상품이 출고가 되면 공란이던 해당 상품 라인의 출고 완료에 주문번호 표시</a:t>
                      </a:r>
                      <a:endParaRPr lang="en-US" altLang="ko-KR" sz="1200" baseline="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재고</a:t>
                      </a:r>
                      <a:r>
                        <a:rPr lang="en-US" altLang="ko-KR" sz="1200" baseline="0" dirty="0"/>
                        <a:t>: </a:t>
                      </a:r>
                      <a:r>
                        <a:rPr lang="ko-KR" altLang="en-US" sz="1200" baseline="0" dirty="0"/>
                        <a:t>상품명</a:t>
                      </a:r>
                      <a:r>
                        <a:rPr lang="en-US" altLang="ko-KR" sz="1200" baseline="0" dirty="0"/>
                        <a:t>, </a:t>
                      </a:r>
                      <a:r>
                        <a:rPr lang="ko-KR" altLang="en-US" sz="1200" baseline="0" dirty="0"/>
                        <a:t>위치</a:t>
                      </a:r>
                      <a:r>
                        <a:rPr lang="en-US" altLang="ko-KR" sz="1200" baseline="0" dirty="0"/>
                        <a:t>, </a:t>
                      </a:r>
                      <a:r>
                        <a:rPr lang="ko-KR" altLang="en-US" sz="1200" baseline="0" dirty="0"/>
                        <a:t>수량의 정보가 담긴 테이블로 구성 </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2C06D2D0-3BFF-401C-A373-F5EF6A308E08}"/>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FE8B8A28-E51B-4873-875A-1A89948BAC19}"/>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151F3902-B60E-4C88-A84D-67B37D63D336}"/>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FBAA2B22-F028-4C11-A090-F5D8BF43DAE8}"/>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3B457FD6-D888-4F2D-B2CF-FD1DEF86812C}"/>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CF8E9BF5-219C-42C7-AC3D-13BC208DD066}"/>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67</a:t>
            </a:fld>
            <a:endParaRPr lang="ko-KR" altLang="en-US"/>
          </a:p>
        </p:txBody>
      </p:sp>
      <p:pic>
        <p:nvPicPr>
          <p:cNvPr id="4" name="그림 3">
            <a:extLst>
              <a:ext uri="{FF2B5EF4-FFF2-40B4-BE49-F238E27FC236}">
                <a16:creationId xmlns:a16="http://schemas.microsoft.com/office/drawing/2014/main" id="{1AF89320-740E-496A-BCD2-9C8ECA243E73}"/>
              </a:ext>
            </a:extLst>
          </p:cNvPr>
          <p:cNvPicPr>
            <a:picLocks noChangeAspect="1"/>
          </p:cNvPicPr>
          <p:nvPr/>
        </p:nvPicPr>
        <p:blipFill>
          <a:blip r:embed="rId4"/>
          <a:stretch>
            <a:fillRect/>
          </a:stretch>
        </p:blipFill>
        <p:spPr>
          <a:xfrm>
            <a:off x="2306727" y="1780944"/>
            <a:ext cx="3834131" cy="2012544"/>
          </a:xfrm>
          <a:prstGeom prst="rect">
            <a:avLst/>
          </a:prstGeom>
          <a:effectLst/>
        </p:spPr>
      </p:pic>
    </p:spTree>
    <p:extLst>
      <p:ext uri="{BB962C8B-B14F-4D97-AF65-F5344CB8AC3E}">
        <p14:creationId xmlns:p14="http://schemas.microsoft.com/office/powerpoint/2010/main" val="3419701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03A5A51D-35DC-48D6-B5D5-F4FEF4E4B979}"/>
              </a:ext>
            </a:extLst>
          </p:cNvPr>
          <p:cNvGraphicFramePr>
            <a:graphicFrameLocks noGrp="1"/>
          </p:cNvGraphicFramePr>
          <p:nvPr>
            <p:extLst>
              <p:ext uri="{D42A27DB-BD31-4B8C-83A1-F6EECF244321}">
                <p14:modId xmlns:p14="http://schemas.microsoft.com/office/powerpoint/2010/main" val="4078041995"/>
              </p:ext>
            </p:extLst>
          </p:nvPr>
        </p:nvGraphicFramePr>
        <p:xfrm>
          <a:off x="2127351" y="1328332"/>
          <a:ext cx="7808755" cy="4908980"/>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660319">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2"/>
                          </a:solidFill>
                        </a:rPr>
                        <a:t>SHO-01, SHO-03</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소비자 </a:t>
                      </a:r>
                      <a:r>
                        <a:rPr lang="en-US" altLang="ko-KR" sz="1200" b="0" dirty="0"/>
                        <a:t>main</a:t>
                      </a:r>
                      <a:endParaRPr lang="ko-KR" altLang="en-US" sz="1200" b="0" dirty="0"/>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업체 정보를 제시하여 소비자가 확인할 수 있도록 함</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상품의 재고를</a:t>
                      </a:r>
                      <a:r>
                        <a:rPr lang="ko-KR" altLang="en-US" sz="1200" b="0" baseline="0" dirty="0"/>
                        <a:t> 미리 확인할 수 있도록 각 상품에 재고 표시</a:t>
                      </a:r>
                      <a:r>
                        <a:rPr lang="ko-KR" altLang="en-US" sz="1200" b="0" dirty="0"/>
                        <a:t> </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t>TWS main,</a:t>
                      </a:r>
                      <a:r>
                        <a:rPr lang="en-US" altLang="ko-KR" sz="1200" b="0" baseline="0" dirty="0"/>
                        <a:t> </a:t>
                      </a:r>
                      <a:r>
                        <a:rPr lang="ko-KR" altLang="en-US" sz="1200" b="0" baseline="0" dirty="0"/>
                        <a:t>주문하기</a:t>
                      </a:r>
                      <a:r>
                        <a:rPr lang="en-US" altLang="ko-KR" sz="1200" b="0" baseline="0" dirty="0"/>
                        <a:t>, </a:t>
                      </a:r>
                      <a:r>
                        <a:rPr lang="ko-KR" altLang="en-US" sz="1200" b="0" baseline="0" dirty="0"/>
                        <a:t>카테고리 상세</a:t>
                      </a:r>
                      <a:r>
                        <a:rPr lang="en-US" altLang="ko-KR" sz="1200" b="0" baseline="0" dirty="0"/>
                        <a:t>, </a:t>
                      </a:r>
                      <a:r>
                        <a:rPr lang="ko-KR" altLang="en-US" sz="1200" b="0" baseline="0" dirty="0"/>
                        <a:t>제품 상세</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SHO-01: </a:t>
                      </a:r>
                      <a:r>
                        <a:rPr lang="ko-KR" altLang="en-US" sz="1200" b="0" dirty="0">
                          <a:solidFill>
                            <a:schemeClr val="tx2"/>
                          </a:solidFill>
                        </a:rPr>
                        <a:t>제품 리스트</a:t>
                      </a:r>
                      <a:endParaRPr lang="en-US" altLang="ko-KR" sz="1200" baseline="0" dirty="0"/>
                    </a:p>
                    <a:p>
                      <a:pPr marL="171450" indent="-171450" latinLnBrk="1">
                        <a:buFont typeface="Arial" panose="020B0604020202020204" pitchFamily="34" charset="0"/>
                        <a:buChar char="•"/>
                      </a:pPr>
                      <a:r>
                        <a:rPr lang="ko-KR" altLang="en-US" sz="1200" baseline="0" dirty="0"/>
                        <a:t>카테고리 별로 상품을 분류하여 한눈에 구분이 가능하도록 함</a:t>
                      </a:r>
                      <a:endParaRPr lang="en-US" altLang="ko-KR" sz="1200" baseline="0" dirty="0"/>
                    </a:p>
                    <a:p>
                      <a:pPr marL="171450" indent="-171450" latinLnBrk="1">
                        <a:buFont typeface="Arial" panose="020B0604020202020204" pitchFamily="34" charset="0"/>
                        <a:buChar char="•"/>
                      </a:pPr>
                      <a:r>
                        <a:rPr lang="en-US" altLang="ko-KR" sz="1200" baseline="0" dirty="0"/>
                        <a:t>Main</a:t>
                      </a:r>
                      <a:r>
                        <a:rPr lang="ko-KR" altLang="en-US" sz="1200" baseline="0" dirty="0"/>
                        <a:t>화면에 업체정보를 띄워 업체 확인</a:t>
                      </a:r>
                      <a:endParaRPr lang="en-US" altLang="ko-KR" sz="1200" baseline="0" dirty="0"/>
                    </a:p>
                    <a:p>
                      <a:pPr marL="171450" indent="-171450" latinLnBrk="1">
                        <a:buFont typeface="Arial" panose="020B0604020202020204" pitchFamily="34" charset="0"/>
                        <a:buChar char="•"/>
                      </a:pPr>
                      <a:r>
                        <a:rPr lang="ko-KR" altLang="en-US" sz="1200" baseline="0" dirty="0"/>
                        <a:t>상품 클릭 시 각 해당하는 상품의 상세페이지로 이동</a:t>
                      </a:r>
                      <a:endParaRPr lang="en-US" altLang="ko-KR" sz="1200" baseline="0" dirty="0"/>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sz="1200" kern="0" spc="0" dirty="0">
                        <a:solidFill>
                          <a:srgbClr val="000000"/>
                        </a:solidFill>
                        <a:effectLst/>
                        <a:ea typeface="맑은 고딕"/>
                      </a:endParaRPr>
                    </a:p>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SHO-03: </a:t>
                      </a:r>
                      <a:r>
                        <a:rPr lang="ko-KR" altLang="en-US" sz="1200" b="0" dirty="0">
                          <a:solidFill>
                            <a:schemeClr val="tx2"/>
                          </a:solidFill>
                        </a:rPr>
                        <a:t>주문하기 선택</a:t>
                      </a:r>
                      <a:endParaRPr lang="en-US" altLang="ko-KR" sz="1200" b="0" dirty="0">
                        <a:solidFill>
                          <a:schemeClr val="tx2"/>
                        </a:solidFill>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aseline="0" dirty="0"/>
                        <a:t>주문하기 버튼을 클릭하여 주문 페이지로 이동</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CA142D25-9D91-4FA6-AC39-1F5E4D5DBF9D}"/>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08C38078-3A60-41D6-9B1C-AE47B0D7CCE4}"/>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DEA2FC8B-75FD-4A2F-8F1C-DB48BD6623B1}"/>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7507E8FD-D2BE-4DCA-A3F2-B42AF60A7420}"/>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4836AB17-B105-48F3-81EF-5EE32F4546AC}"/>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94C10D66-B166-40F8-9F06-6DBEB4FE4B43}"/>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68</a:t>
            </a:fld>
            <a:endParaRPr lang="ko-KR" altLang="en-US"/>
          </a:p>
        </p:txBody>
      </p:sp>
      <p:pic>
        <p:nvPicPr>
          <p:cNvPr id="4" name="그림 3">
            <a:extLst>
              <a:ext uri="{FF2B5EF4-FFF2-40B4-BE49-F238E27FC236}">
                <a16:creationId xmlns:a16="http://schemas.microsoft.com/office/drawing/2014/main" id="{197BFA0D-6019-437D-843F-A895781F8D78}"/>
              </a:ext>
            </a:extLst>
          </p:cNvPr>
          <p:cNvPicPr>
            <a:picLocks noChangeAspect="1"/>
          </p:cNvPicPr>
          <p:nvPr/>
        </p:nvPicPr>
        <p:blipFill>
          <a:blip r:embed="rId4"/>
          <a:stretch>
            <a:fillRect/>
          </a:stretch>
        </p:blipFill>
        <p:spPr>
          <a:xfrm>
            <a:off x="2306727" y="1779031"/>
            <a:ext cx="3834131" cy="2012544"/>
          </a:xfrm>
          <a:prstGeom prst="rect">
            <a:avLst/>
          </a:prstGeom>
          <a:effectLst/>
        </p:spPr>
      </p:pic>
    </p:spTree>
    <p:extLst>
      <p:ext uri="{BB962C8B-B14F-4D97-AF65-F5344CB8AC3E}">
        <p14:creationId xmlns:p14="http://schemas.microsoft.com/office/powerpoint/2010/main" val="1782890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63D2DD63-11D9-4ED1-A5AE-626194D496E7}"/>
              </a:ext>
            </a:extLst>
          </p:cNvPr>
          <p:cNvGraphicFramePr>
            <a:graphicFrameLocks noGrp="1"/>
          </p:cNvGraphicFramePr>
          <p:nvPr>
            <p:extLst>
              <p:ext uri="{D42A27DB-BD31-4B8C-83A1-F6EECF244321}">
                <p14:modId xmlns:p14="http://schemas.microsoft.com/office/powerpoint/2010/main" val="1753050887"/>
              </p:ext>
            </p:extLst>
          </p:nvPr>
        </p:nvGraphicFramePr>
        <p:xfrm>
          <a:off x="2127351" y="1328332"/>
          <a:ext cx="7808755" cy="4908980"/>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660319">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SHO-01-01, SHO-03</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카테고리 별 상품 리스트</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카테고리 별로 상품을 모아두어 상품을 구분</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t>TWS main,</a:t>
                      </a:r>
                      <a:r>
                        <a:rPr lang="en-US" altLang="ko-KR" sz="1200" b="0" baseline="0" dirty="0"/>
                        <a:t> </a:t>
                      </a:r>
                      <a:r>
                        <a:rPr lang="ko-KR" altLang="en-US" sz="1200" b="0" baseline="0" dirty="0"/>
                        <a:t>주문하기</a:t>
                      </a:r>
                      <a:r>
                        <a:rPr lang="en-US" altLang="ko-KR" sz="1200" b="0" baseline="0" dirty="0"/>
                        <a:t>, </a:t>
                      </a:r>
                      <a:r>
                        <a:rPr lang="ko-KR" altLang="en-US" sz="1200" b="0" baseline="0" dirty="0"/>
                        <a:t>제품 상세</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SHO-01-01: </a:t>
                      </a:r>
                      <a:r>
                        <a:rPr lang="ko-KR" altLang="en-US" sz="1200" b="0" dirty="0">
                          <a:solidFill>
                            <a:schemeClr val="tx2"/>
                          </a:solidFill>
                        </a:rPr>
                        <a:t>카테고리 별 상품 리스트</a:t>
                      </a:r>
                      <a:endParaRPr lang="en-US" altLang="ko-KR" sz="1200" baseline="0" dirty="0"/>
                    </a:p>
                    <a:p>
                      <a:pPr marL="171450" indent="-171450" latinLnBrk="1">
                        <a:buFont typeface="Arial" panose="020B0604020202020204" pitchFamily="34" charset="0"/>
                        <a:buChar char="•"/>
                      </a:pPr>
                      <a:r>
                        <a:rPr lang="ko-KR" altLang="en-US" sz="1200" baseline="0" dirty="0"/>
                        <a:t>카테고리 별로 상품을 분류해두어 상품간의 구분을 해둠</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E01D5070-4CFA-4C0C-BFCA-77CBC0A64D97}"/>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2E8DBB70-A435-4464-9DEE-DEA2BD8B8172}"/>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0304FF58-1C3F-4F19-BAA3-97AEB23941D1}"/>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B03131B7-2118-4BF2-B5FC-2E0B6DDA9764}"/>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58854B53-165E-497E-ACD7-2D06D60A9289}"/>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12AF08C3-5797-4CEC-BFF1-AA5385BDCA6F}"/>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69</a:t>
            </a:fld>
            <a:endParaRPr lang="ko-KR" altLang="en-US"/>
          </a:p>
        </p:txBody>
      </p:sp>
      <p:pic>
        <p:nvPicPr>
          <p:cNvPr id="4" name="그림 3">
            <a:extLst>
              <a:ext uri="{FF2B5EF4-FFF2-40B4-BE49-F238E27FC236}">
                <a16:creationId xmlns:a16="http://schemas.microsoft.com/office/drawing/2014/main" id="{3C9B1482-7692-4C24-933C-2FB3A6A3A912}"/>
              </a:ext>
            </a:extLst>
          </p:cNvPr>
          <p:cNvPicPr>
            <a:picLocks noChangeAspect="1"/>
          </p:cNvPicPr>
          <p:nvPr/>
        </p:nvPicPr>
        <p:blipFill>
          <a:blip r:embed="rId4"/>
          <a:stretch>
            <a:fillRect/>
          </a:stretch>
        </p:blipFill>
        <p:spPr>
          <a:xfrm>
            <a:off x="2306727" y="1779031"/>
            <a:ext cx="3834131" cy="19990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71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3074" name="Picture 2" descr="C:\Users\김항래\Desktop\제작설계서H_W\슬라이드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741" y="993415"/>
            <a:ext cx="9356517" cy="5263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1413E0-EFEA-4D23-805C-9B3B0B14041E}"/>
              </a:ext>
            </a:extLst>
          </p:cNvPr>
          <p:cNvSpPr txBox="1"/>
          <p:nvPr/>
        </p:nvSpPr>
        <p:spPr>
          <a:xfrm>
            <a:off x="2281236" y="1404919"/>
            <a:ext cx="7629525" cy="472117"/>
          </a:xfrm>
          <a:prstGeom prst="rect">
            <a:avLst/>
          </a:prstGeom>
          <a:noFill/>
        </p:spPr>
        <p:txBody>
          <a:bodyPr wrap="square" rtlCol="0">
            <a:spAutoFit/>
          </a:bodyPr>
          <a:lstStyle/>
          <a:p>
            <a:pPr algn="ctr">
              <a:lnSpc>
                <a:spcPct val="250000"/>
              </a:lnSpc>
            </a:pPr>
            <a:r>
              <a:rPr lang="en-US" altLang="ko-KR" sz="1200" dirty="0"/>
              <a:t>“ </a:t>
            </a:r>
            <a:r>
              <a:rPr lang="ko-KR" altLang="en-US" sz="1200" dirty="0"/>
              <a:t>창고 자동화 시스템이 물류 기술 산업에 미칠 영향</a:t>
            </a:r>
            <a:r>
              <a:rPr lang="en-US" altLang="ko-KR" sz="1200" dirty="0"/>
              <a:t>”</a:t>
            </a:r>
            <a:endParaRPr lang="ko-KR" altLang="en-US" sz="1200" dirty="0"/>
          </a:p>
        </p:txBody>
      </p:sp>
      <p:sp>
        <p:nvSpPr>
          <p:cNvPr id="3" name="슬라이드 번호 개체 틀 2"/>
          <p:cNvSpPr>
            <a:spLocks noGrp="1"/>
          </p:cNvSpPr>
          <p:nvPr>
            <p:ph type="sldNum" sz="quarter" idx="12"/>
          </p:nvPr>
        </p:nvSpPr>
        <p:spPr/>
        <p:txBody>
          <a:bodyPr/>
          <a:lstStyle/>
          <a:p>
            <a:fld id="{C8B1308B-619C-4750-878A-85E35834BA81}" type="slidenum">
              <a:rPr lang="ko-KR" altLang="en-US" smtClean="0"/>
              <a:t>7</a:t>
            </a:fld>
            <a:endParaRPr lang="ko-KR" altLang="en-US"/>
          </a:p>
        </p:txBody>
      </p:sp>
    </p:spTree>
    <p:extLst>
      <p:ext uri="{BB962C8B-B14F-4D97-AF65-F5344CB8AC3E}">
        <p14:creationId xmlns:p14="http://schemas.microsoft.com/office/powerpoint/2010/main" val="56365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DB5158C4-51D9-4CCB-91D3-18E672E4B7CD}"/>
              </a:ext>
            </a:extLst>
          </p:cNvPr>
          <p:cNvGraphicFramePr>
            <a:graphicFrameLocks noGrp="1"/>
          </p:cNvGraphicFramePr>
          <p:nvPr>
            <p:extLst>
              <p:ext uri="{D42A27DB-BD31-4B8C-83A1-F6EECF244321}">
                <p14:modId xmlns:p14="http://schemas.microsoft.com/office/powerpoint/2010/main" val="2829064445"/>
              </p:ext>
            </p:extLst>
          </p:nvPr>
        </p:nvGraphicFramePr>
        <p:xfrm>
          <a:off x="2127351" y="1328332"/>
          <a:ext cx="7808755" cy="4908980"/>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660319">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SHO-01-02</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상품 상세</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상품의 상세적인 정보를 테이블 형태로 제공</a:t>
                      </a:r>
                      <a:endParaRPr lang="en-US" altLang="ko-KR" sz="1200" b="0" dirty="0"/>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카테고리</a:t>
                      </a:r>
                      <a:r>
                        <a:rPr lang="ko-KR" altLang="en-US" sz="1200" b="0" baseline="0" dirty="0"/>
                        <a:t> 슬라이드 메뉴로 상품 이동을 용이하게 함</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t>TWS main,</a:t>
                      </a:r>
                      <a:r>
                        <a:rPr lang="en-US" altLang="ko-KR" sz="1200" b="0" baseline="0" dirty="0"/>
                        <a:t> </a:t>
                      </a:r>
                      <a:r>
                        <a:rPr lang="ko-KR" altLang="en-US" sz="1200" b="0" baseline="0" dirty="0"/>
                        <a:t>소비자 </a:t>
                      </a:r>
                      <a:r>
                        <a:rPr lang="en-US" altLang="ko-KR" sz="1200" b="0" baseline="0" dirty="0"/>
                        <a:t>main, </a:t>
                      </a:r>
                      <a:r>
                        <a:rPr lang="ko-KR" altLang="en-US" sz="1200" b="0" baseline="0" dirty="0"/>
                        <a:t>카테고리 상세</a:t>
                      </a:r>
                      <a:r>
                        <a:rPr lang="en-US" altLang="ko-KR" sz="1200" b="0" baseline="0" dirty="0"/>
                        <a:t>, </a:t>
                      </a:r>
                      <a:r>
                        <a:rPr lang="ko-KR" altLang="en-US" sz="1200" b="0" baseline="0" dirty="0"/>
                        <a:t>제품 상세</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SHO-01-02: </a:t>
                      </a:r>
                      <a:r>
                        <a:rPr lang="ko-KR" altLang="en-US" sz="1200" b="0" dirty="0">
                          <a:solidFill>
                            <a:schemeClr val="tx2"/>
                          </a:solidFill>
                        </a:rPr>
                        <a:t>상품 상세</a:t>
                      </a:r>
                      <a:endParaRPr lang="en-US" altLang="ko-KR" sz="1200" baseline="0" dirty="0"/>
                    </a:p>
                    <a:p>
                      <a:pPr marL="171450" indent="-171450" latinLnBrk="1">
                        <a:buFont typeface="Arial" panose="020B0604020202020204" pitchFamily="34" charset="0"/>
                        <a:buChar char="•"/>
                      </a:pPr>
                      <a:r>
                        <a:rPr lang="ko-KR" altLang="en-US" sz="1200" baseline="0" dirty="0"/>
                        <a:t>제품 등록 시 입력한 정보 중 소비자에게 필요한 정보를 저장된 </a:t>
                      </a:r>
                      <a:r>
                        <a:rPr lang="en-US" altLang="ko-KR" sz="1200" baseline="0" dirty="0"/>
                        <a:t>DB</a:t>
                      </a:r>
                      <a:r>
                        <a:rPr lang="ko-KR" altLang="en-US" sz="1200" baseline="0" dirty="0"/>
                        <a:t>에서 추출하여 제공</a:t>
                      </a:r>
                      <a:endParaRPr lang="en-US" altLang="ko-KR" sz="1200" baseline="0" dirty="0"/>
                    </a:p>
                    <a:p>
                      <a:pPr marL="171450" indent="-171450" latinLnBrk="1">
                        <a:buFont typeface="Arial" panose="020B0604020202020204" pitchFamily="34" charset="0"/>
                        <a:buChar char="•"/>
                      </a:pPr>
                      <a:r>
                        <a:rPr lang="ko-KR" altLang="en-US" sz="1200" baseline="0" dirty="0"/>
                        <a:t>제품명</a:t>
                      </a:r>
                      <a:r>
                        <a:rPr lang="en-US" altLang="ko-KR" sz="1200" baseline="0" dirty="0"/>
                        <a:t>, </a:t>
                      </a:r>
                      <a:r>
                        <a:rPr lang="ko-KR" altLang="en-US" sz="1200" baseline="0" dirty="0"/>
                        <a:t>가격</a:t>
                      </a:r>
                      <a:r>
                        <a:rPr lang="en-US" altLang="ko-KR" sz="1200" baseline="0" dirty="0"/>
                        <a:t>, </a:t>
                      </a:r>
                      <a:r>
                        <a:rPr lang="ko-KR" altLang="en-US" sz="1200" baseline="0" dirty="0"/>
                        <a:t>상세설명</a:t>
                      </a:r>
                      <a:r>
                        <a:rPr lang="en-US" altLang="ko-KR" sz="1200" baseline="0" dirty="0"/>
                        <a:t>, </a:t>
                      </a:r>
                      <a:r>
                        <a:rPr lang="ko-KR" altLang="en-US" sz="1200" baseline="0" dirty="0"/>
                        <a:t>배송방법</a:t>
                      </a:r>
                      <a:endParaRPr lang="en-US" altLang="ko-KR" sz="1200" baseline="0" dirty="0"/>
                    </a:p>
                    <a:p>
                      <a:pPr marL="171450" indent="-171450" latinLnBrk="1">
                        <a:buFont typeface="Arial" panose="020B0604020202020204" pitchFamily="34" charset="0"/>
                        <a:buChar char="•"/>
                      </a:pPr>
                      <a:r>
                        <a:rPr lang="ko-KR" altLang="en-US" sz="1200" baseline="0" dirty="0"/>
                        <a:t>카테고리 메뉴</a:t>
                      </a:r>
                      <a:r>
                        <a:rPr lang="en-US" altLang="ko-KR" sz="1200" baseline="0" dirty="0"/>
                        <a:t>:</a:t>
                      </a:r>
                      <a:r>
                        <a:rPr lang="ko-KR" altLang="en-US" sz="1200" baseline="0" dirty="0"/>
                        <a:t> 각 카테고리 클릭 시 카테고리 별 상품 리스트 페이지로 이동</a:t>
                      </a:r>
                      <a:r>
                        <a:rPr lang="en-US" altLang="ko-KR" sz="1200" baseline="0" dirty="0"/>
                        <a:t>, </a:t>
                      </a:r>
                      <a:r>
                        <a:rPr lang="ko-KR" altLang="en-US" sz="1200" baseline="0" dirty="0"/>
                        <a:t>상품 클릭 시 상품 상세 페이지로 이동</a:t>
                      </a:r>
                      <a:endParaRPr lang="en-US" altLang="ko-KR" sz="1200" baseline="0" dirty="0"/>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90C7E6D1-7AC9-4563-B679-A2890E2F785E}"/>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C6990F5F-26A4-4A50-ACFD-6275A3EEF29D}"/>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C4053001-AFD1-4583-B6D2-9813DA414C4E}"/>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6A22D7D5-0BEA-4FA7-8369-135372C531F5}"/>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511D0D7C-AC9B-4C88-B112-1A9F1ADE71E2}"/>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AA0B1042-FA8F-4A01-A4BD-FB78B11EA259}"/>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70</a:t>
            </a:fld>
            <a:endParaRPr lang="ko-KR" altLang="en-US"/>
          </a:p>
        </p:txBody>
      </p:sp>
      <p:pic>
        <p:nvPicPr>
          <p:cNvPr id="4" name="그림 3">
            <a:extLst>
              <a:ext uri="{FF2B5EF4-FFF2-40B4-BE49-F238E27FC236}">
                <a16:creationId xmlns:a16="http://schemas.microsoft.com/office/drawing/2014/main" id="{A00CD3FA-830F-4692-A3DB-C2584BC50FC2}"/>
              </a:ext>
            </a:extLst>
          </p:cNvPr>
          <p:cNvPicPr>
            <a:picLocks noChangeAspect="1"/>
          </p:cNvPicPr>
          <p:nvPr/>
        </p:nvPicPr>
        <p:blipFill>
          <a:blip r:embed="rId4"/>
          <a:stretch>
            <a:fillRect/>
          </a:stretch>
        </p:blipFill>
        <p:spPr>
          <a:xfrm>
            <a:off x="2306727" y="1780943"/>
            <a:ext cx="3834131" cy="1997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6325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화면설계서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15" name="표 14">
            <a:extLst>
              <a:ext uri="{FF2B5EF4-FFF2-40B4-BE49-F238E27FC236}">
                <a16:creationId xmlns:a16="http://schemas.microsoft.com/office/drawing/2014/main" id="{236828CB-D68E-4C0D-BA41-78307218C199}"/>
              </a:ext>
            </a:extLst>
          </p:cNvPr>
          <p:cNvGraphicFramePr>
            <a:graphicFrameLocks noGrp="1"/>
          </p:cNvGraphicFramePr>
          <p:nvPr/>
        </p:nvGraphicFramePr>
        <p:xfrm>
          <a:off x="2127351" y="1328332"/>
          <a:ext cx="7808755" cy="4908980"/>
        </p:xfrm>
        <a:graphic>
          <a:graphicData uri="http://schemas.openxmlformats.org/drawingml/2006/table">
            <a:tbl>
              <a:tblPr firstRow="1" bandRow="1">
                <a:tableStyleId>{D7AC3CCA-C797-4891-BE02-D94E43425B78}</a:tableStyleId>
              </a:tblPr>
              <a:tblGrid>
                <a:gridCol w="130435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15165">
                  <a:extLst>
                    <a:ext uri="{9D8B030D-6E8A-4147-A177-3AD203B41FA5}">
                      <a16:colId xmlns:a16="http://schemas.microsoft.com/office/drawing/2014/main" val="20002"/>
                    </a:ext>
                  </a:extLst>
                </a:gridCol>
                <a:gridCol w="2508916">
                  <a:extLst>
                    <a:ext uri="{9D8B030D-6E8A-4147-A177-3AD203B41FA5}">
                      <a16:colId xmlns:a16="http://schemas.microsoft.com/office/drawing/2014/main" val="20003"/>
                    </a:ext>
                  </a:extLst>
                </a:gridCol>
              </a:tblGrid>
              <a:tr h="660319">
                <a:tc rowSpan="4" gridSpan="2">
                  <a:txBody>
                    <a:bodyPr/>
                    <a:lstStyle/>
                    <a:p>
                      <a:pPr latinLnBrk="1"/>
                      <a:endParaRPr lang="ko-KR" altLang="en-US" dirty="0"/>
                    </a:p>
                  </a:txBody>
                  <a:tcPr>
                    <a:noFill/>
                  </a:tcPr>
                </a:tc>
                <a:tc rowSpan="4" hMerge="1">
                  <a:txBody>
                    <a:bodyPr/>
                    <a:lstStyle/>
                    <a:p>
                      <a:pPr latinLnBrk="1"/>
                      <a:endParaRPr lang="ko-KR" altLang="en-US"/>
                    </a:p>
                  </a:txBody>
                  <a:tcPr/>
                </a:tc>
                <a:tc>
                  <a:txBody>
                    <a:bodyPr/>
                    <a:lstStyle/>
                    <a:p>
                      <a:pPr algn="ctr" latinLnBrk="1"/>
                      <a:r>
                        <a:rPr lang="ko-KR" altLang="en-US" sz="1200" b="0" dirty="0"/>
                        <a:t>기능번호</a:t>
                      </a:r>
                    </a:p>
                  </a:txBody>
                  <a:tcPr marT="46800" anchor="ctr">
                    <a:solidFill>
                      <a:srgbClr val="E6E0EC"/>
                    </a:solidFill>
                  </a:tcPr>
                </a:tc>
                <a:tc>
                  <a:txBody>
                    <a:bodyPr/>
                    <a:lstStyle/>
                    <a:p>
                      <a:pPr latinLnBrk="1"/>
                      <a:r>
                        <a:rPr lang="en-US" altLang="ko-KR" sz="1200" b="0" dirty="0">
                          <a:solidFill>
                            <a:schemeClr val="tx2"/>
                          </a:solidFill>
                        </a:rPr>
                        <a:t>SHO-03-01</a:t>
                      </a:r>
                      <a:endParaRPr lang="ko-KR" altLang="en-US" sz="1200" b="0" dirty="0">
                        <a:solidFill>
                          <a:schemeClr val="tx2"/>
                        </a:solidFill>
                      </a:endParaRPr>
                    </a:p>
                  </a:txBody>
                  <a:tcPr marT="46800" anchor="ctr">
                    <a:noFill/>
                  </a:tcPr>
                </a:tc>
                <a:extLst>
                  <a:ext uri="{0D108BD9-81ED-4DB2-BD59-A6C34878D82A}">
                    <a16:rowId xmlns:a16="http://schemas.microsoft.com/office/drawing/2014/main" val="10000"/>
                  </a:ext>
                </a:extLst>
              </a:tr>
              <a:tr h="536276">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 명</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b="0" dirty="0"/>
                        <a:t>주문하기</a:t>
                      </a:r>
                    </a:p>
                  </a:txBody>
                  <a:tcPr marT="46800" anchor="ctr">
                    <a:noFill/>
                  </a:tcPr>
                </a:tc>
                <a:extLst>
                  <a:ext uri="{0D108BD9-81ED-4DB2-BD59-A6C34878D82A}">
                    <a16:rowId xmlns:a16="http://schemas.microsoft.com/office/drawing/2014/main" val="10001"/>
                  </a:ext>
                </a:extLst>
              </a:tr>
              <a:tr h="1048089">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페이지</a:t>
                      </a:r>
                      <a:r>
                        <a:rPr lang="en-US" altLang="ko-KR" sz="1200" b="0" dirty="0"/>
                        <a:t> </a:t>
                      </a:r>
                      <a:r>
                        <a:rPr lang="ko-KR" altLang="en-US" sz="1200" b="0" dirty="0"/>
                        <a:t>내용</a:t>
                      </a:r>
                    </a:p>
                  </a:txBody>
                  <a:tcPr marT="46800" anchor="ctr">
                    <a:solidFill>
                      <a:srgbClr val="E6E0EC"/>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200" b="0" dirty="0"/>
                        <a:t>주문하고자 하는 상품을 한꺼번에 선택하여 주문을 완료</a:t>
                      </a:r>
                      <a:endParaRPr lang="en-US" altLang="ko-KR" sz="1200" b="0" dirty="0"/>
                    </a:p>
                  </a:txBody>
                  <a:tcPr marT="46800" anchor="ctr">
                    <a:noFill/>
                  </a:tcPr>
                </a:tc>
                <a:extLst>
                  <a:ext uri="{0D108BD9-81ED-4DB2-BD59-A6C34878D82A}">
                    <a16:rowId xmlns:a16="http://schemas.microsoft.com/office/drawing/2014/main" val="10002"/>
                  </a:ext>
                </a:extLst>
              </a:tr>
              <a:tr h="1080120">
                <a:tc gridSpan="2" vMerge="1">
                  <a:txBody>
                    <a:bodyPr/>
                    <a:lstStyle/>
                    <a:p>
                      <a:pPr latinLnBrk="1"/>
                      <a:endParaRPr lang="ko-KR" altLang="en-US"/>
                    </a:p>
                  </a:txBody>
                  <a:tcPr/>
                </a:tc>
                <a:tc hMerge="1" v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200" b="0" dirty="0"/>
                        <a:t>연결 페이지</a:t>
                      </a:r>
                    </a:p>
                  </a:txBody>
                  <a:tcPr marT="46800" anchor="ctr">
                    <a:solidFill>
                      <a:srgbClr val="E6E0EC"/>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a:t>TWS main,</a:t>
                      </a:r>
                      <a:r>
                        <a:rPr lang="en-US" altLang="ko-KR" sz="1200" b="0" baseline="0" dirty="0"/>
                        <a:t> </a:t>
                      </a:r>
                      <a:r>
                        <a:rPr lang="ko-KR" altLang="en-US" sz="1200" b="0" baseline="0" dirty="0"/>
                        <a:t>소비자 </a:t>
                      </a:r>
                      <a:r>
                        <a:rPr lang="en-US" altLang="ko-KR" sz="1200" b="0" baseline="0" dirty="0"/>
                        <a:t>main</a:t>
                      </a:r>
                      <a:endParaRPr lang="ko-KR" altLang="en-US" sz="1200" b="0" dirty="0"/>
                    </a:p>
                  </a:txBody>
                  <a:tcPr marT="46800" anchor="ctr">
                    <a:noFill/>
                  </a:tcPr>
                </a:tc>
                <a:extLst>
                  <a:ext uri="{0D108BD9-81ED-4DB2-BD59-A6C34878D82A}">
                    <a16:rowId xmlns:a16="http://schemas.microsoft.com/office/drawing/2014/main" val="10003"/>
                  </a:ext>
                </a:extLst>
              </a:tr>
              <a:tr h="1584176">
                <a:tc>
                  <a:txBody>
                    <a:bodyPr/>
                    <a:lstStyle/>
                    <a:p>
                      <a:pPr algn="ctr" latinLnBrk="1"/>
                      <a:r>
                        <a:rPr lang="ko-KR" altLang="en-US" sz="1200" dirty="0"/>
                        <a:t>페이지 기능</a:t>
                      </a:r>
                    </a:p>
                  </a:txBody>
                  <a:tcPr marT="46800" anchor="ctr">
                    <a:solidFill>
                      <a:srgbClr val="E6E0EC"/>
                    </a:solidFill>
                  </a:tcPr>
                </a:tc>
                <a:tc gridSpan="3">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sz="1200" kern="0" spc="0" dirty="0">
                          <a:solidFill>
                            <a:srgbClr val="000000"/>
                          </a:solidFill>
                          <a:effectLst/>
                          <a:ea typeface="맑은 고딕"/>
                        </a:rPr>
                        <a:t>∎ </a:t>
                      </a:r>
                      <a:r>
                        <a:rPr lang="en-US" altLang="ko-KR" sz="1200" b="0" dirty="0">
                          <a:solidFill>
                            <a:schemeClr val="tx2"/>
                          </a:solidFill>
                        </a:rPr>
                        <a:t>SHO-03-01: </a:t>
                      </a:r>
                      <a:r>
                        <a:rPr lang="ko-KR" altLang="en-US" sz="1200" b="0" dirty="0">
                          <a:solidFill>
                            <a:schemeClr val="tx2"/>
                          </a:solidFill>
                        </a:rPr>
                        <a:t>주문서 작성</a:t>
                      </a:r>
                      <a:endParaRPr lang="en-US" altLang="ko-KR" sz="1200" baseline="0" dirty="0"/>
                    </a:p>
                    <a:p>
                      <a:pPr marL="171450" indent="-171450" latinLnBrk="1">
                        <a:buFont typeface="Arial" panose="020B0604020202020204" pitchFamily="34" charset="0"/>
                        <a:buChar char="•"/>
                      </a:pPr>
                      <a:r>
                        <a:rPr lang="en-US" altLang="ko-KR" sz="1200" baseline="0" dirty="0"/>
                        <a:t>Product </a:t>
                      </a:r>
                      <a:r>
                        <a:rPr lang="ko-KR" altLang="en-US" sz="1200" baseline="0" dirty="0"/>
                        <a:t>항목에서 주문하고자 하는 상품을 선택하여 상품 선택</a:t>
                      </a:r>
                      <a:endParaRPr lang="en-US" altLang="ko-KR" sz="1200" baseline="0" dirty="0"/>
                    </a:p>
                    <a:p>
                      <a:pPr marL="171450" indent="-171450" latinLnBrk="1">
                        <a:buFont typeface="Arial" panose="020B0604020202020204" pitchFamily="34" charset="0"/>
                        <a:buChar char="•"/>
                      </a:pPr>
                      <a:r>
                        <a:rPr lang="ko-KR" altLang="en-US" sz="1200" baseline="0" dirty="0"/>
                        <a:t>주문자 이름</a:t>
                      </a:r>
                      <a:r>
                        <a:rPr lang="en-US" altLang="ko-KR" sz="1200" baseline="0" dirty="0"/>
                        <a:t>, </a:t>
                      </a:r>
                      <a:r>
                        <a:rPr lang="ko-KR" altLang="en-US" sz="1200" baseline="0" dirty="0"/>
                        <a:t>연락처</a:t>
                      </a:r>
                      <a:r>
                        <a:rPr lang="en-US" altLang="ko-KR" sz="1200" baseline="0" dirty="0"/>
                        <a:t>, </a:t>
                      </a:r>
                      <a:r>
                        <a:rPr lang="ko-KR" altLang="en-US" sz="1200" baseline="0" dirty="0"/>
                        <a:t>주소</a:t>
                      </a:r>
                      <a:r>
                        <a:rPr lang="en-US" altLang="ko-KR" sz="1200" baseline="0" dirty="0"/>
                        <a:t>, e-mail, </a:t>
                      </a:r>
                      <a:r>
                        <a:rPr lang="ko-KR" altLang="en-US" sz="1200" baseline="0" dirty="0"/>
                        <a:t>배송메모의</a:t>
                      </a:r>
                      <a:r>
                        <a:rPr lang="ko-KR" altLang="en-US" sz="1200" dirty="0"/>
                        <a:t> 양식으로 구성되어 있고 폼의 내용 모두</a:t>
                      </a:r>
                      <a:r>
                        <a:rPr lang="en-US" altLang="ko-KR" sz="1200" dirty="0"/>
                        <a:t> </a:t>
                      </a:r>
                      <a:r>
                        <a:rPr lang="ko-KR" altLang="en-US" sz="1200" dirty="0"/>
                        <a:t>작성 후 완료버튼 클릭 시 주문이 완료됨</a:t>
                      </a:r>
                      <a:endParaRPr lang="en-US" altLang="ko-KR" sz="1200" dirty="0"/>
                    </a:p>
                    <a:p>
                      <a:pPr marL="171450" indent="-171450" latinLnBrk="1">
                        <a:buFont typeface="Arial" panose="020B0604020202020204" pitchFamily="34" charset="0"/>
                        <a:buChar char="•"/>
                      </a:pPr>
                      <a:r>
                        <a:rPr lang="ko-KR" altLang="en-US" sz="1200" dirty="0">
                          <a:solidFill>
                            <a:schemeClr val="tx1"/>
                          </a:solidFill>
                        </a:rPr>
                        <a:t>제품주문 시 </a:t>
                      </a:r>
                      <a:r>
                        <a:rPr lang="en-US" altLang="ko-KR" sz="1200" baseline="0" dirty="0">
                          <a:solidFill>
                            <a:schemeClr val="tx1"/>
                          </a:solidFill>
                        </a:rPr>
                        <a:t>MySQL</a:t>
                      </a:r>
                      <a:r>
                        <a:rPr lang="ko-KR" altLang="en-US" sz="1200" baseline="0" dirty="0">
                          <a:solidFill>
                            <a:schemeClr val="tx1"/>
                          </a:solidFill>
                        </a:rPr>
                        <a:t>의 </a:t>
                      </a:r>
                      <a:r>
                        <a:rPr lang="en-US" altLang="ko-KR" sz="1200" baseline="0" dirty="0">
                          <a:solidFill>
                            <a:schemeClr val="tx1"/>
                          </a:solidFill>
                        </a:rPr>
                        <a:t>Order</a:t>
                      </a:r>
                      <a:r>
                        <a:rPr lang="ko-KR" altLang="en-US" sz="1200" baseline="0" dirty="0">
                          <a:solidFill>
                            <a:schemeClr val="tx1"/>
                          </a:solidFill>
                        </a:rPr>
                        <a:t>테이블에 데이터 저장 이후 </a:t>
                      </a:r>
                      <a:r>
                        <a:rPr lang="en-US" altLang="ko-KR" sz="1200" baseline="0" dirty="0">
                          <a:solidFill>
                            <a:schemeClr val="tx1"/>
                          </a:solidFill>
                        </a:rPr>
                        <a:t>Amazon </a:t>
                      </a:r>
                      <a:r>
                        <a:rPr lang="en-US" altLang="ko-KR" sz="1200" baseline="0" dirty="0" err="1">
                          <a:solidFill>
                            <a:schemeClr val="tx1"/>
                          </a:solidFill>
                        </a:rPr>
                        <a:t>IoT</a:t>
                      </a:r>
                      <a:r>
                        <a:rPr lang="ko-KR" altLang="en-US" sz="1200" baseline="0" dirty="0">
                          <a:solidFill>
                            <a:schemeClr val="tx1"/>
                          </a:solidFill>
                        </a:rPr>
                        <a:t>를 통해 창고에 제품 주문 신호를 전달하여 창고 내 출고 진행</a:t>
                      </a:r>
                      <a:endParaRPr lang="en-US" altLang="ko-KR" sz="1200" dirty="0">
                        <a:solidFill>
                          <a:schemeClr val="tx1"/>
                        </a:solidFill>
                      </a:endParaRPr>
                    </a:p>
                  </a:txBody>
                  <a:tcPr marT="46800" anchor="ctr">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bl>
          </a:graphicData>
        </a:graphic>
      </p:graphicFrame>
      <p:grpSp>
        <p:nvGrpSpPr>
          <p:cNvPr id="16" name="그룹 15">
            <a:extLst>
              <a:ext uri="{FF2B5EF4-FFF2-40B4-BE49-F238E27FC236}">
                <a16:creationId xmlns:a16="http://schemas.microsoft.com/office/drawing/2014/main" id="{7EC9F636-DF78-4755-94F3-6D88F2F55B22}"/>
              </a:ext>
            </a:extLst>
          </p:cNvPr>
          <p:cNvGrpSpPr/>
          <p:nvPr/>
        </p:nvGrpSpPr>
        <p:grpSpPr>
          <a:xfrm>
            <a:off x="2207568" y="1665940"/>
            <a:ext cx="4032448" cy="2843181"/>
            <a:chOff x="2843808" y="476672"/>
            <a:chExt cx="3646352" cy="2431259"/>
          </a:xfrm>
        </p:grpSpPr>
        <p:grpSp>
          <p:nvGrpSpPr>
            <p:cNvPr id="17" name="그룹 16">
              <a:extLst>
                <a:ext uri="{FF2B5EF4-FFF2-40B4-BE49-F238E27FC236}">
                  <a16:creationId xmlns:a16="http://schemas.microsoft.com/office/drawing/2014/main" id="{167F5DF8-DCF3-4415-9E19-A57CFF3EA03F}"/>
                </a:ext>
              </a:extLst>
            </p:cNvPr>
            <p:cNvGrpSpPr/>
            <p:nvPr/>
          </p:nvGrpSpPr>
          <p:grpSpPr>
            <a:xfrm>
              <a:off x="2843808" y="476672"/>
              <a:ext cx="3646352" cy="2315360"/>
              <a:chOff x="2375756" y="332656"/>
              <a:chExt cx="4392488" cy="3390746"/>
            </a:xfrm>
          </p:grpSpPr>
          <p:sp>
            <p:nvSpPr>
              <p:cNvPr id="19" name="모서리가 둥근 직사각형 32">
                <a:extLst>
                  <a:ext uri="{FF2B5EF4-FFF2-40B4-BE49-F238E27FC236}">
                    <a16:creationId xmlns:a16="http://schemas.microsoft.com/office/drawing/2014/main" id="{6A9AAC20-ACF1-4C3C-A5E2-9D7A758FF7A7}"/>
                  </a:ext>
                </a:extLst>
              </p:cNvPr>
              <p:cNvSpPr/>
              <p:nvPr/>
            </p:nvSpPr>
            <p:spPr>
              <a:xfrm>
                <a:off x="2375756" y="332656"/>
                <a:ext cx="4392488" cy="2808312"/>
              </a:xfrm>
              <a:prstGeom prst="roundRect">
                <a:avLst>
                  <a:gd name="adj" fmla="val 5061"/>
                </a:avLst>
              </a:prstGeom>
              <a:gradFill>
                <a:gsLst>
                  <a:gs pos="9000">
                    <a:schemeClr val="tx1"/>
                  </a:gs>
                  <a:gs pos="100000">
                    <a:schemeClr val="bg1">
                      <a:lumMod val="85000"/>
                    </a:schemeClr>
                  </a:gs>
                  <a:gs pos="82224">
                    <a:schemeClr val="tx1">
                      <a:lumMod val="65000"/>
                      <a:lumOff val="35000"/>
                    </a:schemeClr>
                  </a:gs>
                  <a:gs pos="90000">
                    <a:schemeClr val="tx1">
                      <a:lumMod val="65000"/>
                      <a:lumOff val="35000"/>
                    </a:schemeClr>
                  </a:gs>
                  <a:gs pos="100000">
                    <a:schemeClr val="bg1">
                      <a:lumMod val="85000"/>
                    </a:schemeClr>
                  </a:gs>
                  <a:gs pos="100000">
                    <a:schemeClr val="tx1">
                      <a:lumMod val="75000"/>
                      <a:lumOff val="25000"/>
                    </a:schemeClr>
                  </a:gs>
                </a:gsLst>
                <a:lin ang="1068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solidFill>
                    <a:schemeClr val="tx1"/>
                  </a:solidFill>
                </a:endParaRPr>
              </a:p>
            </p:txBody>
          </p:sp>
          <p:sp>
            <p:nvSpPr>
              <p:cNvPr id="20" name="직사각형 19">
                <a:extLst>
                  <a:ext uri="{FF2B5EF4-FFF2-40B4-BE49-F238E27FC236}">
                    <a16:creationId xmlns:a16="http://schemas.microsoft.com/office/drawing/2014/main" id="{E0C363BC-4500-4560-BBB2-B5C060C59685}"/>
                  </a:ext>
                </a:extLst>
              </p:cNvPr>
              <p:cNvSpPr/>
              <p:nvPr/>
            </p:nvSpPr>
            <p:spPr>
              <a:xfrm>
                <a:off x="2483768" y="476672"/>
                <a:ext cx="4176464" cy="252028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21" name="직사각형 20">
                <a:extLst>
                  <a:ext uri="{FF2B5EF4-FFF2-40B4-BE49-F238E27FC236}">
                    <a16:creationId xmlns:a16="http://schemas.microsoft.com/office/drawing/2014/main" id="{0F2CD20C-F3F5-459A-8114-C8BCDAE86131}"/>
                  </a:ext>
                </a:extLst>
              </p:cNvPr>
              <p:cNvSpPr/>
              <p:nvPr/>
            </p:nvSpPr>
            <p:spPr>
              <a:xfrm flipH="1">
                <a:off x="4067944" y="3147338"/>
                <a:ext cx="1008112" cy="576064"/>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18" name="직사각형 17">
              <a:extLst>
                <a:ext uri="{FF2B5EF4-FFF2-40B4-BE49-F238E27FC236}">
                  <a16:creationId xmlns:a16="http://schemas.microsoft.com/office/drawing/2014/main" id="{58F3B9FF-CA05-4973-94FC-5823437DDB07}"/>
                </a:ext>
              </a:extLst>
            </p:cNvPr>
            <p:cNvSpPr/>
            <p:nvPr/>
          </p:nvSpPr>
          <p:spPr>
            <a:xfrm flipH="1">
              <a:off x="3943061" y="2775019"/>
              <a:ext cx="1447843" cy="132912"/>
            </a:xfrm>
            <a:prstGeom prst="rect">
              <a:avLst/>
            </a:prstGeom>
            <a:gradFill flip="none" rotWithShape="1">
              <a:gsLst>
                <a:gs pos="4000">
                  <a:srgbClr val="EAEAEA"/>
                </a:gs>
                <a:gs pos="100000">
                  <a:schemeClr val="bg1">
                    <a:lumMod val="85000"/>
                  </a:schemeClr>
                </a:gs>
                <a:gs pos="14000">
                  <a:schemeClr val="bg1">
                    <a:lumMod val="95000"/>
                  </a:schemeClr>
                </a:gs>
                <a:gs pos="98000">
                  <a:schemeClr val="bg1">
                    <a:lumMod val="85000"/>
                  </a:schemeClr>
                </a:gs>
                <a:gs pos="63000">
                  <a:schemeClr val="bg1">
                    <a:lumMod val="95000"/>
                  </a:schemeClr>
                </a:gs>
              </a:gsLst>
              <a:lin ang="10800000" scaled="1"/>
              <a:tileRect/>
            </a:gra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grpSp>
      <p:sp>
        <p:nvSpPr>
          <p:cNvPr id="4" name="슬라이드 번호 개체 틀 3"/>
          <p:cNvSpPr>
            <a:spLocks noGrp="1"/>
          </p:cNvSpPr>
          <p:nvPr>
            <p:ph type="sldNum" sz="quarter" idx="12"/>
          </p:nvPr>
        </p:nvSpPr>
        <p:spPr/>
        <p:txBody>
          <a:bodyPr/>
          <a:lstStyle/>
          <a:p>
            <a:fld id="{C8B1308B-619C-4750-878A-85E35834BA81}" type="slidenum">
              <a:rPr lang="ko-KR" altLang="en-US" smtClean="0"/>
              <a:t>71</a:t>
            </a:fld>
            <a:endParaRPr lang="ko-KR" altLang="en-US"/>
          </a:p>
        </p:txBody>
      </p:sp>
      <p:pic>
        <p:nvPicPr>
          <p:cNvPr id="5" name="그림 4">
            <a:extLst>
              <a:ext uri="{FF2B5EF4-FFF2-40B4-BE49-F238E27FC236}">
                <a16:creationId xmlns:a16="http://schemas.microsoft.com/office/drawing/2014/main" id="{A4CD34F5-94EC-4B27-8AEE-306710F2A3C8}"/>
              </a:ext>
            </a:extLst>
          </p:cNvPr>
          <p:cNvPicPr>
            <a:picLocks noChangeAspect="1"/>
          </p:cNvPicPr>
          <p:nvPr/>
        </p:nvPicPr>
        <p:blipFill>
          <a:blip r:embed="rId4"/>
          <a:stretch>
            <a:fillRect/>
          </a:stretch>
        </p:blipFill>
        <p:spPr>
          <a:xfrm>
            <a:off x="2306727" y="1780943"/>
            <a:ext cx="3834131" cy="19970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231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err="1">
                <a:solidFill>
                  <a:schemeClr val="bg1"/>
                </a:solidFill>
                <a:latin typeface="+mn-ea"/>
                <a:cs typeface="+mj-cs"/>
              </a:rPr>
              <a:t>엔티티관계도</a:t>
            </a:r>
            <a:r>
              <a:rPr lang="ko-KR" altLang="en-US" sz="1700" b="1" dirty="0">
                <a:solidFill>
                  <a:schemeClr val="bg1"/>
                </a:solidFill>
                <a:latin typeface="+mn-ea"/>
                <a:cs typeface="+mj-cs"/>
              </a:rPr>
              <a:t> </a:t>
            </a:r>
            <a:r>
              <a:rPr lang="en-US" altLang="ko-KR" sz="1700" b="1" dirty="0">
                <a:solidFill>
                  <a:schemeClr val="bg1"/>
                </a:solidFill>
                <a:latin typeface="+mn-ea"/>
                <a:cs typeface="+mj-cs"/>
              </a:rPr>
              <a:t>- </a:t>
            </a:r>
            <a:r>
              <a:rPr lang="en-US" altLang="ko-KR" sz="1700" b="1" dirty="0" err="1">
                <a:solidFill>
                  <a:schemeClr val="bg1"/>
                </a:solidFill>
                <a:latin typeface="+mn-ea"/>
                <a:cs typeface="+mj-cs"/>
              </a:rPr>
              <a:t>ERD</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57B23430-0CC5-49F3-859F-1992D012DE5E}"/>
              </a:ext>
            </a:extLst>
          </p:cNvPr>
          <p:cNvSpPr/>
          <p:nvPr/>
        </p:nvSpPr>
        <p:spPr>
          <a:xfrm>
            <a:off x="841451" y="1182820"/>
            <a:ext cx="3600400" cy="338554"/>
          </a:xfrm>
          <a:prstGeom prst="rect">
            <a:avLst/>
          </a:prstGeom>
        </p:spPr>
        <p:txBody>
          <a:bodyPr wrap="square">
            <a:spAutoFit/>
          </a:bodyPr>
          <a:lstStyle/>
          <a:p>
            <a:pPr marL="265113" indent="-265113" latinLnBrk="0"/>
            <a:r>
              <a:rPr lang="ko-KR" altLang="en-US" sz="1600" dirty="0">
                <a:latin typeface="+mj-lt"/>
              </a:rPr>
              <a:t>▶</a:t>
            </a:r>
            <a:r>
              <a:rPr lang="en-US" altLang="ko-KR" sz="1600" dirty="0">
                <a:latin typeface="+mj-lt"/>
              </a:rPr>
              <a:t>ERD(Entity-Relationship Diagram)</a:t>
            </a:r>
            <a:endParaRPr lang="ko-KR" altLang="en-US" sz="1600" dirty="0">
              <a:latin typeface="+mj-lt"/>
            </a:endParaRPr>
          </a:p>
        </p:txBody>
      </p:sp>
      <p:sp>
        <p:nvSpPr>
          <p:cNvPr id="5" name="직사각형 4">
            <a:extLst>
              <a:ext uri="{FF2B5EF4-FFF2-40B4-BE49-F238E27FC236}">
                <a16:creationId xmlns:a16="http://schemas.microsoft.com/office/drawing/2014/main" id="{2C8110A0-34C4-4D37-B9F9-396FDB0B44D5}"/>
              </a:ext>
            </a:extLst>
          </p:cNvPr>
          <p:cNvSpPr/>
          <p:nvPr/>
        </p:nvSpPr>
        <p:spPr>
          <a:xfrm>
            <a:off x="1851258" y="1615044"/>
            <a:ext cx="8489483" cy="4967635"/>
          </a:xfrm>
          <a:prstGeom prst="rect">
            <a:avLst/>
          </a:prstGeom>
          <a:no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897" y="1784099"/>
            <a:ext cx="6906204" cy="4708776"/>
          </a:xfrm>
          <a:prstGeom prst="rect">
            <a:avLst/>
          </a:prstGeom>
        </p:spPr>
      </p:pic>
      <p:sp>
        <p:nvSpPr>
          <p:cNvPr id="4" name="슬라이드 번호 개체 틀 3"/>
          <p:cNvSpPr>
            <a:spLocks noGrp="1"/>
          </p:cNvSpPr>
          <p:nvPr>
            <p:ph type="sldNum" sz="quarter" idx="12"/>
          </p:nvPr>
        </p:nvSpPr>
        <p:spPr/>
        <p:txBody>
          <a:bodyPr/>
          <a:lstStyle/>
          <a:p>
            <a:fld id="{C8B1308B-619C-4750-878A-85E35834BA81}" type="slidenum">
              <a:rPr lang="ko-KR" altLang="en-US" smtClean="0"/>
              <a:t>72</a:t>
            </a:fld>
            <a:endParaRPr lang="ko-KR" altLang="en-US"/>
          </a:p>
        </p:txBody>
      </p:sp>
      <p:sp>
        <p:nvSpPr>
          <p:cNvPr id="6" name="직사각형 5">
            <a:extLst>
              <a:ext uri="{FF2B5EF4-FFF2-40B4-BE49-F238E27FC236}">
                <a16:creationId xmlns:a16="http://schemas.microsoft.com/office/drawing/2014/main" id="{2E180BAA-A681-4E3E-A712-1F5CCD126D5C}"/>
              </a:ext>
            </a:extLst>
          </p:cNvPr>
          <p:cNvSpPr/>
          <p:nvPr/>
        </p:nvSpPr>
        <p:spPr>
          <a:xfrm>
            <a:off x="2473693" y="3522846"/>
            <a:ext cx="2174507" cy="1241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1431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기능처리도 </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cxnSp>
        <p:nvCxnSpPr>
          <p:cNvPr id="20" name="직선 화살표 연결선 19">
            <a:extLst>
              <a:ext uri="{FF2B5EF4-FFF2-40B4-BE49-F238E27FC236}">
                <a16:creationId xmlns:a16="http://schemas.microsoft.com/office/drawing/2014/main" id="{01577F6B-758F-4F6A-A239-5313F478A75D}"/>
              </a:ext>
            </a:extLst>
          </p:cNvPr>
          <p:cNvCxnSpPr>
            <a:cxnSpLocks/>
          </p:cNvCxnSpPr>
          <p:nvPr/>
        </p:nvCxnSpPr>
        <p:spPr>
          <a:xfrm>
            <a:off x="6065751" y="3440813"/>
            <a:ext cx="282549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93">
            <a:extLst>
              <a:ext uri="{FF2B5EF4-FFF2-40B4-BE49-F238E27FC236}">
                <a16:creationId xmlns:a16="http://schemas.microsoft.com/office/drawing/2014/main" id="{AF5C43CF-42D5-4079-B685-A094FDC1F3D3}"/>
              </a:ext>
            </a:extLst>
          </p:cNvPr>
          <p:cNvCxnSpPr>
            <a:cxnSpLocks/>
          </p:cNvCxnSpPr>
          <p:nvPr/>
        </p:nvCxnSpPr>
        <p:spPr>
          <a:xfrm rot="10800000" flipV="1">
            <a:off x="3344979" y="2158375"/>
            <a:ext cx="5228" cy="175957"/>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243B8E3A-71BE-4B2C-BF20-E8325771DC5B}"/>
              </a:ext>
            </a:extLst>
          </p:cNvPr>
          <p:cNvSpPr/>
          <p:nvPr/>
        </p:nvSpPr>
        <p:spPr>
          <a:xfrm>
            <a:off x="111333" y="1029971"/>
            <a:ext cx="11969333" cy="55776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꺾임 22">
            <a:extLst>
              <a:ext uri="{FF2B5EF4-FFF2-40B4-BE49-F238E27FC236}">
                <a16:creationId xmlns:a16="http://schemas.microsoft.com/office/drawing/2014/main" id="{97AA8BF6-1264-448F-930F-98EDDACD1CCD}"/>
              </a:ext>
            </a:extLst>
          </p:cNvPr>
          <p:cNvCxnSpPr>
            <a:cxnSpLocks/>
          </p:cNvCxnSpPr>
          <p:nvPr/>
        </p:nvCxnSpPr>
        <p:spPr>
          <a:xfrm flipV="1">
            <a:off x="111333" y="1029971"/>
            <a:ext cx="1891779" cy="471546"/>
          </a:xfrm>
          <a:prstGeom prst="bentConnector3">
            <a:avLst>
              <a:gd name="adj1" fmla="val 100645"/>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E59831-9BC7-468F-B0B8-574D1168E513}"/>
              </a:ext>
            </a:extLst>
          </p:cNvPr>
          <p:cNvSpPr txBox="1"/>
          <p:nvPr/>
        </p:nvSpPr>
        <p:spPr>
          <a:xfrm>
            <a:off x="111333" y="1092624"/>
            <a:ext cx="1891779" cy="346239"/>
          </a:xfrm>
          <a:prstGeom prst="rect">
            <a:avLst/>
          </a:prstGeom>
          <a:noFill/>
        </p:spPr>
        <p:txBody>
          <a:bodyPr wrap="none" rtlCol="0">
            <a:spAutoFit/>
          </a:bodyPr>
          <a:lstStyle/>
          <a:p>
            <a:r>
              <a:rPr lang="ko-KR" altLang="en-US" dirty="0"/>
              <a:t>제품등록 </a:t>
            </a:r>
            <a:r>
              <a:rPr lang="en-US" altLang="ko-KR" dirty="0"/>
              <a:t>/ </a:t>
            </a:r>
            <a:r>
              <a:rPr lang="ko-KR" altLang="en-US" dirty="0"/>
              <a:t>입고</a:t>
            </a:r>
          </a:p>
        </p:txBody>
      </p:sp>
      <p:grpSp>
        <p:nvGrpSpPr>
          <p:cNvPr id="25" name="그룹 24">
            <a:extLst>
              <a:ext uri="{FF2B5EF4-FFF2-40B4-BE49-F238E27FC236}">
                <a16:creationId xmlns:a16="http://schemas.microsoft.com/office/drawing/2014/main" id="{1D2FB095-31EA-4BA0-8708-265353B8FE80}"/>
              </a:ext>
            </a:extLst>
          </p:cNvPr>
          <p:cNvGrpSpPr/>
          <p:nvPr/>
        </p:nvGrpSpPr>
        <p:grpSpPr>
          <a:xfrm>
            <a:off x="2485111" y="1507663"/>
            <a:ext cx="1526938" cy="4895402"/>
            <a:chOff x="1434714" y="1382317"/>
            <a:chExt cx="1472665" cy="4747189"/>
          </a:xfrm>
        </p:grpSpPr>
        <p:sp>
          <p:nvSpPr>
            <p:cNvPr id="69" name="직사각형 68">
              <a:extLst>
                <a:ext uri="{FF2B5EF4-FFF2-40B4-BE49-F238E27FC236}">
                  <a16:creationId xmlns:a16="http://schemas.microsoft.com/office/drawing/2014/main" id="{2AAF6EDB-7561-4A4F-96E8-2FFE720B9F2E}"/>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Web</a:t>
              </a:r>
              <a:endParaRPr lang="ko-KR" altLang="en-US" sz="1600" b="1" dirty="0">
                <a:solidFill>
                  <a:schemeClr val="tx1"/>
                </a:solidFill>
              </a:endParaRPr>
            </a:p>
          </p:txBody>
        </p:sp>
        <p:cxnSp>
          <p:nvCxnSpPr>
            <p:cNvPr id="70" name="직선 연결선 69">
              <a:extLst>
                <a:ext uri="{FF2B5EF4-FFF2-40B4-BE49-F238E27FC236}">
                  <a16:creationId xmlns:a16="http://schemas.microsoft.com/office/drawing/2014/main" id="{4235788B-EBF2-47B1-9F4F-55A0555ACCC5}"/>
                </a:ext>
              </a:extLst>
            </p:cNvPr>
            <p:cNvCxnSpPr>
              <a:cxnSpLocks/>
              <a:stCxn id="69"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E2F90399-A86D-4241-9AAB-DEA2F6E67CB0}"/>
              </a:ext>
            </a:extLst>
          </p:cNvPr>
          <p:cNvGrpSpPr/>
          <p:nvPr/>
        </p:nvGrpSpPr>
        <p:grpSpPr>
          <a:xfrm>
            <a:off x="5262820" y="1507663"/>
            <a:ext cx="1526938" cy="4895402"/>
            <a:chOff x="1434714" y="1382317"/>
            <a:chExt cx="1472665" cy="4747189"/>
          </a:xfrm>
        </p:grpSpPr>
        <p:sp>
          <p:nvSpPr>
            <p:cNvPr id="67" name="직사각형 66">
              <a:extLst>
                <a:ext uri="{FF2B5EF4-FFF2-40B4-BE49-F238E27FC236}">
                  <a16:creationId xmlns:a16="http://schemas.microsoft.com/office/drawing/2014/main" id="{E6A328A7-1A56-423A-A583-7190884A4FC2}"/>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Django</a:t>
              </a:r>
              <a:endParaRPr lang="ko-KR" altLang="en-US" sz="1600" b="1" dirty="0">
                <a:solidFill>
                  <a:schemeClr val="tx1"/>
                </a:solidFill>
              </a:endParaRPr>
            </a:p>
          </p:txBody>
        </p:sp>
        <p:cxnSp>
          <p:nvCxnSpPr>
            <p:cNvPr id="68" name="직선 연결선 67">
              <a:extLst>
                <a:ext uri="{FF2B5EF4-FFF2-40B4-BE49-F238E27FC236}">
                  <a16:creationId xmlns:a16="http://schemas.microsoft.com/office/drawing/2014/main" id="{53518807-40A3-4E1E-A4D8-FE088EA90720}"/>
                </a:ext>
              </a:extLst>
            </p:cNvPr>
            <p:cNvCxnSpPr>
              <a:cxnSpLocks/>
              <a:stCxn id="67"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그룹 26">
            <a:extLst>
              <a:ext uri="{FF2B5EF4-FFF2-40B4-BE49-F238E27FC236}">
                <a16:creationId xmlns:a16="http://schemas.microsoft.com/office/drawing/2014/main" id="{96129BFE-B2FD-4B9B-9996-3DDEFDFE3CC8}"/>
              </a:ext>
            </a:extLst>
          </p:cNvPr>
          <p:cNvGrpSpPr/>
          <p:nvPr/>
        </p:nvGrpSpPr>
        <p:grpSpPr>
          <a:xfrm>
            <a:off x="8219455" y="1507663"/>
            <a:ext cx="1526938" cy="4895402"/>
            <a:chOff x="1434714" y="1382317"/>
            <a:chExt cx="1472665" cy="4747189"/>
          </a:xfrm>
        </p:grpSpPr>
        <p:sp>
          <p:nvSpPr>
            <p:cNvPr id="65" name="직사각형 64">
              <a:extLst>
                <a:ext uri="{FF2B5EF4-FFF2-40B4-BE49-F238E27FC236}">
                  <a16:creationId xmlns:a16="http://schemas.microsoft.com/office/drawing/2014/main" id="{57E103EF-F58E-4D23-BD0C-53CB3FDD2220}"/>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AWS </a:t>
              </a:r>
              <a:r>
                <a:rPr lang="en-US" altLang="ko-KR" sz="1600" b="1" dirty="0" err="1">
                  <a:solidFill>
                    <a:schemeClr val="tx1"/>
                  </a:solidFill>
                </a:rPr>
                <a:t>RDS</a:t>
              </a:r>
              <a:endParaRPr lang="ko-KR" altLang="en-US" sz="1600" b="1" dirty="0">
                <a:solidFill>
                  <a:schemeClr val="tx1"/>
                </a:solidFill>
              </a:endParaRPr>
            </a:p>
          </p:txBody>
        </p:sp>
        <p:cxnSp>
          <p:nvCxnSpPr>
            <p:cNvPr id="66" name="직선 연결선 65">
              <a:extLst>
                <a:ext uri="{FF2B5EF4-FFF2-40B4-BE49-F238E27FC236}">
                  <a16:creationId xmlns:a16="http://schemas.microsoft.com/office/drawing/2014/main" id="{F56BE908-12AE-4FD5-BF9F-22D3DC024FEB}"/>
                </a:ext>
              </a:extLst>
            </p:cNvPr>
            <p:cNvCxnSpPr>
              <a:cxnSpLocks/>
              <a:stCxn id="65"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9" name="직사각형 28">
            <a:extLst>
              <a:ext uri="{FF2B5EF4-FFF2-40B4-BE49-F238E27FC236}">
                <a16:creationId xmlns:a16="http://schemas.microsoft.com/office/drawing/2014/main" id="{891649E1-0F26-4B55-9897-0E1EC8CFEC59}"/>
              </a:ext>
            </a:extLst>
          </p:cNvPr>
          <p:cNvSpPr/>
          <p:nvPr/>
        </p:nvSpPr>
        <p:spPr>
          <a:xfrm>
            <a:off x="3141611" y="2141629"/>
            <a:ext cx="208580" cy="818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9C641E64-1678-441E-97B7-1F81D26955E1}"/>
              </a:ext>
            </a:extLst>
          </p:cNvPr>
          <p:cNvSpPr txBox="1"/>
          <p:nvPr/>
        </p:nvSpPr>
        <p:spPr>
          <a:xfrm>
            <a:off x="1795005" y="1919382"/>
            <a:ext cx="1260189" cy="245253"/>
          </a:xfrm>
          <a:prstGeom prst="rect">
            <a:avLst/>
          </a:prstGeom>
          <a:noFill/>
        </p:spPr>
        <p:txBody>
          <a:bodyPr wrap="none" rtlCol="0">
            <a:spAutoFit/>
          </a:bodyPr>
          <a:lstStyle/>
          <a:p>
            <a:r>
              <a:rPr lang="en-US" altLang="ko-KR" sz="1100" b="1" dirty="0"/>
              <a:t>“</a:t>
            </a:r>
            <a:r>
              <a:rPr lang="ko-KR" altLang="en-US" sz="1100" b="1" dirty="0"/>
              <a:t>제품등록</a:t>
            </a:r>
            <a:r>
              <a:rPr lang="en-US" altLang="ko-KR" sz="1100" b="1" dirty="0"/>
              <a:t>” </a:t>
            </a:r>
            <a:r>
              <a:rPr lang="ko-KR" altLang="en-US" sz="1100" b="1" dirty="0"/>
              <a:t>선택</a:t>
            </a:r>
          </a:p>
        </p:txBody>
      </p:sp>
      <p:cxnSp>
        <p:nvCxnSpPr>
          <p:cNvPr id="31" name="직선 화살표 연결선 93">
            <a:extLst>
              <a:ext uri="{FF2B5EF4-FFF2-40B4-BE49-F238E27FC236}">
                <a16:creationId xmlns:a16="http://schemas.microsoft.com/office/drawing/2014/main" id="{E26672B9-A38E-4262-922D-3808FF8C5BCE}"/>
              </a:ext>
            </a:extLst>
          </p:cNvPr>
          <p:cNvCxnSpPr>
            <a:cxnSpLocks/>
          </p:cNvCxnSpPr>
          <p:nvPr/>
        </p:nvCxnSpPr>
        <p:spPr>
          <a:xfrm rot="10800000" flipV="1">
            <a:off x="3343318" y="2517808"/>
            <a:ext cx="5228" cy="175957"/>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907787-5C5D-49BB-B5EF-EAC58DF3EA61}"/>
              </a:ext>
            </a:extLst>
          </p:cNvPr>
          <p:cNvSpPr txBox="1"/>
          <p:nvPr/>
        </p:nvSpPr>
        <p:spPr>
          <a:xfrm>
            <a:off x="3857641" y="2096518"/>
            <a:ext cx="1413101" cy="245253"/>
          </a:xfrm>
          <a:prstGeom prst="rect">
            <a:avLst/>
          </a:prstGeom>
          <a:noFill/>
        </p:spPr>
        <p:txBody>
          <a:bodyPr wrap="none" rtlCol="0">
            <a:spAutoFit/>
          </a:bodyPr>
          <a:lstStyle/>
          <a:p>
            <a:r>
              <a:rPr lang="ko-KR" altLang="en-US" sz="1100" b="1" dirty="0"/>
              <a:t>카테고리 추가하기</a:t>
            </a:r>
          </a:p>
        </p:txBody>
      </p:sp>
      <p:cxnSp>
        <p:nvCxnSpPr>
          <p:cNvPr id="33" name="직선 화살표 연결선 32">
            <a:extLst>
              <a:ext uri="{FF2B5EF4-FFF2-40B4-BE49-F238E27FC236}">
                <a16:creationId xmlns:a16="http://schemas.microsoft.com/office/drawing/2014/main" id="{B99C21D3-6E83-4FE2-BFD3-AD929D4E62B2}"/>
              </a:ext>
            </a:extLst>
          </p:cNvPr>
          <p:cNvCxnSpPr>
            <a:cxnSpLocks/>
          </p:cNvCxnSpPr>
          <p:nvPr/>
        </p:nvCxnSpPr>
        <p:spPr>
          <a:xfrm>
            <a:off x="3342697" y="2942574"/>
            <a:ext cx="2335120"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64C8F1A-CE0D-499C-A2A6-12A77C215C86}"/>
              </a:ext>
            </a:extLst>
          </p:cNvPr>
          <p:cNvSpPr txBox="1"/>
          <p:nvPr/>
        </p:nvSpPr>
        <p:spPr>
          <a:xfrm>
            <a:off x="3188684" y="2991928"/>
            <a:ext cx="2581541" cy="880024"/>
          </a:xfrm>
          <a:prstGeom prst="rect">
            <a:avLst/>
          </a:prstGeom>
          <a:noFill/>
        </p:spPr>
        <p:txBody>
          <a:bodyPr wrap="none" rtlCol="0">
            <a:spAutoFit/>
          </a:bodyPr>
          <a:lstStyle/>
          <a:p>
            <a:r>
              <a:rPr lang="en-US" altLang="ko-KR" sz="1100" b="1" dirty="0"/>
              <a:t>AWS </a:t>
            </a:r>
            <a:r>
              <a:rPr lang="en-US" altLang="ko-KR" sz="1100" b="1" dirty="0" err="1"/>
              <a:t>RDS</a:t>
            </a:r>
            <a:r>
              <a:rPr lang="en-US" altLang="ko-KR" sz="1100" b="1" dirty="0"/>
              <a:t> MySQL</a:t>
            </a:r>
            <a:r>
              <a:rPr lang="ko-KR" altLang="en-US" sz="1100" b="1" dirty="0"/>
              <a:t>의</a:t>
            </a:r>
            <a:r>
              <a:rPr lang="en-US" altLang="ko-KR" sz="1100" b="1" dirty="0"/>
              <a:t> Product Table</a:t>
            </a:r>
          </a:p>
          <a:p>
            <a:r>
              <a:rPr lang="ko-KR" altLang="en-US" sz="1100" b="1" dirty="0"/>
              <a:t>에 제품 </a:t>
            </a:r>
            <a:r>
              <a:rPr lang="en-US" altLang="ko-KR" sz="1100" b="1" dirty="0"/>
              <a:t>data</a:t>
            </a:r>
            <a:r>
              <a:rPr lang="ko-KR" altLang="en-US" sz="1100" b="1" dirty="0"/>
              <a:t> 전송</a:t>
            </a:r>
            <a:endParaRPr lang="en-US" altLang="ko-KR" sz="1100" b="1" dirty="0"/>
          </a:p>
          <a:p>
            <a:endParaRPr lang="en-US" altLang="ko-KR" sz="1100" b="1" dirty="0"/>
          </a:p>
          <a:p>
            <a:r>
              <a:rPr lang="en-US" altLang="ko-KR" sz="1100" dirty="0"/>
              <a:t>* </a:t>
            </a:r>
            <a:r>
              <a:rPr lang="ko-KR" altLang="en-US" sz="1100" dirty="0"/>
              <a:t>카테고리 추가 시 </a:t>
            </a:r>
            <a:r>
              <a:rPr lang="en-US" altLang="ko-KR" sz="1100" dirty="0"/>
              <a:t>Category Table</a:t>
            </a:r>
          </a:p>
          <a:p>
            <a:r>
              <a:rPr lang="en-US" altLang="ko-KR" sz="1100" dirty="0"/>
              <a:t>Row + 1</a:t>
            </a:r>
            <a:r>
              <a:rPr lang="ko-KR" altLang="en-US" sz="1100" dirty="0"/>
              <a:t>   </a:t>
            </a:r>
          </a:p>
        </p:txBody>
      </p:sp>
      <p:sp>
        <p:nvSpPr>
          <p:cNvPr id="35" name="직사각형 34">
            <a:extLst>
              <a:ext uri="{FF2B5EF4-FFF2-40B4-BE49-F238E27FC236}">
                <a16:creationId xmlns:a16="http://schemas.microsoft.com/office/drawing/2014/main" id="{1F48F08A-1E7B-426B-B0C8-0DE61190C9E2}"/>
              </a:ext>
            </a:extLst>
          </p:cNvPr>
          <p:cNvSpPr/>
          <p:nvPr/>
        </p:nvSpPr>
        <p:spPr>
          <a:xfrm>
            <a:off x="5868087" y="2911044"/>
            <a:ext cx="253370" cy="607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F7D6925E-F711-4E69-8F1E-358AC751C323}"/>
              </a:ext>
            </a:extLst>
          </p:cNvPr>
          <p:cNvSpPr/>
          <p:nvPr/>
        </p:nvSpPr>
        <p:spPr>
          <a:xfrm>
            <a:off x="8881620" y="3970584"/>
            <a:ext cx="250055" cy="1405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C45697EE-A1B5-43C1-A59F-94BDC4D4899E}"/>
              </a:ext>
            </a:extLst>
          </p:cNvPr>
          <p:cNvSpPr txBox="1"/>
          <p:nvPr/>
        </p:nvSpPr>
        <p:spPr>
          <a:xfrm>
            <a:off x="4015658" y="2583614"/>
            <a:ext cx="1120574" cy="245253"/>
          </a:xfrm>
          <a:prstGeom prst="rect">
            <a:avLst/>
          </a:prstGeom>
          <a:noFill/>
        </p:spPr>
        <p:txBody>
          <a:bodyPr wrap="none" rtlCol="0">
            <a:spAutoFit/>
          </a:bodyPr>
          <a:lstStyle/>
          <a:p>
            <a:r>
              <a:rPr lang="ko-KR" altLang="en-US" sz="1100" b="1" dirty="0"/>
              <a:t>제품정보 입력</a:t>
            </a:r>
          </a:p>
        </p:txBody>
      </p:sp>
      <p:cxnSp>
        <p:nvCxnSpPr>
          <p:cNvPr id="50" name="직선 화살표 연결선 49">
            <a:extLst>
              <a:ext uri="{FF2B5EF4-FFF2-40B4-BE49-F238E27FC236}">
                <a16:creationId xmlns:a16="http://schemas.microsoft.com/office/drawing/2014/main" id="{E030BF1D-B40A-46DD-863E-F46C76F4F50B}"/>
              </a:ext>
            </a:extLst>
          </p:cNvPr>
          <p:cNvCxnSpPr>
            <a:cxnSpLocks/>
          </p:cNvCxnSpPr>
          <p:nvPr/>
        </p:nvCxnSpPr>
        <p:spPr>
          <a:xfrm flipH="1">
            <a:off x="6251239" y="5345754"/>
            <a:ext cx="2454518"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D76F1BC1-3911-46B5-8EB1-CFDFAED2FC69}"/>
              </a:ext>
            </a:extLst>
          </p:cNvPr>
          <p:cNvCxnSpPr>
            <a:cxnSpLocks/>
          </p:cNvCxnSpPr>
          <p:nvPr/>
        </p:nvCxnSpPr>
        <p:spPr>
          <a:xfrm flipH="1">
            <a:off x="3252195" y="5798238"/>
            <a:ext cx="2454518"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A992752E-3ACF-4711-A3B2-B3E782CEACD4}"/>
              </a:ext>
            </a:extLst>
          </p:cNvPr>
          <p:cNvSpPr/>
          <p:nvPr/>
        </p:nvSpPr>
        <p:spPr>
          <a:xfrm>
            <a:off x="3105989" y="5798392"/>
            <a:ext cx="175237" cy="388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TextBox 54">
            <a:extLst>
              <a:ext uri="{FF2B5EF4-FFF2-40B4-BE49-F238E27FC236}">
                <a16:creationId xmlns:a16="http://schemas.microsoft.com/office/drawing/2014/main" id="{2DA19133-7DAD-46B4-B291-2AF66EE1A1E1}"/>
              </a:ext>
            </a:extLst>
          </p:cNvPr>
          <p:cNvSpPr txBox="1"/>
          <p:nvPr/>
        </p:nvSpPr>
        <p:spPr>
          <a:xfrm>
            <a:off x="1651913" y="5798238"/>
            <a:ext cx="1669508" cy="430887"/>
          </a:xfrm>
          <a:prstGeom prst="rect">
            <a:avLst/>
          </a:prstGeom>
          <a:noFill/>
        </p:spPr>
        <p:txBody>
          <a:bodyPr wrap="square" rtlCol="0">
            <a:spAutoFit/>
          </a:bodyPr>
          <a:lstStyle/>
          <a:p>
            <a:r>
              <a:rPr lang="ko-KR" altLang="en-US" sz="1100" b="1" dirty="0"/>
              <a:t>해당 제품의 입고</a:t>
            </a:r>
            <a:r>
              <a:rPr lang="en-US" altLang="ko-KR" sz="1100" b="1" dirty="0"/>
              <a:t>,</a:t>
            </a:r>
          </a:p>
          <a:p>
            <a:r>
              <a:rPr lang="ko-KR" altLang="en-US" sz="1100" b="1" dirty="0"/>
              <a:t>재고 현황 업데이트 </a:t>
            </a:r>
          </a:p>
        </p:txBody>
      </p:sp>
      <p:sp>
        <p:nvSpPr>
          <p:cNvPr id="57" name="TextBox 56">
            <a:extLst>
              <a:ext uri="{FF2B5EF4-FFF2-40B4-BE49-F238E27FC236}">
                <a16:creationId xmlns:a16="http://schemas.microsoft.com/office/drawing/2014/main" id="{CD4C55CD-58C5-4344-83A3-5593ACA7D90A}"/>
              </a:ext>
            </a:extLst>
          </p:cNvPr>
          <p:cNvSpPr txBox="1"/>
          <p:nvPr/>
        </p:nvSpPr>
        <p:spPr>
          <a:xfrm>
            <a:off x="3417738" y="5844404"/>
            <a:ext cx="2067960" cy="403945"/>
          </a:xfrm>
          <a:prstGeom prst="rect">
            <a:avLst/>
          </a:prstGeom>
          <a:noFill/>
        </p:spPr>
        <p:txBody>
          <a:bodyPr wrap="none" rtlCol="0">
            <a:spAutoFit/>
          </a:bodyPr>
          <a:lstStyle/>
          <a:p>
            <a:pPr algn="ctr"/>
            <a:r>
              <a:rPr lang="en-US" altLang="ko-KR" sz="1100" b="1" dirty="0"/>
              <a:t>Update </a:t>
            </a:r>
            <a:r>
              <a:rPr lang="ko-KR" altLang="en-US" sz="1100" b="1" dirty="0"/>
              <a:t>된 </a:t>
            </a:r>
            <a:r>
              <a:rPr lang="en-US" altLang="ko-KR" sz="1100" b="1" dirty="0"/>
              <a:t>Product Table</a:t>
            </a:r>
            <a:r>
              <a:rPr lang="ko-KR" altLang="en-US" sz="1100" b="1" dirty="0"/>
              <a:t>의</a:t>
            </a:r>
            <a:endParaRPr lang="en-US" altLang="ko-KR" sz="1100" b="1" dirty="0"/>
          </a:p>
          <a:p>
            <a:pPr algn="ctr"/>
            <a:r>
              <a:rPr lang="ko-KR" altLang="en-US" sz="1100" b="1" dirty="0"/>
              <a:t> 입고 </a:t>
            </a:r>
            <a:r>
              <a:rPr lang="en-US" altLang="ko-KR" sz="1100" b="1" dirty="0"/>
              <a:t>data </a:t>
            </a:r>
            <a:r>
              <a:rPr lang="ko-KR" altLang="en-US" sz="1100" b="1" dirty="0"/>
              <a:t>전공</a:t>
            </a:r>
            <a:endParaRPr lang="en-US" altLang="ko-KR" sz="1100" b="1" dirty="0"/>
          </a:p>
        </p:txBody>
      </p:sp>
      <p:sp>
        <p:nvSpPr>
          <p:cNvPr id="58" name="직사각형 57">
            <a:extLst>
              <a:ext uri="{FF2B5EF4-FFF2-40B4-BE49-F238E27FC236}">
                <a16:creationId xmlns:a16="http://schemas.microsoft.com/office/drawing/2014/main" id="{E8207482-50C5-4CFA-8295-FEDFCB8F378F}"/>
              </a:ext>
            </a:extLst>
          </p:cNvPr>
          <p:cNvSpPr/>
          <p:nvPr/>
        </p:nvSpPr>
        <p:spPr>
          <a:xfrm>
            <a:off x="5880067" y="5279066"/>
            <a:ext cx="257033" cy="563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직사각형 58">
            <a:extLst>
              <a:ext uri="{FF2B5EF4-FFF2-40B4-BE49-F238E27FC236}">
                <a16:creationId xmlns:a16="http://schemas.microsoft.com/office/drawing/2014/main" id="{B6D921B2-D247-4A62-AF8A-25CEE1E41566}"/>
              </a:ext>
            </a:extLst>
          </p:cNvPr>
          <p:cNvSpPr/>
          <p:nvPr/>
        </p:nvSpPr>
        <p:spPr>
          <a:xfrm>
            <a:off x="8878315" y="3423395"/>
            <a:ext cx="253370" cy="561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TextBox 61">
            <a:extLst>
              <a:ext uri="{FF2B5EF4-FFF2-40B4-BE49-F238E27FC236}">
                <a16:creationId xmlns:a16="http://schemas.microsoft.com/office/drawing/2014/main" id="{C9B4AD72-4421-4165-8C04-E5AB1CF754DB}"/>
              </a:ext>
            </a:extLst>
          </p:cNvPr>
          <p:cNvSpPr txBox="1"/>
          <p:nvPr/>
        </p:nvSpPr>
        <p:spPr>
          <a:xfrm>
            <a:off x="6034338" y="3617232"/>
            <a:ext cx="2812403" cy="1277273"/>
          </a:xfrm>
          <a:prstGeom prst="rect">
            <a:avLst/>
          </a:prstGeom>
          <a:noFill/>
        </p:spPr>
        <p:txBody>
          <a:bodyPr wrap="square" rtlCol="0">
            <a:spAutoFit/>
          </a:bodyPr>
          <a:lstStyle/>
          <a:p>
            <a:pPr algn="just">
              <a:lnSpc>
                <a:spcPct val="150000"/>
              </a:lnSpc>
            </a:pPr>
            <a:r>
              <a:rPr lang="ko-KR" altLang="en-US" sz="1100" b="1" dirty="0"/>
              <a:t>입고 처리 버튼 클릭 시 </a:t>
            </a:r>
            <a:r>
              <a:rPr lang="en-US" altLang="ko-KR" sz="1100" b="1" dirty="0"/>
              <a:t>Ajax</a:t>
            </a:r>
            <a:r>
              <a:rPr lang="ko-KR" altLang="en-US" sz="1100" b="1" dirty="0"/>
              <a:t>를 통해 </a:t>
            </a:r>
            <a:r>
              <a:rPr lang="en-US" altLang="ko-KR" sz="1100" b="1" dirty="0"/>
              <a:t>Django</a:t>
            </a:r>
            <a:r>
              <a:rPr lang="ko-KR" altLang="en-US" sz="1100" b="1" dirty="0"/>
              <a:t>의</a:t>
            </a:r>
            <a:r>
              <a:rPr lang="en-US" altLang="ko-KR" sz="1100" b="1" dirty="0"/>
              <a:t> Views.py</a:t>
            </a:r>
            <a:r>
              <a:rPr lang="ko-KR" altLang="en-US" sz="1100" b="1" dirty="0"/>
              <a:t>로 제품 정보 전달 및</a:t>
            </a:r>
            <a:endParaRPr lang="en-US" altLang="ko-KR" sz="1100" b="1" dirty="0"/>
          </a:p>
          <a:p>
            <a:pPr algn="just">
              <a:lnSpc>
                <a:spcPct val="150000"/>
              </a:lnSpc>
            </a:pPr>
            <a:r>
              <a:rPr lang="ko-KR" altLang="en-US" sz="1100" b="1" dirty="0"/>
              <a:t>체크 후 미 입고 된 제품의 수량 업데이트  </a:t>
            </a:r>
            <a:r>
              <a:rPr lang="en-US" altLang="ko-KR" sz="1100" b="1" dirty="0"/>
              <a:t>(</a:t>
            </a:r>
            <a:r>
              <a:rPr lang="ko-KR" altLang="en-US" sz="1100" b="1" dirty="0"/>
              <a:t>입고 </a:t>
            </a:r>
            <a:r>
              <a:rPr lang="en-US" altLang="ko-KR" sz="1100" b="1" dirty="0"/>
              <a:t>+1, </a:t>
            </a:r>
            <a:r>
              <a:rPr lang="ko-KR" altLang="en-US" sz="1100" b="1" dirty="0"/>
              <a:t>재고 </a:t>
            </a:r>
            <a:r>
              <a:rPr lang="en-US" altLang="ko-KR" sz="1100" b="1" dirty="0"/>
              <a:t>+1, </a:t>
            </a:r>
            <a:r>
              <a:rPr lang="ko-KR" altLang="en-US" sz="1100" b="1" dirty="0"/>
              <a:t>입고 날짜</a:t>
            </a:r>
            <a:r>
              <a:rPr lang="en-US" altLang="ko-KR" sz="1100" b="1" dirty="0"/>
              <a:t>)</a:t>
            </a:r>
          </a:p>
          <a:p>
            <a:pPr algn="just"/>
            <a:endParaRPr lang="en-US" altLang="ko-KR" sz="1100" b="1" dirty="0"/>
          </a:p>
        </p:txBody>
      </p:sp>
      <p:sp>
        <p:nvSpPr>
          <p:cNvPr id="4" name="슬라이드 번호 개체 틀 3"/>
          <p:cNvSpPr>
            <a:spLocks noGrp="1"/>
          </p:cNvSpPr>
          <p:nvPr>
            <p:ph type="sldNum" sz="quarter" idx="12"/>
          </p:nvPr>
        </p:nvSpPr>
        <p:spPr>
          <a:xfrm>
            <a:off x="8116075" y="6281704"/>
            <a:ext cx="2743200" cy="365125"/>
          </a:xfrm>
        </p:spPr>
        <p:txBody>
          <a:bodyPr/>
          <a:lstStyle/>
          <a:p>
            <a:fld id="{C8B1308B-619C-4750-878A-85E35834BA81}" type="slidenum">
              <a:rPr lang="ko-KR" altLang="en-US" smtClean="0"/>
              <a:t>73</a:t>
            </a:fld>
            <a:endParaRPr lang="ko-KR" altLang="en-US"/>
          </a:p>
        </p:txBody>
      </p:sp>
      <p:cxnSp>
        <p:nvCxnSpPr>
          <p:cNvPr id="71" name="직선 화살표 연결선 93">
            <a:extLst>
              <a:ext uri="{FF2B5EF4-FFF2-40B4-BE49-F238E27FC236}">
                <a16:creationId xmlns:a16="http://schemas.microsoft.com/office/drawing/2014/main" id="{89BD6B98-8720-47C5-8008-D2894FEDE2DA}"/>
              </a:ext>
            </a:extLst>
          </p:cNvPr>
          <p:cNvCxnSpPr>
            <a:cxnSpLocks/>
          </p:cNvCxnSpPr>
          <p:nvPr/>
        </p:nvCxnSpPr>
        <p:spPr>
          <a:xfrm rot="10800000" flipV="1">
            <a:off x="9176977" y="3559063"/>
            <a:ext cx="5228" cy="1733134"/>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99C55E-3395-49FF-9189-34CB47BA9206}"/>
              </a:ext>
            </a:extLst>
          </p:cNvPr>
          <p:cNvSpPr txBox="1"/>
          <p:nvPr/>
        </p:nvSpPr>
        <p:spPr>
          <a:xfrm>
            <a:off x="9726084" y="4192864"/>
            <a:ext cx="1723910" cy="245253"/>
          </a:xfrm>
          <a:prstGeom prst="rect">
            <a:avLst/>
          </a:prstGeom>
          <a:noFill/>
        </p:spPr>
        <p:txBody>
          <a:bodyPr wrap="none" rtlCol="0">
            <a:spAutoFit/>
          </a:bodyPr>
          <a:lstStyle/>
          <a:p>
            <a:pPr algn="ctr"/>
            <a:r>
              <a:rPr lang="en-US" altLang="ko-KR" sz="1100" b="1" dirty="0"/>
              <a:t>Product Table Update</a:t>
            </a:r>
          </a:p>
        </p:txBody>
      </p:sp>
    </p:spTree>
    <p:extLst>
      <p:ext uri="{BB962C8B-B14F-4D97-AF65-F5344CB8AC3E}">
        <p14:creationId xmlns:p14="http://schemas.microsoft.com/office/powerpoint/2010/main" val="3274991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기능처리도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cxnSp>
        <p:nvCxnSpPr>
          <p:cNvPr id="73" name="직선 화살표 연결선 72">
            <a:extLst>
              <a:ext uri="{FF2B5EF4-FFF2-40B4-BE49-F238E27FC236}">
                <a16:creationId xmlns:a16="http://schemas.microsoft.com/office/drawing/2014/main" id="{061D8009-BDF9-4163-953B-5ABCCB4CA6E5}"/>
              </a:ext>
            </a:extLst>
          </p:cNvPr>
          <p:cNvCxnSpPr>
            <a:cxnSpLocks/>
          </p:cNvCxnSpPr>
          <p:nvPr/>
        </p:nvCxnSpPr>
        <p:spPr>
          <a:xfrm>
            <a:off x="4829988" y="3499674"/>
            <a:ext cx="512095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93">
            <a:extLst>
              <a:ext uri="{FF2B5EF4-FFF2-40B4-BE49-F238E27FC236}">
                <a16:creationId xmlns:a16="http://schemas.microsoft.com/office/drawing/2014/main" id="{7EDED0B9-1AD8-42DE-B3B1-6CE2B4964CBC}"/>
              </a:ext>
            </a:extLst>
          </p:cNvPr>
          <p:cNvCxnSpPr>
            <a:cxnSpLocks/>
          </p:cNvCxnSpPr>
          <p:nvPr/>
        </p:nvCxnSpPr>
        <p:spPr>
          <a:xfrm rot="10800000" flipV="1">
            <a:off x="2305971" y="2218482"/>
            <a:ext cx="5232" cy="175786"/>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직사각형 74">
            <a:extLst>
              <a:ext uri="{FF2B5EF4-FFF2-40B4-BE49-F238E27FC236}">
                <a16:creationId xmlns:a16="http://schemas.microsoft.com/office/drawing/2014/main" id="{B1045D45-E7D6-4FB8-BEFB-964FB93C232C}"/>
              </a:ext>
            </a:extLst>
          </p:cNvPr>
          <p:cNvSpPr/>
          <p:nvPr/>
        </p:nvSpPr>
        <p:spPr>
          <a:xfrm>
            <a:off x="106408" y="1016602"/>
            <a:ext cx="11979184" cy="5572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6" name="연결선: 꺾임 75">
            <a:extLst>
              <a:ext uri="{FF2B5EF4-FFF2-40B4-BE49-F238E27FC236}">
                <a16:creationId xmlns:a16="http://schemas.microsoft.com/office/drawing/2014/main" id="{794D0A21-B192-4FB3-B0FB-2E9408EBD550}"/>
              </a:ext>
            </a:extLst>
          </p:cNvPr>
          <p:cNvCxnSpPr>
            <a:cxnSpLocks/>
          </p:cNvCxnSpPr>
          <p:nvPr/>
        </p:nvCxnSpPr>
        <p:spPr>
          <a:xfrm flipV="1">
            <a:off x="106408" y="1016602"/>
            <a:ext cx="1893336" cy="471087"/>
          </a:xfrm>
          <a:prstGeom prst="bentConnector3">
            <a:avLst>
              <a:gd name="adj1" fmla="val 100645"/>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D6E61C8-9837-42E8-B798-220C2A28CF74}"/>
              </a:ext>
            </a:extLst>
          </p:cNvPr>
          <p:cNvSpPr txBox="1"/>
          <p:nvPr/>
        </p:nvSpPr>
        <p:spPr>
          <a:xfrm>
            <a:off x="106408" y="1079194"/>
            <a:ext cx="1824538" cy="369332"/>
          </a:xfrm>
          <a:prstGeom prst="rect">
            <a:avLst/>
          </a:prstGeom>
          <a:noFill/>
        </p:spPr>
        <p:txBody>
          <a:bodyPr wrap="none" rtlCol="0">
            <a:spAutoFit/>
          </a:bodyPr>
          <a:lstStyle/>
          <a:p>
            <a:r>
              <a:rPr lang="ko-KR" altLang="en-US" dirty="0"/>
              <a:t>제품주문 </a:t>
            </a:r>
            <a:r>
              <a:rPr lang="en-US" altLang="ko-KR" dirty="0"/>
              <a:t>/ </a:t>
            </a:r>
            <a:r>
              <a:rPr lang="ko-KR" altLang="en-US" dirty="0"/>
              <a:t>출고</a:t>
            </a:r>
          </a:p>
        </p:txBody>
      </p:sp>
      <p:grpSp>
        <p:nvGrpSpPr>
          <p:cNvPr id="78" name="그룹 77">
            <a:extLst>
              <a:ext uri="{FF2B5EF4-FFF2-40B4-BE49-F238E27FC236}">
                <a16:creationId xmlns:a16="http://schemas.microsoft.com/office/drawing/2014/main" id="{854FA060-0AB2-47CE-B861-AF72194E794A}"/>
              </a:ext>
            </a:extLst>
          </p:cNvPr>
          <p:cNvGrpSpPr/>
          <p:nvPr/>
        </p:nvGrpSpPr>
        <p:grpSpPr>
          <a:xfrm>
            <a:off x="1445395" y="1568403"/>
            <a:ext cx="1528195" cy="4890643"/>
            <a:chOff x="1434714" y="1382317"/>
            <a:chExt cx="1472665" cy="4747189"/>
          </a:xfrm>
        </p:grpSpPr>
        <p:sp>
          <p:nvSpPr>
            <p:cNvPr id="129" name="직사각형 128">
              <a:extLst>
                <a:ext uri="{FF2B5EF4-FFF2-40B4-BE49-F238E27FC236}">
                  <a16:creationId xmlns:a16="http://schemas.microsoft.com/office/drawing/2014/main" id="{B582E2AD-4BFE-4BF8-AD01-0911C8632595}"/>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Web</a:t>
              </a:r>
              <a:endParaRPr lang="ko-KR" altLang="en-US" sz="1600" b="1" dirty="0">
                <a:solidFill>
                  <a:schemeClr val="tx1"/>
                </a:solidFill>
              </a:endParaRPr>
            </a:p>
          </p:txBody>
        </p:sp>
        <p:cxnSp>
          <p:nvCxnSpPr>
            <p:cNvPr id="130" name="직선 연결선 129">
              <a:extLst>
                <a:ext uri="{FF2B5EF4-FFF2-40B4-BE49-F238E27FC236}">
                  <a16:creationId xmlns:a16="http://schemas.microsoft.com/office/drawing/2014/main" id="{DB41C424-C434-41EF-8974-0E1DFEE13AC8}"/>
                </a:ext>
              </a:extLst>
            </p:cNvPr>
            <p:cNvCxnSpPr>
              <a:cxnSpLocks/>
              <a:stCxn id="129"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9" name="그룹 78">
            <a:extLst>
              <a:ext uri="{FF2B5EF4-FFF2-40B4-BE49-F238E27FC236}">
                <a16:creationId xmlns:a16="http://schemas.microsoft.com/office/drawing/2014/main" id="{734E3514-46FA-4482-8E48-96F1692EAA95}"/>
              </a:ext>
            </a:extLst>
          </p:cNvPr>
          <p:cNvGrpSpPr/>
          <p:nvPr/>
        </p:nvGrpSpPr>
        <p:grpSpPr>
          <a:xfrm>
            <a:off x="4013459" y="1568403"/>
            <a:ext cx="1528195" cy="4890643"/>
            <a:chOff x="1434714" y="1382317"/>
            <a:chExt cx="1472665" cy="4747189"/>
          </a:xfrm>
        </p:grpSpPr>
        <p:sp>
          <p:nvSpPr>
            <p:cNvPr id="117" name="직사각형 116">
              <a:extLst>
                <a:ext uri="{FF2B5EF4-FFF2-40B4-BE49-F238E27FC236}">
                  <a16:creationId xmlns:a16="http://schemas.microsoft.com/office/drawing/2014/main" id="{725E84A3-E267-4D46-9CB6-BE1026AFB34C}"/>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Django</a:t>
              </a:r>
              <a:endParaRPr lang="ko-KR" altLang="en-US" sz="1600" b="1" dirty="0">
                <a:solidFill>
                  <a:schemeClr val="tx1"/>
                </a:solidFill>
              </a:endParaRPr>
            </a:p>
          </p:txBody>
        </p:sp>
        <p:cxnSp>
          <p:nvCxnSpPr>
            <p:cNvPr id="118" name="직선 연결선 117">
              <a:extLst>
                <a:ext uri="{FF2B5EF4-FFF2-40B4-BE49-F238E27FC236}">
                  <a16:creationId xmlns:a16="http://schemas.microsoft.com/office/drawing/2014/main" id="{28965831-2B15-4C41-AE5F-B8B65C2BC5FB}"/>
                </a:ext>
              </a:extLst>
            </p:cNvPr>
            <p:cNvCxnSpPr>
              <a:cxnSpLocks/>
              <a:stCxn id="117"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F9BD8D78-B6BD-440A-9CDC-F814F1007D47}"/>
              </a:ext>
            </a:extLst>
          </p:cNvPr>
          <p:cNvGrpSpPr/>
          <p:nvPr/>
        </p:nvGrpSpPr>
        <p:grpSpPr>
          <a:xfrm>
            <a:off x="6741332" y="1568403"/>
            <a:ext cx="1528195" cy="4890643"/>
            <a:chOff x="1434714" y="1382317"/>
            <a:chExt cx="1472665" cy="4747189"/>
          </a:xfrm>
        </p:grpSpPr>
        <p:sp>
          <p:nvSpPr>
            <p:cNvPr id="115" name="직사각형 114">
              <a:extLst>
                <a:ext uri="{FF2B5EF4-FFF2-40B4-BE49-F238E27FC236}">
                  <a16:creationId xmlns:a16="http://schemas.microsoft.com/office/drawing/2014/main" id="{73485D50-B2BC-4BF8-BCE3-A58E34C2A5F0}"/>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AWS </a:t>
              </a:r>
              <a:r>
                <a:rPr lang="en-US" altLang="ko-KR" sz="1600" b="1" dirty="0" err="1">
                  <a:solidFill>
                    <a:schemeClr val="tx1"/>
                  </a:solidFill>
                </a:rPr>
                <a:t>RDS</a:t>
              </a:r>
              <a:endParaRPr lang="ko-KR" altLang="en-US" sz="1600" b="1" dirty="0">
                <a:solidFill>
                  <a:schemeClr val="tx1"/>
                </a:solidFill>
              </a:endParaRPr>
            </a:p>
          </p:txBody>
        </p:sp>
        <p:cxnSp>
          <p:nvCxnSpPr>
            <p:cNvPr id="116" name="직선 연결선 115">
              <a:extLst>
                <a:ext uri="{FF2B5EF4-FFF2-40B4-BE49-F238E27FC236}">
                  <a16:creationId xmlns:a16="http://schemas.microsoft.com/office/drawing/2014/main" id="{ABF0B6FF-3973-4E75-8703-9DF55BEB1425}"/>
                </a:ext>
              </a:extLst>
            </p:cNvPr>
            <p:cNvCxnSpPr>
              <a:cxnSpLocks/>
              <a:stCxn id="115"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그룹 80">
            <a:extLst>
              <a:ext uri="{FF2B5EF4-FFF2-40B4-BE49-F238E27FC236}">
                <a16:creationId xmlns:a16="http://schemas.microsoft.com/office/drawing/2014/main" id="{E049BD27-6BFB-49C6-8B9F-AE52017D826C}"/>
              </a:ext>
            </a:extLst>
          </p:cNvPr>
          <p:cNvGrpSpPr/>
          <p:nvPr/>
        </p:nvGrpSpPr>
        <p:grpSpPr>
          <a:xfrm>
            <a:off x="9309393" y="1568403"/>
            <a:ext cx="1528195" cy="4890643"/>
            <a:chOff x="1655548" y="1382317"/>
            <a:chExt cx="1472665" cy="4747189"/>
          </a:xfrm>
        </p:grpSpPr>
        <p:sp>
          <p:nvSpPr>
            <p:cNvPr id="113" name="직사각형 112">
              <a:extLst>
                <a:ext uri="{FF2B5EF4-FFF2-40B4-BE49-F238E27FC236}">
                  <a16:creationId xmlns:a16="http://schemas.microsoft.com/office/drawing/2014/main" id="{BC75D8E8-D0FF-4001-80A4-AC167FE1D6F6}"/>
                </a:ext>
              </a:extLst>
            </p:cNvPr>
            <p:cNvSpPr/>
            <p:nvPr/>
          </p:nvSpPr>
          <p:spPr>
            <a:xfrm>
              <a:off x="1655548"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Device</a:t>
              </a:r>
              <a:endParaRPr lang="ko-KR" altLang="en-US" sz="1600" b="1" dirty="0">
                <a:solidFill>
                  <a:schemeClr val="tx1"/>
                </a:solidFill>
              </a:endParaRPr>
            </a:p>
          </p:txBody>
        </p:sp>
        <p:cxnSp>
          <p:nvCxnSpPr>
            <p:cNvPr id="114" name="직선 연결선 113">
              <a:extLst>
                <a:ext uri="{FF2B5EF4-FFF2-40B4-BE49-F238E27FC236}">
                  <a16:creationId xmlns:a16="http://schemas.microsoft.com/office/drawing/2014/main" id="{D8195EB3-C97C-4268-83EE-2102D5F84FD6}"/>
                </a:ext>
              </a:extLst>
            </p:cNvPr>
            <p:cNvCxnSpPr>
              <a:cxnSpLocks/>
              <a:stCxn id="113" idx="2"/>
            </p:cNvCxnSpPr>
            <p:nvPr/>
          </p:nvCxnSpPr>
          <p:spPr>
            <a:xfrm>
              <a:off x="2391881"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82" name="직사각형 81">
            <a:extLst>
              <a:ext uri="{FF2B5EF4-FFF2-40B4-BE49-F238E27FC236}">
                <a16:creationId xmlns:a16="http://schemas.microsoft.com/office/drawing/2014/main" id="{ADB08298-335A-4CB5-818B-E2CDE0F9B3A1}"/>
              </a:ext>
            </a:extLst>
          </p:cNvPr>
          <p:cNvSpPr/>
          <p:nvPr/>
        </p:nvSpPr>
        <p:spPr>
          <a:xfrm>
            <a:off x="2102435" y="2201753"/>
            <a:ext cx="208751" cy="8181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3" name="직선 화살표 연결선 82">
            <a:extLst>
              <a:ext uri="{FF2B5EF4-FFF2-40B4-BE49-F238E27FC236}">
                <a16:creationId xmlns:a16="http://schemas.microsoft.com/office/drawing/2014/main" id="{C04D5CDC-D934-41E8-8240-4DD8382D34F3}"/>
              </a:ext>
            </a:extLst>
          </p:cNvPr>
          <p:cNvCxnSpPr>
            <a:cxnSpLocks/>
          </p:cNvCxnSpPr>
          <p:nvPr/>
        </p:nvCxnSpPr>
        <p:spPr>
          <a:xfrm>
            <a:off x="2303687" y="3001919"/>
            <a:ext cx="2337042"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21B3F158-4987-421A-8446-25E879D4650D}"/>
              </a:ext>
            </a:extLst>
          </p:cNvPr>
          <p:cNvSpPr/>
          <p:nvPr/>
        </p:nvSpPr>
        <p:spPr>
          <a:xfrm>
            <a:off x="4619224" y="2954785"/>
            <a:ext cx="253578" cy="734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5D90F9D8-95A0-43C5-B538-DB878A23AB86}"/>
              </a:ext>
            </a:extLst>
          </p:cNvPr>
          <p:cNvSpPr/>
          <p:nvPr/>
        </p:nvSpPr>
        <p:spPr>
          <a:xfrm>
            <a:off x="7406062" y="4015673"/>
            <a:ext cx="248250" cy="1417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87" name="직선 화살표 연결선 93">
            <a:extLst>
              <a:ext uri="{FF2B5EF4-FFF2-40B4-BE49-F238E27FC236}">
                <a16:creationId xmlns:a16="http://schemas.microsoft.com/office/drawing/2014/main" id="{5E6A5455-6D51-4DC6-86EE-C9EF2F1D8FA8}"/>
              </a:ext>
            </a:extLst>
          </p:cNvPr>
          <p:cNvCxnSpPr>
            <a:cxnSpLocks/>
          </p:cNvCxnSpPr>
          <p:nvPr/>
        </p:nvCxnSpPr>
        <p:spPr>
          <a:xfrm rot="10800000" flipV="1">
            <a:off x="7664098" y="3658344"/>
            <a:ext cx="5232" cy="1731459"/>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D52DB30F-AC33-4F3D-A67D-69C90CFA562E}"/>
              </a:ext>
            </a:extLst>
          </p:cNvPr>
          <p:cNvSpPr/>
          <p:nvPr/>
        </p:nvSpPr>
        <p:spPr>
          <a:xfrm>
            <a:off x="9958045" y="3409892"/>
            <a:ext cx="230889" cy="18797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5" name="직선 화살표 연결선 93">
            <a:extLst>
              <a:ext uri="{FF2B5EF4-FFF2-40B4-BE49-F238E27FC236}">
                <a16:creationId xmlns:a16="http://schemas.microsoft.com/office/drawing/2014/main" id="{B007504E-29FF-4051-BE4E-7E05E8B8B59A}"/>
              </a:ext>
            </a:extLst>
          </p:cNvPr>
          <p:cNvCxnSpPr>
            <a:cxnSpLocks/>
          </p:cNvCxnSpPr>
          <p:nvPr/>
        </p:nvCxnSpPr>
        <p:spPr>
          <a:xfrm rot="10800000" flipV="1">
            <a:off x="4909303" y="3013264"/>
            <a:ext cx="5232" cy="233971"/>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514D8D4-936E-43FC-8ABC-231135CC1147}"/>
              </a:ext>
            </a:extLst>
          </p:cNvPr>
          <p:cNvSpPr txBox="1"/>
          <p:nvPr/>
        </p:nvSpPr>
        <p:spPr>
          <a:xfrm>
            <a:off x="5387523" y="5630796"/>
            <a:ext cx="1776894" cy="245014"/>
          </a:xfrm>
          <a:prstGeom prst="rect">
            <a:avLst/>
          </a:prstGeom>
          <a:noFill/>
        </p:spPr>
        <p:txBody>
          <a:bodyPr wrap="none" rtlCol="0">
            <a:spAutoFit/>
          </a:bodyPr>
          <a:lstStyle/>
          <a:p>
            <a:pPr algn="ctr"/>
            <a:r>
              <a:rPr lang="en-US" altLang="ko-KR" sz="1100" b="1" dirty="0"/>
              <a:t>Product  Table Update</a:t>
            </a:r>
          </a:p>
        </p:txBody>
      </p:sp>
      <p:cxnSp>
        <p:nvCxnSpPr>
          <p:cNvPr id="97" name="직선 화살표 연결선 96">
            <a:extLst>
              <a:ext uri="{FF2B5EF4-FFF2-40B4-BE49-F238E27FC236}">
                <a16:creationId xmlns:a16="http://schemas.microsoft.com/office/drawing/2014/main" id="{70824158-F932-4012-8CD8-29086BC9C48D}"/>
              </a:ext>
            </a:extLst>
          </p:cNvPr>
          <p:cNvCxnSpPr>
            <a:cxnSpLocks/>
          </p:cNvCxnSpPr>
          <p:nvPr/>
        </p:nvCxnSpPr>
        <p:spPr>
          <a:xfrm flipH="1">
            <a:off x="4867730" y="5403970"/>
            <a:ext cx="2456538"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3">
            <a:extLst>
              <a:ext uri="{FF2B5EF4-FFF2-40B4-BE49-F238E27FC236}">
                <a16:creationId xmlns:a16="http://schemas.microsoft.com/office/drawing/2014/main" id="{DC1C79E9-5DBE-41BD-BC79-4FFCA2C32076}"/>
              </a:ext>
            </a:extLst>
          </p:cNvPr>
          <p:cNvCxnSpPr>
            <a:cxnSpLocks/>
          </p:cNvCxnSpPr>
          <p:nvPr/>
        </p:nvCxnSpPr>
        <p:spPr>
          <a:xfrm rot="10800000" flipV="1">
            <a:off x="4876629" y="5628391"/>
            <a:ext cx="5232" cy="175786"/>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42BDF600-EA80-4B88-AFFD-9CDCA80C5AF5}"/>
              </a:ext>
            </a:extLst>
          </p:cNvPr>
          <p:cNvCxnSpPr>
            <a:cxnSpLocks/>
          </p:cNvCxnSpPr>
          <p:nvPr/>
        </p:nvCxnSpPr>
        <p:spPr>
          <a:xfrm flipH="1">
            <a:off x="2213111" y="5854807"/>
            <a:ext cx="2456538"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a16="http://schemas.microsoft.com/office/drawing/2014/main" id="{A89B95BA-8572-4933-BDDF-510AAB1AD248}"/>
              </a:ext>
            </a:extLst>
          </p:cNvPr>
          <p:cNvSpPr/>
          <p:nvPr/>
        </p:nvSpPr>
        <p:spPr>
          <a:xfrm>
            <a:off x="2066784" y="5854961"/>
            <a:ext cx="175381" cy="388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TextBox 101">
            <a:extLst>
              <a:ext uri="{FF2B5EF4-FFF2-40B4-BE49-F238E27FC236}">
                <a16:creationId xmlns:a16="http://schemas.microsoft.com/office/drawing/2014/main" id="{B21B74E9-118B-48CC-A9AD-55F4437C32A0}"/>
              </a:ext>
            </a:extLst>
          </p:cNvPr>
          <p:cNvSpPr txBox="1"/>
          <p:nvPr/>
        </p:nvSpPr>
        <p:spPr>
          <a:xfrm>
            <a:off x="368236" y="5854807"/>
            <a:ext cx="1753606" cy="403553"/>
          </a:xfrm>
          <a:prstGeom prst="rect">
            <a:avLst/>
          </a:prstGeom>
          <a:noFill/>
        </p:spPr>
        <p:txBody>
          <a:bodyPr wrap="none" rtlCol="0">
            <a:spAutoFit/>
          </a:bodyPr>
          <a:lstStyle/>
          <a:p>
            <a:r>
              <a:rPr lang="ko-KR" altLang="en-US" sz="1100" b="1" dirty="0"/>
              <a:t>해당 제품의 출고</a:t>
            </a:r>
            <a:r>
              <a:rPr lang="en-US" altLang="ko-KR" sz="1100" b="1" dirty="0"/>
              <a:t>, </a:t>
            </a:r>
            <a:r>
              <a:rPr lang="ko-KR" altLang="en-US" sz="1100" b="1" dirty="0"/>
              <a:t>재고 </a:t>
            </a:r>
            <a:endParaRPr lang="en-US" altLang="ko-KR" sz="1100" b="1" dirty="0"/>
          </a:p>
          <a:p>
            <a:r>
              <a:rPr lang="ko-KR" altLang="en-US" sz="1100" b="1" dirty="0"/>
              <a:t> 현황 업데이트 </a:t>
            </a:r>
          </a:p>
        </p:txBody>
      </p:sp>
      <p:sp>
        <p:nvSpPr>
          <p:cNvPr id="104" name="TextBox 103">
            <a:extLst>
              <a:ext uri="{FF2B5EF4-FFF2-40B4-BE49-F238E27FC236}">
                <a16:creationId xmlns:a16="http://schemas.microsoft.com/office/drawing/2014/main" id="{2B676E7B-42AA-437F-9769-36C14206B081}"/>
              </a:ext>
            </a:extLst>
          </p:cNvPr>
          <p:cNvSpPr txBox="1"/>
          <p:nvPr/>
        </p:nvSpPr>
        <p:spPr>
          <a:xfrm>
            <a:off x="2378790" y="5900928"/>
            <a:ext cx="2069662" cy="403553"/>
          </a:xfrm>
          <a:prstGeom prst="rect">
            <a:avLst/>
          </a:prstGeom>
          <a:noFill/>
        </p:spPr>
        <p:txBody>
          <a:bodyPr wrap="none" rtlCol="0">
            <a:spAutoFit/>
          </a:bodyPr>
          <a:lstStyle/>
          <a:p>
            <a:pPr algn="ctr"/>
            <a:r>
              <a:rPr lang="en-US" altLang="ko-KR" sz="1100" b="1" dirty="0"/>
              <a:t>Update </a:t>
            </a:r>
            <a:r>
              <a:rPr lang="ko-KR" altLang="en-US" sz="1100" b="1" dirty="0"/>
              <a:t>된 </a:t>
            </a:r>
            <a:r>
              <a:rPr lang="en-US" altLang="ko-KR" sz="1100" b="1" dirty="0"/>
              <a:t>Product Table</a:t>
            </a:r>
            <a:r>
              <a:rPr lang="ko-KR" altLang="en-US" sz="1100" b="1" dirty="0"/>
              <a:t>의</a:t>
            </a:r>
            <a:endParaRPr lang="en-US" altLang="ko-KR" sz="1100" b="1" dirty="0"/>
          </a:p>
          <a:p>
            <a:pPr algn="ctr"/>
            <a:r>
              <a:rPr lang="ko-KR" altLang="en-US" sz="1100" b="1" dirty="0"/>
              <a:t> 출고</a:t>
            </a:r>
            <a:r>
              <a:rPr lang="en-US" altLang="ko-KR" sz="1100" b="1" dirty="0"/>
              <a:t>, </a:t>
            </a:r>
            <a:r>
              <a:rPr lang="ko-KR" altLang="en-US" sz="1100" b="1" dirty="0"/>
              <a:t>재고 </a:t>
            </a:r>
            <a:r>
              <a:rPr lang="en-US" altLang="ko-KR" sz="1100" b="1" dirty="0"/>
              <a:t>data </a:t>
            </a:r>
            <a:r>
              <a:rPr lang="ko-KR" altLang="en-US" sz="1100" b="1" dirty="0"/>
              <a:t>전공</a:t>
            </a:r>
            <a:endParaRPr lang="en-US" altLang="ko-KR" sz="1100" b="1" dirty="0"/>
          </a:p>
        </p:txBody>
      </p:sp>
      <p:sp>
        <p:nvSpPr>
          <p:cNvPr id="105" name="직사각형 104">
            <a:extLst>
              <a:ext uri="{FF2B5EF4-FFF2-40B4-BE49-F238E27FC236}">
                <a16:creationId xmlns:a16="http://schemas.microsoft.com/office/drawing/2014/main" id="{2684D563-9614-4C99-A17D-AB33C6B26C4C}"/>
              </a:ext>
            </a:extLst>
          </p:cNvPr>
          <p:cNvSpPr/>
          <p:nvPr/>
        </p:nvSpPr>
        <p:spPr>
          <a:xfrm>
            <a:off x="4631214" y="5390565"/>
            <a:ext cx="257244" cy="5115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6" name="직사각형 105">
            <a:extLst>
              <a:ext uri="{FF2B5EF4-FFF2-40B4-BE49-F238E27FC236}">
                <a16:creationId xmlns:a16="http://schemas.microsoft.com/office/drawing/2014/main" id="{8EEEF8FC-49F5-40E1-BE48-036B1165327A}"/>
              </a:ext>
            </a:extLst>
          </p:cNvPr>
          <p:cNvSpPr/>
          <p:nvPr/>
        </p:nvSpPr>
        <p:spPr>
          <a:xfrm>
            <a:off x="7400734" y="3638644"/>
            <a:ext cx="253578" cy="421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TextBox 107">
            <a:extLst>
              <a:ext uri="{FF2B5EF4-FFF2-40B4-BE49-F238E27FC236}">
                <a16:creationId xmlns:a16="http://schemas.microsoft.com/office/drawing/2014/main" id="{11A4A890-6A7E-481D-8E9A-5E3F2B51B350}"/>
              </a:ext>
            </a:extLst>
          </p:cNvPr>
          <p:cNvSpPr txBox="1"/>
          <p:nvPr/>
        </p:nvSpPr>
        <p:spPr>
          <a:xfrm>
            <a:off x="8761462" y="3212803"/>
            <a:ext cx="234360" cy="261610"/>
          </a:xfrm>
          <a:prstGeom prst="rect">
            <a:avLst/>
          </a:prstGeom>
          <a:noFill/>
        </p:spPr>
        <p:txBody>
          <a:bodyPr wrap="none" rtlCol="0">
            <a:spAutoFit/>
          </a:bodyPr>
          <a:lstStyle/>
          <a:p>
            <a:pPr algn="ctr"/>
            <a:r>
              <a:rPr lang="ko-KR" altLang="en-US" sz="1100" b="1" dirty="0">
                <a:solidFill>
                  <a:schemeClr val="accent2">
                    <a:lumMod val="75000"/>
                  </a:schemeClr>
                </a:solidFill>
              </a:rPr>
              <a:t> </a:t>
            </a:r>
            <a:endParaRPr lang="ko-KR" altLang="en-US" sz="1100" b="1" dirty="0"/>
          </a:p>
        </p:txBody>
      </p:sp>
      <p:sp>
        <p:nvSpPr>
          <p:cNvPr id="110" name="TextBox 109">
            <a:extLst>
              <a:ext uri="{FF2B5EF4-FFF2-40B4-BE49-F238E27FC236}">
                <a16:creationId xmlns:a16="http://schemas.microsoft.com/office/drawing/2014/main" id="{69C7189E-1898-4CD7-A241-BD11BB6E11E6}"/>
              </a:ext>
            </a:extLst>
          </p:cNvPr>
          <p:cNvSpPr txBox="1"/>
          <p:nvPr/>
        </p:nvSpPr>
        <p:spPr>
          <a:xfrm>
            <a:off x="754722" y="1979722"/>
            <a:ext cx="1261226" cy="245014"/>
          </a:xfrm>
          <a:prstGeom prst="rect">
            <a:avLst/>
          </a:prstGeom>
          <a:noFill/>
        </p:spPr>
        <p:txBody>
          <a:bodyPr wrap="none" rtlCol="0">
            <a:spAutoFit/>
          </a:bodyPr>
          <a:lstStyle/>
          <a:p>
            <a:r>
              <a:rPr lang="en-US" altLang="ko-KR" sz="1100" b="1" dirty="0"/>
              <a:t>“</a:t>
            </a:r>
            <a:r>
              <a:rPr lang="ko-KR" altLang="en-US" sz="1100" b="1" dirty="0"/>
              <a:t>주문하기</a:t>
            </a:r>
            <a:r>
              <a:rPr lang="en-US" altLang="ko-KR" sz="1100" b="1" dirty="0"/>
              <a:t>” </a:t>
            </a:r>
            <a:r>
              <a:rPr lang="ko-KR" altLang="en-US" sz="1100" b="1" dirty="0"/>
              <a:t>선택</a:t>
            </a:r>
          </a:p>
        </p:txBody>
      </p:sp>
      <p:sp>
        <p:nvSpPr>
          <p:cNvPr id="111" name="TextBox 110">
            <a:extLst>
              <a:ext uri="{FF2B5EF4-FFF2-40B4-BE49-F238E27FC236}">
                <a16:creationId xmlns:a16="http://schemas.microsoft.com/office/drawing/2014/main" id="{D240EBD5-2C50-4697-90C2-6E23CFC16B03}"/>
              </a:ext>
            </a:extLst>
          </p:cNvPr>
          <p:cNvSpPr txBox="1"/>
          <p:nvPr/>
        </p:nvSpPr>
        <p:spPr>
          <a:xfrm>
            <a:off x="2880590" y="2181583"/>
            <a:ext cx="1852624" cy="244986"/>
          </a:xfrm>
          <a:prstGeom prst="rect">
            <a:avLst/>
          </a:prstGeom>
          <a:noFill/>
        </p:spPr>
        <p:txBody>
          <a:bodyPr wrap="square" rtlCol="0">
            <a:spAutoFit/>
          </a:bodyPr>
          <a:lstStyle/>
          <a:p>
            <a:r>
              <a:rPr lang="ko-KR" altLang="en-US" sz="1100" b="1" dirty="0"/>
              <a:t>제품선택 후 주문서 작성 </a:t>
            </a:r>
          </a:p>
        </p:txBody>
      </p:sp>
      <p:sp>
        <p:nvSpPr>
          <p:cNvPr id="112" name="TextBox 111">
            <a:extLst>
              <a:ext uri="{FF2B5EF4-FFF2-40B4-BE49-F238E27FC236}">
                <a16:creationId xmlns:a16="http://schemas.microsoft.com/office/drawing/2014/main" id="{149AAF69-DD0A-490F-AF8A-53AE35428803}"/>
              </a:ext>
            </a:extLst>
          </p:cNvPr>
          <p:cNvSpPr txBox="1"/>
          <p:nvPr/>
        </p:nvSpPr>
        <p:spPr>
          <a:xfrm>
            <a:off x="2207282" y="3101890"/>
            <a:ext cx="2570359" cy="879169"/>
          </a:xfrm>
          <a:prstGeom prst="rect">
            <a:avLst/>
          </a:prstGeom>
          <a:noFill/>
        </p:spPr>
        <p:txBody>
          <a:bodyPr wrap="none" rtlCol="0">
            <a:spAutoFit/>
          </a:bodyPr>
          <a:lstStyle/>
          <a:p>
            <a:r>
              <a:rPr lang="en-US" altLang="ko-KR" sz="1100" b="1" dirty="0"/>
              <a:t>AWS </a:t>
            </a:r>
            <a:r>
              <a:rPr lang="en-US" altLang="ko-KR" sz="1100" b="1" dirty="0" err="1"/>
              <a:t>RDS</a:t>
            </a:r>
            <a:r>
              <a:rPr lang="en-US" altLang="ko-KR" sz="1100" b="1" dirty="0"/>
              <a:t> MySQL</a:t>
            </a:r>
            <a:r>
              <a:rPr lang="ko-KR" altLang="en-US" sz="1100" b="1" dirty="0"/>
              <a:t>의</a:t>
            </a:r>
            <a:r>
              <a:rPr lang="en-US" altLang="ko-KR" sz="1100" b="1" dirty="0"/>
              <a:t> Order Table</a:t>
            </a:r>
          </a:p>
          <a:p>
            <a:r>
              <a:rPr lang="ko-KR" altLang="en-US" sz="1100" b="1" dirty="0"/>
              <a:t>에 주문서 데이터 전송</a:t>
            </a:r>
            <a:endParaRPr lang="en-US" altLang="ko-KR" sz="1100" b="1" dirty="0"/>
          </a:p>
          <a:p>
            <a:endParaRPr lang="en-US" altLang="ko-KR" sz="1100" b="1" dirty="0"/>
          </a:p>
          <a:p>
            <a:r>
              <a:rPr lang="en-US" altLang="ko-KR" sz="1100" b="1" dirty="0">
                <a:solidFill>
                  <a:srgbClr val="FF0000"/>
                </a:solidFill>
              </a:rPr>
              <a:t>+ Through “</a:t>
            </a:r>
            <a:r>
              <a:rPr lang="en-US" altLang="ko-KR" sz="1100" b="1" dirty="0" err="1">
                <a:solidFill>
                  <a:srgbClr val="FF0000"/>
                </a:solidFill>
              </a:rPr>
              <a:t>Order_Product</a:t>
            </a:r>
            <a:r>
              <a:rPr lang="ko-KR" altLang="en-US" sz="1100" b="1" dirty="0">
                <a:solidFill>
                  <a:srgbClr val="FF0000"/>
                </a:solidFill>
              </a:rPr>
              <a:t> </a:t>
            </a:r>
            <a:r>
              <a:rPr lang="en-US" altLang="ko-KR" sz="1100" b="1" dirty="0">
                <a:solidFill>
                  <a:srgbClr val="FF0000"/>
                </a:solidFill>
              </a:rPr>
              <a:t>Table”</a:t>
            </a:r>
          </a:p>
          <a:p>
            <a:r>
              <a:rPr lang="ko-KR" altLang="en-US" sz="1100" dirty="0"/>
              <a:t>  </a:t>
            </a:r>
          </a:p>
        </p:txBody>
      </p:sp>
      <p:sp>
        <p:nvSpPr>
          <p:cNvPr id="2" name="TextBox 1">
            <a:extLst>
              <a:ext uri="{FF2B5EF4-FFF2-40B4-BE49-F238E27FC236}">
                <a16:creationId xmlns:a16="http://schemas.microsoft.com/office/drawing/2014/main" id="{5C6BA5D9-B367-41BA-9AE8-5B23134CD07D}"/>
              </a:ext>
            </a:extLst>
          </p:cNvPr>
          <p:cNvSpPr txBox="1"/>
          <p:nvPr/>
        </p:nvSpPr>
        <p:spPr>
          <a:xfrm>
            <a:off x="10728544" y="4234354"/>
            <a:ext cx="1233030" cy="430887"/>
          </a:xfrm>
          <a:prstGeom prst="rect">
            <a:avLst/>
          </a:prstGeom>
          <a:noFill/>
        </p:spPr>
        <p:txBody>
          <a:bodyPr wrap="none" rtlCol="0">
            <a:spAutoFit/>
          </a:bodyPr>
          <a:lstStyle/>
          <a:p>
            <a:pPr algn="ctr"/>
            <a:r>
              <a:rPr lang="en-US" altLang="ko-KR" sz="1100" dirty="0">
                <a:solidFill>
                  <a:schemeClr val="accent1">
                    <a:lumMod val="50000"/>
                  </a:schemeClr>
                </a:solidFill>
              </a:rPr>
              <a:t>H/W</a:t>
            </a:r>
            <a:r>
              <a:rPr lang="ko-KR" altLang="en-US" sz="1100" dirty="0">
                <a:solidFill>
                  <a:schemeClr val="accent1">
                    <a:lumMod val="50000"/>
                  </a:schemeClr>
                </a:solidFill>
              </a:rPr>
              <a:t> 기능처리도</a:t>
            </a:r>
            <a:endParaRPr lang="en-US" altLang="ko-KR" sz="1100" dirty="0">
              <a:solidFill>
                <a:schemeClr val="accent1">
                  <a:lumMod val="50000"/>
                </a:schemeClr>
              </a:solidFill>
            </a:endParaRPr>
          </a:p>
          <a:p>
            <a:pPr algn="ctr"/>
            <a:r>
              <a:rPr lang="en-US" altLang="ko-KR" sz="1100" dirty="0">
                <a:solidFill>
                  <a:schemeClr val="accent1">
                    <a:lumMod val="50000"/>
                  </a:schemeClr>
                </a:solidFill>
              </a:rPr>
              <a:t>Next page</a:t>
            </a:r>
            <a:endParaRPr lang="ko-KR" altLang="en-US" sz="1100" dirty="0">
              <a:solidFill>
                <a:schemeClr val="accent1">
                  <a:lumMod val="50000"/>
                </a:schemeClr>
              </a:solidFill>
            </a:endParaRPr>
          </a:p>
        </p:txBody>
      </p:sp>
      <p:cxnSp>
        <p:nvCxnSpPr>
          <p:cNvPr id="67" name="직선 화살표 연결선 93">
            <a:extLst>
              <a:ext uri="{FF2B5EF4-FFF2-40B4-BE49-F238E27FC236}">
                <a16:creationId xmlns:a16="http://schemas.microsoft.com/office/drawing/2014/main" id="{9CCDCB4F-C696-4505-9924-C25C464468DA}"/>
              </a:ext>
            </a:extLst>
          </p:cNvPr>
          <p:cNvCxnSpPr>
            <a:cxnSpLocks/>
          </p:cNvCxnSpPr>
          <p:nvPr/>
        </p:nvCxnSpPr>
        <p:spPr>
          <a:xfrm rot="10800000" flipV="1">
            <a:off x="10224203" y="3545816"/>
            <a:ext cx="5228" cy="1575576"/>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슬라이드 번호 개체 틀 3"/>
          <p:cNvSpPr>
            <a:spLocks noGrp="1"/>
          </p:cNvSpPr>
          <p:nvPr>
            <p:ph type="sldNum" sz="quarter" idx="12"/>
          </p:nvPr>
        </p:nvSpPr>
        <p:spPr/>
        <p:txBody>
          <a:bodyPr/>
          <a:lstStyle/>
          <a:p>
            <a:fld id="{C8B1308B-619C-4750-878A-85E35834BA81}" type="slidenum">
              <a:rPr lang="ko-KR" altLang="en-US" smtClean="0"/>
              <a:t>74</a:t>
            </a:fld>
            <a:endParaRPr lang="ko-KR" altLang="en-US"/>
          </a:p>
        </p:txBody>
      </p:sp>
      <p:sp>
        <p:nvSpPr>
          <p:cNvPr id="7" name="TextBox 6">
            <a:extLst>
              <a:ext uri="{FF2B5EF4-FFF2-40B4-BE49-F238E27FC236}">
                <a16:creationId xmlns:a16="http://schemas.microsoft.com/office/drawing/2014/main" id="{2ADF17BA-3A8F-44BD-845D-FB5A7B175539}"/>
              </a:ext>
            </a:extLst>
          </p:cNvPr>
          <p:cNvSpPr txBox="1"/>
          <p:nvPr/>
        </p:nvSpPr>
        <p:spPr>
          <a:xfrm>
            <a:off x="8235843" y="4541166"/>
            <a:ext cx="1723910" cy="245253"/>
          </a:xfrm>
          <a:prstGeom prst="rect">
            <a:avLst/>
          </a:prstGeom>
          <a:noFill/>
        </p:spPr>
        <p:txBody>
          <a:bodyPr wrap="none" rtlCol="0">
            <a:spAutoFit/>
          </a:bodyPr>
          <a:lstStyle/>
          <a:p>
            <a:pPr algn="ctr"/>
            <a:r>
              <a:rPr lang="en-US" altLang="ko-KR" sz="1100" b="1" dirty="0"/>
              <a:t>Product Table Update</a:t>
            </a:r>
          </a:p>
        </p:txBody>
      </p:sp>
      <p:cxnSp>
        <p:nvCxnSpPr>
          <p:cNvPr id="69" name="직선 화살표 연결선 68">
            <a:extLst>
              <a:ext uri="{FF2B5EF4-FFF2-40B4-BE49-F238E27FC236}">
                <a16:creationId xmlns:a16="http://schemas.microsoft.com/office/drawing/2014/main" id="{7306BDBC-D98A-492A-889C-29A487816E3F}"/>
              </a:ext>
            </a:extLst>
          </p:cNvPr>
          <p:cNvCxnSpPr>
            <a:cxnSpLocks/>
          </p:cNvCxnSpPr>
          <p:nvPr/>
        </p:nvCxnSpPr>
        <p:spPr>
          <a:xfrm>
            <a:off x="4929428" y="3654649"/>
            <a:ext cx="247130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A950834-8F14-4817-A632-1D01CF8D9176}"/>
              </a:ext>
            </a:extLst>
          </p:cNvPr>
          <p:cNvSpPr txBox="1"/>
          <p:nvPr/>
        </p:nvSpPr>
        <p:spPr>
          <a:xfrm>
            <a:off x="5365575" y="2930959"/>
            <a:ext cx="1447142" cy="538609"/>
          </a:xfrm>
          <a:prstGeom prst="rect">
            <a:avLst/>
          </a:prstGeom>
          <a:noFill/>
        </p:spPr>
        <p:txBody>
          <a:bodyPr wrap="square">
            <a:spAutoFit/>
          </a:bodyPr>
          <a:lstStyle/>
          <a:p>
            <a:pPr algn="ctr"/>
            <a:r>
              <a:rPr lang="ko-KR" altLang="en-US" sz="1100" b="1" dirty="0"/>
              <a:t>주문 확인 및</a:t>
            </a:r>
            <a:endParaRPr lang="en-US" altLang="ko-KR" sz="1100" b="1" dirty="0"/>
          </a:p>
          <a:p>
            <a:pPr algn="ctr"/>
            <a:r>
              <a:rPr lang="ko-KR" altLang="en-US" sz="1100" b="1" dirty="0"/>
              <a:t>주문처리 버튼 클릭</a:t>
            </a:r>
            <a:r>
              <a:rPr lang="ko-KR" altLang="en-US" dirty="0"/>
              <a:t> </a:t>
            </a:r>
          </a:p>
        </p:txBody>
      </p:sp>
      <p:sp>
        <p:nvSpPr>
          <p:cNvPr id="93" name="TextBox 92">
            <a:extLst>
              <a:ext uri="{FF2B5EF4-FFF2-40B4-BE49-F238E27FC236}">
                <a16:creationId xmlns:a16="http://schemas.microsoft.com/office/drawing/2014/main" id="{185640C8-FF30-438D-835E-6BD242CCED25}"/>
              </a:ext>
            </a:extLst>
          </p:cNvPr>
          <p:cNvSpPr txBox="1"/>
          <p:nvPr/>
        </p:nvSpPr>
        <p:spPr>
          <a:xfrm>
            <a:off x="7800081" y="3207753"/>
            <a:ext cx="2632266" cy="269513"/>
          </a:xfrm>
          <a:prstGeom prst="rect">
            <a:avLst/>
          </a:prstGeom>
          <a:noFill/>
        </p:spPr>
        <p:txBody>
          <a:bodyPr wrap="square">
            <a:spAutoFit/>
          </a:bodyPr>
          <a:lstStyle/>
          <a:p>
            <a:r>
              <a:rPr lang="ko-KR" altLang="en-US" sz="1100" b="1" dirty="0"/>
              <a:t>제품의 출고처리 명령</a:t>
            </a:r>
            <a:endParaRPr lang="ko-KR" altLang="en-US" sz="1100" dirty="0"/>
          </a:p>
        </p:txBody>
      </p:sp>
      <p:sp>
        <p:nvSpPr>
          <p:cNvPr id="17" name="TextBox 16">
            <a:extLst>
              <a:ext uri="{FF2B5EF4-FFF2-40B4-BE49-F238E27FC236}">
                <a16:creationId xmlns:a16="http://schemas.microsoft.com/office/drawing/2014/main" id="{40B03808-19C6-4BEE-A46C-DDD74681CDB9}"/>
              </a:ext>
            </a:extLst>
          </p:cNvPr>
          <p:cNvSpPr txBox="1"/>
          <p:nvPr/>
        </p:nvSpPr>
        <p:spPr>
          <a:xfrm>
            <a:off x="4847574" y="3748992"/>
            <a:ext cx="2471306" cy="1277273"/>
          </a:xfrm>
          <a:prstGeom prst="rect">
            <a:avLst/>
          </a:prstGeom>
          <a:noFill/>
        </p:spPr>
        <p:txBody>
          <a:bodyPr wrap="square" rtlCol="0">
            <a:spAutoFit/>
          </a:bodyPr>
          <a:lstStyle/>
          <a:p>
            <a:pPr algn="just">
              <a:lnSpc>
                <a:spcPct val="150000"/>
              </a:lnSpc>
            </a:pPr>
            <a:r>
              <a:rPr lang="en-US" altLang="ko-KR" sz="1100" b="1" dirty="0"/>
              <a:t>Ajax</a:t>
            </a:r>
            <a:r>
              <a:rPr lang="ko-KR" altLang="en-US" sz="1100" b="1" dirty="0"/>
              <a:t>를 통해 </a:t>
            </a:r>
            <a:r>
              <a:rPr lang="en-US" altLang="ko-KR" sz="1100" b="1" dirty="0"/>
              <a:t>Django</a:t>
            </a:r>
            <a:r>
              <a:rPr lang="ko-KR" altLang="en-US" sz="1100" b="1" dirty="0"/>
              <a:t>의</a:t>
            </a:r>
            <a:r>
              <a:rPr lang="en-US" altLang="ko-KR" sz="1100" b="1" dirty="0"/>
              <a:t> Views.py</a:t>
            </a:r>
            <a:r>
              <a:rPr lang="ko-KR" altLang="en-US" sz="1100" b="1" dirty="0"/>
              <a:t>로 제품 정보 전달 및</a:t>
            </a:r>
            <a:r>
              <a:rPr lang="en-US" altLang="ko-KR" sz="1100" b="1" dirty="0"/>
              <a:t> </a:t>
            </a:r>
            <a:r>
              <a:rPr lang="ko-KR" altLang="en-US" sz="1100" b="1" dirty="0"/>
              <a:t>체크 후 미 출고 된 제품의 수량 업데이트  </a:t>
            </a:r>
            <a:r>
              <a:rPr lang="en-US" altLang="ko-KR" sz="1100" b="1" dirty="0"/>
              <a:t>(</a:t>
            </a:r>
            <a:r>
              <a:rPr lang="ko-KR" altLang="en-US" sz="1100" b="1" dirty="0"/>
              <a:t>출고 </a:t>
            </a:r>
            <a:r>
              <a:rPr lang="en-US" altLang="ko-KR" sz="1100" b="1" dirty="0"/>
              <a:t>+1, </a:t>
            </a:r>
            <a:r>
              <a:rPr lang="ko-KR" altLang="en-US" sz="1100" b="1" dirty="0"/>
              <a:t>재고 </a:t>
            </a:r>
            <a:r>
              <a:rPr lang="en-US" altLang="ko-KR" sz="1100" b="1" dirty="0"/>
              <a:t>-1)</a:t>
            </a:r>
          </a:p>
          <a:p>
            <a:pPr algn="just"/>
            <a:endParaRPr lang="en-US" altLang="ko-KR" sz="1100" b="1" dirty="0"/>
          </a:p>
        </p:txBody>
      </p:sp>
    </p:spTree>
    <p:extLst>
      <p:ext uri="{BB962C8B-B14F-4D97-AF65-F5344CB8AC3E}">
        <p14:creationId xmlns:p14="http://schemas.microsoft.com/office/powerpoint/2010/main" val="188035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기능처리도</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75" name="직사각형 74">
            <a:extLst>
              <a:ext uri="{FF2B5EF4-FFF2-40B4-BE49-F238E27FC236}">
                <a16:creationId xmlns:a16="http://schemas.microsoft.com/office/drawing/2014/main" id="{B1045D45-E7D6-4FB8-BEFB-964FB93C232C}"/>
              </a:ext>
            </a:extLst>
          </p:cNvPr>
          <p:cNvSpPr/>
          <p:nvPr/>
        </p:nvSpPr>
        <p:spPr>
          <a:xfrm>
            <a:off x="103604" y="1016685"/>
            <a:ext cx="11979184" cy="55722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6" name="연결선: 꺾임 75">
            <a:extLst>
              <a:ext uri="{FF2B5EF4-FFF2-40B4-BE49-F238E27FC236}">
                <a16:creationId xmlns:a16="http://schemas.microsoft.com/office/drawing/2014/main" id="{794D0A21-B192-4FB3-B0FB-2E9408EBD550}"/>
              </a:ext>
            </a:extLst>
          </p:cNvPr>
          <p:cNvCxnSpPr>
            <a:cxnSpLocks/>
          </p:cNvCxnSpPr>
          <p:nvPr/>
        </p:nvCxnSpPr>
        <p:spPr>
          <a:xfrm flipV="1">
            <a:off x="105879" y="1005905"/>
            <a:ext cx="5435246" cy="471088"/>
          </a:xfrm>
          <a:prstGeom prst="bentConnector3">
            <a:avLst>
              <a:gd name="adj1" fmla="val 46635"/>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D6E61C8-9837-42E8-B798-220C2A28CF74}"/>
              </a:ext>
            </a:extLst>
          </p:cNvPr>
          <p:cNvSpPr txBox="1"/>
          <p:nvPr/>
        </p:nvSpPr>
        <p:spPr>
          <a:xfrm>
            <a:off x="103604" y="1075690"/>
            <a:ext cx="2690661" cy="369332"/>
          </a:xfrm>
          <a:prstGeom prst="rect">
            <a:avLst/>
          </a:prstGeom>
          <a:noFill/>
        </p:spPr>
        <p:txBody>
          <a:bodyPr wrap="square" rtlCol="0">
            <a:spAutoFit/>
          </a:bodyPr>
          <a:lstStyle/>
          <a:p>
            <a:r>
              <a:rPr lang="ko-KR" altLang="en-US" dirty="0"/>
              <a:t>제품입고 </a:t>
            </a:r>
            <a:r>
              <a:rPr lang="en-US" altLang="ko-KR" dirty="0"/>
              <a:t>/ </a:t>
            </a:r>
            <a:r>
              <a:rPr lang="ko-KR" altLang="en-US" dirty="0"/>
              <a:t>출고 </a:t>
            </a:r>
            <a:r>
              <a:rPr lang="en-US" altLang="ko-KR" dirty="0"/>
              <a:t>(H/W)</a:t>
            </a:r>
            <a:endParaRPr lang="ko-KR" altLang="en-US" dirty="0"/>
          </a:p>
        </p:txBody>
      </p:sp>
      <p:grpSp>
        <p:nvGrpSpPr>
          <p:cNvPr id="78" name="그룹 77">
            <a:extLst>
              <a:ext uri="{FF2B5EF4-FFF2-40B4-BE49-F238E27FC236}">
                <a16:creationId xmlns:a16="http://schemas.microsoft.com/office/drawing/2014/main" id="{854FA060-0AB2-47CE-B861-AF72194E794A}"/>
              </a:ext>
            </a:extLst>
          </p:cNvPr>
          <p:cNvGrpSpPr/>
          <p:nvPr/>
        </p:nvGrpSpPr>
        <p:grpSpPr>
          <a:xfrm>
            <a:off x="1444866" y="1516952"/>
            <a:ext cx="1528195" cy="4890643"/>
            <a:chOff x="1434714" y="1382317"/>
            <a:chExt cx="1472665" cy="4747189"/>
          </a:xfrm>
        </p:grpSpPr>
        <p:sp>
          <p:nvSpPr>
            <p:cNvPr id="129" name="직사각형 128">
              <a:extLst>
                <a:ext uri="{FF2B5EF4-FFF2-40B4-BE49-F238E27FC236}">
                  <a16:creationId xmlns:a16="http://schemas.microsoft.com/office/drawing/2014/main" id="{B582E2AD-4BFE-4BF8-AD01-0911C8632595}"/>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Device</a:t>
              </a:r>
              <a:endParaRPr lang="ko-KR" altLang="en-US" sz="1600" b="1" dirty="0">
                <a:solidFill>
                  <a:schemeClr val="tx1"/>
                </a:solidFill>
              </a:endParaRPr>
            </a:p>
          </p:txBody>
        </p:sp>
        <p:cxnSp>
          <p:nvCxnSpPr>
            <p:cNvPr id="130" name="직선 연결선 129">
              <a:extLst>
                <a:ext uri="{FF2B5EF4-FFF2-40B4-BE49-F238E27FC236}">
                  <a16:creationId xmlns:a16="http://schemas.microsoft.com/office/drawing/2014/main" id="{DB41C424-C434-41EF-8974-0E1DFEE13AC8}"/>
                </a:ext>
              </a:extLst>
            </p:cNvPr>
            <p:cNvCxnSpPr>
              <a:cxnSpLocks/>
              <a:stCxn id="129"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9" name="그룹 78">
            <a:extLst>
              <a:ext uri="{FF2B5EF4-FFF2-40B4-BE49-F238E27FC236}">
                <a16:creationId xmlns:a16="http://schemas.microsoft.com/office/drawing/2014/main" id="{734E3514-46FA-4482-8E48-96F1692EAA95}"/>
              </a:ext>
            </a:extLst>
          </p:cNvPr>
          <p:cNvGrpSpPr/>
          <p:nvPr/>
        </p:nvGrpSpPr>
        <p:grpSpPr>
          <a:xfrm>
            <a:off x="4012930" y="1516952"/>
            <a:ext cx="1528195" cy="4890643"/>
            <a:chOff x="1434714" y="1382317"/>
            <a:chExt cx="1472665" cy="4747189"/>
          </a:xfrm>
        </p:grpSpPr>
        <p:sp>
          <p:nvSpPr>
            <p:cNvPr id="117" name="직사각형 116">
              <a:extLst>
                <a:ext uri="{FF2B5EF4-FFF2-40B4-BE49-F238E27FC236}">
                  <a16:creationId xmlns:a16="http://schemas.microsoft.com/office/drawing/2014/main" id="{725E84A3-E267-4D46-9CB6-BE1026AFB34C}"/>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Arduino</a:t>
              </a:r>
              <a:endParaRPr lang="ko-KR" altLang="en-US" sz="1600" b="1" dirty="0">
                <a:solidFill>
                  <a:schemeClr val="tx1"/>
                </a:solidFill>
              </a:endParaRPr>
            </a:p>
          </p:txBody>
        </p:sp>
        <p:cxnSp>
          <p:nvCxnSpPr>
            <p:cNvPr id="118" name="직선 연결선 117">
              <a:extLst>
                <a:ext uri="{FF2B5EF4-FFF2-40B4-BE49-F238E27FC236}">
                  <a16:creationId xmlns:a16="http://schemas.microsoft.com/office/drawing/2014/main" id="{28965831-2B15-4C41-AE5F-B8B65C2BC5FB}"/>
                </a:ext>
              </a:extLst>
            </p:cNvPr>
            <p:cNvCxnSpPr>
              <a:cxnSpLocks/>
              <a:stCxn id="117"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F9BD8D78-B6BD-440A-9CDC-F814F1007D47}"/>
              </a:ext>
            </a:extLst>
          </p:cNvPr>
          <p:cNvGrpSpPr/>
          <p:nvPr/>
        </p:nvGrpSpPr>
        <p:grpSpPr>
          <a:xfrm>
            <a:off x="6740803" y="1516952"/>
            <a:ext cx="1528195" cy="4890643"/>
            <a:chOff x="1434714" y="1382317"/>
            <a:chExt cx="1472665" cy="4747189"/>
          </a:xfrm>
        </p:grpSpPr>
        <p:sp>
          <p:nvSpPr>
            <p:cNvPr id="115" name="직사각형 114">
              <a:extLst>
                <a:ext uri="{FF2B5EF4-FFF2-40B4-BE49-F238E27FC236}">
                  <a16:creationId xmlns:a16="http://schemas.microsoft.com/office/drawing/2014/main" id="{73485D50-B2BC-4BF8-BCE3-A58E34C2A5F0}"/>
                </a:ext>
              </a:extLst>
            </p:cNvPr>
            <p:cNvSpPr/>
            <p:nvPr/>
          </p:nvSpPr>
          <p:spPr>
            <a:xfrm>
              <a:off x="1434714"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Raspberry pi</a:t>
              </a:r>
              <a:endParaRPr lang="ko-KR" altLang="en-US" sz="1600" b="1" dirty="0">
                <a:solidFill>
                  <a:schemeClr val="tx1"/>
                </a:solidFill>
              </a:endParaRPr>
            </a:p>
          </p:txBody>
        </p:sp>
        <p:cxnSp>
          <p:nvCxnSpPr>
            <p:cNvPr id="116" name="직선 연결선 115">
              <a:extLst>
                <a:ext uri="{FF2B5EF4-FFF2-40B4-BE49-F238E27FC236}">
                  <a16:creationId xmlns:a16="http://schemas.microsoft.com/office/drawing/2014/main" id="{ABF0B6FF-3973-4E75-8703-9DF55BEB1425}"/>
                </a:ext>
              </a:extLst>
            </p:cNvPr>
            <p:cNvCxnSpPr>
              <a:cxnSpLocks/>
              <a:stCxn id="115" idx="2"/>
            </p:cNvCxnSpPr>
            <p:nvPr/>
          </p:nvCxnSpPr>
          <p:spPr>
            <a:xfrm>
              <a:off x="2171047"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그룹 80">
            <a:extLst>
              <a:ext uri="{FF2B5EF4-FFF2-40B4-BE49-F238E27FC236}">
                <a16:creationId xmlns:a16="http://schemas.microsoft.com/office/drawing/2014/main" id="{E049BD27-6BFB-49C6-8B9F-AE52017D826C}"/>
              </a:ext>
            </a:extLst>
          </p:cNvPr>
          <p:cNvGrpSpPr/>
          <p:nvPr/>
        </p:nvGrpSpPr>
        <p:grpSpPr>
          <a:xfrm>
            <a:off x="9308864" y="1516952"/>
            <a:ext cx="1528195" cy="4890643"/>
            <a:chOff x="1655548" y="1382317"/>
            <a:chExt cx="1472665" cy="4747189"/>
          </a:xfrm>
        </p:grpSpPr>
        <p:sp>
          <p:nvSpPr>
            <p:cNvPr id="113" name="직사각형 112">
              <a:extLst>
                <a:ext uri="{FF2B5EF4-FFF2-40B4-BE49-F238E27FC236}">
                  <a16:creationId xmlns:a16="http://schemas.microsoft.com/office/drawing/2014/main" id="{BC75D8E8-D0FF-4001-80A4-AC167FE1D6F6}"/>
                </a:ext>
              </a:extLst>
            </p:cNvPr>
            <p:cNvSpPr/>
            <p:nvPr/>
          </p:nvSpPr>
          <p:spPr>
            <a:xfrm>
              <a:off x="1655548" y="1382317"/>
              <a:ext cx="1472665" cy="369332"/>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chemeClr val="tx1"/>
                  </a:solidFill>
                </a:rPr>
                <a:t>Django</a:t>
              </a:r>
              <a:endParaRPr lang="ko-KR" altLang="en-US" sz="1600" b="1" dirty="0">
                <a:solidFill>
                  <a:schemeClr val="tx1"/>
                </a:solidFill>
              </a:endParaRPr>
            </a:p>
          </p:txBody>
        </p:sp>
        <p:cxnSp>
          <p:nvCxnSpPr>
            <p:cNvPr id="114" name="직선 연결선 113">
              <a:extLst>
                <a:ext uri="{FF2B5EF4-FFF2-40B4-BE49-F238E27FC236}">
                  <a16:creationId xmlns:a16="http://schemas.microsoft.com/office/drawing/2014/main" id="{D8195EB3-C97C-4268-83EE-2102D5F84FD6}"/>
                </a:ext>
              </a:extLst>
            </p:cNvPr>
            <p:cNvCxnSpPr>
              <a:cxnSpLocks/>
              <a:stCxn id="113" idx="2"/>
            </p:cNvCxnSpPr>
            <p:nvPr/>
          </p:nvCxnSpPr>
          <p:spPr>
            <a:xfrm>
              <a:off x="2391881" y="1751649"/>
              <a:ext cx="0" cy="43778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82" name="직사각형 81">
            <a:extLst>
              <a:ext uri="{FF2B5EF4-FFF2-40B4-BE49-F238E27FC236}">
                <a16:creationId xmlns:a16="http://schemas.microsoft.com/office/drawing/2014/main" id="{ADB08298-335A-4CB5-818B-E2CDE0F9B3A1}"/>
              </a:ext>
            </a:extLst>
          </p:cNvPr>
          <p:cNvSpPr/>
          <p:nvPr/>
        </p:nvSpPr>
        <p:spPr>
          <a:xfrm>
            <a:off x="2101906" y="2150302"/>
            <a:ext cx="208751" cy="8181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직사각형 83">
            <a:extLst>
              <a:ext uri="{FF2B5EF4-FFF2-40B4-BE49-F238E27FC236}">
                <a16:creationId xmlns:a16="http://schemas.microsoft.com/office/drawing/2014/main" id="{21B3F158-4987-421A-8446-25E879D4650D}"/>
              </a:ext>
            </a:extLst>
          </p:cNvPr>
          <p:cNvSpPr/>
          <p:nvPr/>
        </p:nvSpPr>
        <p:spPr>
          <a:xfrm>
            <a:off x="4650278" y="3107272"/>
            <a:ext cx="237652" cy="8278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직사각형 85">
            <a:extLst>
              <a:ext uri="{FF2B5EF4-FFF2-40B4-BE49-F238E27FC236}">
                <a16:creationId xmlns:a16="http://schemas.microsoft.com/office/drawing/2014/main" id="{5D90F9D8-95A0-43C5-B538-DB878A23AB86}"/>
              </a:ext>
            </a:extLst>
          </p:cNvPr>
          <p:cNvSpPr/>
          <p:nvPr/>
        </p:nvSpPr>
        <p:spPr>
          <a:xfrm>
            <a:off x="7371863" y="4373145"/>
            <a:ext cx="254406" cy="562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7" name="직선 화살표 연결선 96">
            <a:extLst>
              <a:ext uri="{FF2B5EF4-FFF2-40B4-BE49-F238E27FC236}">
                <a16:creationId xmlns:a16="http://schemas.microsoft.com/office/drawing/2014/main" id="{70824158-F932-4012-8CD8-29086BC9C48D}"/>
              </a:ext>
            </a:extLst>
          </p:cNvPr>
          <p:cNvCxnSpPr>
            <a:cxnSpLocks/>
          </p:cNvCxnSpPr>
          <p:nvPr/>
        </p:nvCxnSpPr>
        <p:spPr>
          <a:xfrm flipH="1">
            <a:off x="2310657" y="2259655"/>
            <a:ext cx="2456538"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1" name="직사각형 100">
            <a:extLst>
              <a:ext uri="{FF2B5EF4-FFF2-40B4-BE49-F238E27FC236}">
                <a16:creationId xmlns:a16="http://schemas.microsoft.com/office/drawing/2014/main" id="{A89B95BA-8572-4933-BDDF-510AAB1AD248}"/>
              </a:ext>
            </a:extLst>
          </p:cNvPr>
          <p:cNvSpPr/>
          <p:nvPr/>
        </p:nvSpPr>
        <p:spPr>
          <a:xfrm>
            <a:off x="2103927" y="5069407"/>
            <a:ext cx="244338" cy="1095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직사각형 104">
            <a:extLst>
              <a:ext uri="{FF2B5EF4-FFF2-40B4-BE49-F238E27FC236}">
                <a16:creationId xmlns:a16="http://schemas.microsoft.com/office/drawing/2014/main" id="{2684D563-9614-4C99-A17D-AB33C6B26C4C}"/>
              </a:ext>
            </a:extLst>
          </p:cNvPr>
          <p:cNvSpPr/>
          <p:nvPr/>
        </p:nvSpPr>
        <p:spPr>
          <a:xfrm>
            <a:off x="4660965" y="4709870"/>
            <a:ext cx="257244" cy="5115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68" name="직선 화살표 연결선 93">
            <a:extLst>
              <a:ext uri="{FF2B5EF4-FFF2-40B4-BE49-F238E27FC236}">
                <a16:creationId xmlns:a16="http://schemas.microsoft.com/office/drawing/2014/main" id="{45C08C30-B788-4E09-830C-7C6147F353DE}"/>
              </a:ext>
            </a:extLst>
          </p:cNvPr>
          <p:cNvCxnSpPr>
            <a:cxnSpLocks/>
          </p:cNvCxnSpPr>
          <p:nvPr/>
        </p:nvCxnSpPr>
        <p:spPr>
          <a:xfrm rot="10800000" flipV="1">
            <a:off x="2374906" y="2436609"/>
            <a:ext cx="5043" cy="187693"/>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3DC2E4F-9C5E-417F-BA9C-516904D78237}"/>
              </a:ext>
            </a:extLst>
          </p:cNvPr>
          <p:cNvSpPr txBox="1"/>
          <p:nvPr/>
        </p:nvSpPr>
        <p:spPr>
          <a:xfrm>
            <a:off x="2571045" y="1977861"/>
            <a:ext cx="2008083" cy="256545"/>
          </a:xfrm>
          <a:prstGeom prst="rect">
            <a:avLst/>
          </a:prstGeom>
          <a:noFill/>
        </p:spPr>
        <p:txBody>
          <a:bodyPr wrap="square" lIns="91440" tIns="45720" rIns="91440" bIns="45720" rtlCol="0">
            <a:spAutoFit/>
          </a:bodyPr>
          <a:lstStyle/>
          <a:p>
            <a:r>
              <a:rPr lang="en-US" altLang="ko-KR" sz="1067" b="1" dirty="0">
                <a:solidFill>
                  <a:schemeClr val="accent2">
                    <a:lumMod val="75000"/>
                  </a:schemeClr>
                </a:solidFill>
              </a:rPr>
              <a:t>Relay</a:t>
            </a:r>
            <a:r>
              <a:rPr lang="en-US" altLang="ko-KR" sz="1067" b="1" dirty="0"/>
              <a:t> </a:t>
            </a:r>
            <a:r>
              <a:rPr lang="ko-KR" altLang="en-US" sz="1067" b="1" dirty="0"/>
              <a:t>전원제어</a:t>
            </a:r>
            <a:r>
              <a:rPr lang="en-US" altLang="ko-KR" sz="1067" b="1" dirty="0"/>
              <a:t>(</a:t>
            </a:r>
            <a:r>
              <a:rPr lang="ko-KR" altLang="en-US" sz="1067" b="1" dirty="0"/>
              <a:t>입고명령</a:t>
            </a:r>
            <a:r>
              <a:rPr lang="en-US" altLang="ko-KR" sz="1067" b="1" dirty="0"/>
              <a:t>)</a:t>
            </a:r>
            <a:endParaRPr lang="ko-KR" altLang="en-US" sz="1067" b="1" dirty="0"/>
          </a:p>
        </p:txBody>
      </p:sp>
      <p:cxnSp>
        <p:nvCxnSpPr>
          <p:cNvPr id="70" name="직선 화살표 연결선 69">
            <a:extLst>
              <a:ext uri="{FF2B5EF4-FFF2-40B4-BE49-F238E27FC236}">
                <a16:creationId xmlns:a16="http://schemas.microsoft.com/office/drawing/2014/main" id="{B7FA766C-F858-4DDE-AD82-34404AC59E85}"/>
              </a:ext>
            </a:extLst>
          </p:cNvPr>
          <p:cNvCxnSpPr>
            <a:cxnSpLocks/>
          </p:cNvCxnSpPr>
          <p:nvPr/>
        </p:nvCxnSpPr>
        <p:spPr>
          <a:xfrm>
            <a:off x="2363814" y="2777021"/>
            <a:ext cx="484481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E0B71533-6116-4967-8263-1443EDB37933}"/>
              </a:ext>
            </a:extLst>
          </p:cNvPr>
          <p:cNvSpPr txBox="1"/>
          <p:nvPr/>
        </p:nvSpPr>
        <p:spPr>
          <a:xfrm>
            <a:off x="2531867" y="2765448"/>
            <a:ext cx="2489784" cy="256545"/>
          </a:xfrm>
          <a:prstGeom prst="rect">
            <a:avLst/>
          </a:prstGeom>
          <a:noFill/>
        </p:spPr>
        <p:txBody>
          <a:bodyPr wrap="square" lIns="91440" tIns="45720" rIns="91440" bIns="45720" rtlCol="0">
            <a:spAutoFit/>
          </a:bodyPr>
          <a:lstStyle/>
          <a:p>
            <a:r>
              <a:rPr lang="en-US" altLang="ko-KR" sz="1067" b="1" dirty="0"/>
              <a:t>RFID tag data </a:t>
            </a:r>
            <a:r>
              <a:rPr lang="ko-KR" altLang="en-US" sz="1067" b="1" dirty="0"/>
              <a:t>인식</a:t>
            </a:r>
            <a:r>
              <a:rPr lang="en-US" altLang="ko-KR" sz="1067" b="1" dirty="0"/>
              <a:t>(RC522)</a:t>
            </a:r>
          </a:p>
        </p:txBody>
      </p:sp>
      <p:cxnSp>
        <p:nvCxnSpPr>
          <p:cNvPr id="91" name="직선 화살표 연결선 90">
            <a:extLst>
              <a:ext uri="{FF2B5EF4-FFF2-40B4-BE49-F238E27FC236}">
                <a16:creationId xmlns:a16="http://schemas.microsoft.com/office/drawing/2014/main" id="{D68FF674-5F4B-4E87-9F07-E04B4257141E}"/>
              </a:ext>
            </a:extLst>
          </p:cNvPr>
          <p:cNvCxnSpPr>
            <a:cxnSpLocks/>
          </p:cNvCxnSpPr>
          <p:nvPr/>
        </p:nvCxnSpPr>
        <p:spPr>
          <a:xfrm flipH="1">
            <a:off x="7729387" y="4626635"/>
            <a:ext cx="2189107"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0AC5ADF-BE15-4BCA-A3EF-D43749630B13}"/>
              </a:ext>
            </a:extLst>
          </p:cNvPr>
          <p:cNvSpPr txBox="1"/>
          <p:nvPr/>
        </p:nvSpPr>
        <p:spPr>
          <a:xfrm>
            <a:off x="2879568" y="2327289"/>
            <a:ext cx="2179820" cy="420756"/>
          </a:xfrm>
          <a:prstGeom prst="rect">
            <a:avLst/>
          </a:prstGeom>
          <a:noFill/>
        </p:spPr>
        <p:txBody>
          <a:bodyPr wrap="square" lIns="91440" tIns="45720" rIns="91440" bIns="45720" rtlCol="0">
            <a:spAutoFit/>
          </a:bodyPr>
          <a:lstStyle/>
          <a:p>
            <a:r>
              <a:rPr lang="en-US" altLang="ko-KR" sz="1067" b="1" dirty="0">
                <a:solidFill>
                  <a:schemeClr val="accent2">
                    <a:lumMod val="75000"/>
                  </a:schemeClr>
                </a:solidFill>
              </a:rPr>
              <a:t>RC 522Module</a:t>
            </a:r>
            <a:r>
              <a:rPr lang="ko-KR" altLang="en-US" sz="1067" b="1" dirty="0"/>
              <a:t>로 제품 이동</a:t>
            </a:r>
            <a:endParaRPr lang="en-US" altLang="ko-KR" sz="1067" b="1" dirty="0"/>
          </a:p>
          <a:p>
            <a:r>
              <a:rPr lang="en-US" altLang="ko-KR" sz="1067" b="1" dirty="0"/>
              <a:t>(</a:t>
            </a:r>
            <a:r>
              <a:rPr lang="ko-KR" altLang="en-US" sz="1067" b="1" dirty="0"/>
              <a:t>컨베이어</a:t>
            </a:r>
            <a:r>
              <a:rPr lang="en-US" altLang="ko-KR" sz="1067" b="1" dirty="0"/>
              <a:t>)</a:t>
            </a:r>
            <a:endParaRPr lang="ko-KR" altLang="en-US" sz="1067" b="1" dirty="0"/>
          </a:p>
        </p:txBody>
      </p:sp>
      <p:sp>
        <p:nvSpPr>
          <p:cNvPr id="94" name="TextBox 93">
            <a:extLst>
              <a:ext uri="{FF2B5EF4-FFF2-40B4-BE49-F238E27FC236}">
                <a16:creationId xmlns:a16="http://schemas.microsoft.com/office/drawing/2014/main" id="{BB02DB4E-53F9-4BDE-866A-080BA53DEE57}"/>
              </a:ext>
            </a:extLst>
          </p:cNvPr>
          <p:cNvSpPr txBox="1"/>
          <p:nvPr/>
        </p:nvSpPr>
        <p:spPr>
          <a:xfrm>
            <a:off x="5373559" y="3276028"/>
            <a:ext cx="2695240" cy="256545"/>
          </a:xfrm>
          <a:prstGeom prst="rect">
            <a:avLst/>
          </a:prstGeom>
          <a:noFill/>
        </p:spPr>
        <p:txBody>
          <a:bodyPr wrap="square" lIns="91440" tIns="45720" rIns="91440" bIns="45720" rtlCol="0">
            <a:spAutoFit/>
          </a:bodyPr>
          <a:lstStyle/>
          <a:p>
            <a:pPr algn="just"/>
            <a:r>
              <a:rPr lang="ko-KR" altLang="en-US" sz="1067" b="1" dirty="0"/>
              <a:t>창고 보관장소 지정</a:t>
            </a:r>
            <a:endParaRPr lang="en-US" altLang="ko-KR" sz="1067" b="1" dirty="0"/>
          </a:p>
        </p:txBody>
      </p:sp>
      <p:sp>
        <p:nvSpPr>
          <p:cNvPr id="132" name="TextBox 131">
            <a:extLst>
              <a:ext uri="{FF2B5EF4-FFF2-40B4-BE49-F238E27FC236}">
                <a16:creationId xmlns:a16="http://schemas.microsoft.com/office/drawing/2014/main" id="{4201B2CE-BCB3-46D8-9D6F-577253D62645}"/>
              </a:ext>
            </a:extLst>
          </p:cNvPr>
          <p:cNvSpPr txBox="1"/>
          <p:nvPr/>
        </p:nvSpPr>
        <p:spPr>
          <a:xfrm>
            <a:off x="2624333" y="3317407"/>
            <a:ext cx="2695240" cy="420756"/>
          </a:xfrm>
          <a:prstGeom prst="rect">
            <a:avLst/>
          </a:prstGeom>
          <a:noFill/>
        </p:spPr>
        <p:txBody>
          <a:bodyPr wrap="square" lIns="91440" tIns="45720" rIns="91440" bIns="45720" rtlCol="0">
            <a:spAutoFit/>
          </a:bodyPr>
          <a:lstStyle/>
          <a:p>
            <a:pPr algn="just"/>
            <a:r>
              <a:rPr lang="ko-KR" altLang="en-US" sz="1067" b="1" dirty="0"/>
              <a:t>보관장소에 따른 모터동작</a:t>
            </a:r>
            <a:endParaRPr lang="en-US" altLang="ko-KR" sz="1067" b="1" dirty="0"/>
          </a:p>
          <a:p>
            <a:pPr algn="just"/>
            <a:r>
              <a:rPr lang="en-US" altLang="ko-KR" sz="1067" b="1" dirty="0"/>
              <a:t>(Step Motor 2EA)</a:t>
            </a:r>
          </a:p>
        </p:txBody>
      </p:sp>
      <p:cxnSp>
        <p:nvCxnSpPr>
          <p:cNvPr id="135" name="직선 화살표 연결선 93">
            <a:extLst>
              <a:ext uri="{FF2B5EF4-FFF2-40B4-BE49-F238E27FC236}">
                <a16:creationId xmlns:a16="http://schemas.microsoft.com/office/drawing/2014/main" id="{DB77455C-52A3-4DAA-AE44-F61F5EC9442B}"/>
              </a:ext>
            </a:extLst>
          </p:cNvPr>
          <p:cNvCxnSpPr>
            <a:cxnSpLocks/>
          </p:cNvCxnSpPr>
          <p:nvPr/>
        </p:nvCxnSpPr>
        <p:spPr>
          <a:xfrm rot="10800000" flipV="1">
            <a:off x="2361929" y="4105571"/>
            <a:ext cx="5043" cy="187693"/>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AF0667C-D68F-4777-82A0-A3EB5175F4C4}"/>
              </a:ext>
            </a:extLst>
          </p:cNvPr>
          <p:cNvSpPr txBox="1"/>
          <p:nvPr/>
        </p:nvSpPr>
        <p:spPr>
          <a:xfrm>
            <a:off x="2896089" y="3954884"/>
            <a:ext cx="2695240" cy="420756"/>
          </a:xfrm>
          <a:prstGeom prst="rect">
            <a:avLst/>
          </a:prstGeom>
          <a:noFill/>
        </p:spPr>
        <p:txBody>
          <a:bodyPr wrap="square" lIns="91440" tIns="45720" rIns="91440" bIns="45720" rtlCol="0">
            <a:spAutoFit/>
          </a:bodyPr>
          <a:lstStyle/>
          <a:p>
            <a:pPr algn="just"/>
            <a:r>
              <a:rPr lang="en-US" altLang="ko-KR" sz="1067" b="1" dirty="0"/>
              <a:t>Picking machine</a:t>
            </a:r>
          </a:p>
          <a:p>
            <a:pPr algn="just"/>
            <a:r>
              <a:rPr lang="ko-KR" altLang="en-US" sz="1067" b="1" dirty="0"/>
              <a:t>상부를 통한 제품 저장</a:t>
            </a:r>
            <a:endParaRPr lang="en-US" altLang="ko-KR" sz="1067" b="1" dirty="0"/>
          </a:p>
        </p:txBody>
      </p:sp>
      <p:sp>
        <p:nvSpPr>
          <p:cNvPr id="137" name="TextBox 136">
            <a:extLst>
              <a:ext uri="{FF2B5EF4-FFF2-40B4-BE49-F238E27FC236}">
                <a16:creationId xmlns:a16="http://schemas.microsoft.com/office/drawing/2014/main" id="{01035018-0415-42D8-B519-74F6884CDD6A}"/>
              </a:ext>
            </a:extLst>
          </p:cNvPr>
          <p:cNvSpPr txBox="1"/>
          <p:nvPr/>
        </p:nvSpPr>
        <p:spPr>
          <a:xfrm>
            <a:off x="7797990" y="4130049"/>
            <a:ext cx="2082003" cy="420756"/>
          </a:xfrm>
          <a:prstGeom prst="rect">
            <a:avLst/>
          </a:prstGeom>
          <a:noFill/>
        </p:spPr>
        <p:txBody>
          <a:bodyPr wrap="square" lIns="91440" tIns="45720" rIns="91440" bIns="45720" rtlCol="0">
            <a:spAutoFit/>
          </a:bodyPr>
          <a:lstStyle/>
          <a:p>
            <a:pPr algn="ctr"/>
            <a:r>
              <a:rPr lang="ko-KR" altLang="en-US" sz="1067" b="1"/>
              <a:t>주문이 들어온 제품의 </a:t>
            </a:r>
            <a:r>
              <a:rPr lang="ko-KR" altLang="en-US" sz="1067" b="1" dirty="0"/>
              <a:t>보관장소 </a:t>
            </a:r>
            <a:endParaRPr lang="en-US" altLang="ko-KR" sz="1067" b="1" dirty="0"/>
          </a:p>
          <a:p>
            <a:pPr algn="ctr"/>
            <a:r>
              <a:rPr lang="en-US" altLang="ko-KR" sz="1067" b="1" dirty="0"/>
              <a:t>Data</a:t>
            </a:r>
            <a:r>
              <a:rPr lang="ko-KR" altLang="en-US" sz="1067" b="1" dirty="0"/>
              <a:t>를 받아와 출고 명령 </a:t>
            </a:r>
            <a:endParaRPr lang="en-US" altLang="ko-KR" sz="1067" b="1" dirty="0"/>
          </a:p>
        </p:txBody>
      </p:sp>
      <p:cxnSp>
        <p:nvCxnSpPr>
          <p:cNvPr id="138" name="직선 화살표 연결선 93">
            <a:extLst>
              <a:ext uri="{FF2B5EF4-FFF2-40B4-BE49-F238E27FC236}">
                <a16:creationId xmlns:a16="http://schemas.microsoft.com/office/drawing/2014/main" id="{1B9E1B02-53B5-47EF-AEB0-121830FE6489}"/>
              </a:ext>
            </a:extLst>
          </p:cNvPr>
          <p:cNvCxnSpPr>
            <a:cxnSpLocks/>
          </p:cNvCxnSpPr>
          <p:nvPr/>
        </p:nvCxnSpPr>
        <p:spPr>
          <a:xfrm rot="10800000" flipV="1">
            <a:off x="2343222" y="4466799"/>
            <a:ext cx="5043" cy="187693"/>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948D73EC-2515-49F3-B885-A20593512B52}"/>
              </a:ext>
            </a:extLst>
          </p:cNvPr>
          <p:cNvSpPr txBox="1"/>
          <p:nvPr/>
        </p:nvSpPr>
        <p:spPr>
          <a:xfrm>
            <a:off x="2874482" y="4431642"/>
            <a:ext cx="2695240" cy="256545"/>
          </a:xfrm>
          <a:prstGeom prst="rect">
            <a:avLst/>
          </a:prstGeom>
          <a:noFill/>
        </p:spPr>
        <p:txBody>
          <a:bodyPr wrap="square" lIns="91440" tIns="45720" rIns="91440" bIns="45720" rtlCol="0">
            <a:spAutoFit/>
          </a:bodyPr>
          <a:lstStyle/>
          <a:p>
            <a:pPr algn="just"/>
            <a:r>
              <a:rPr lang="ko-KR" altLang="en-US" sz="1067" b="1" dirty="0"/>
              <a:t>출고명령때까지 대기</a:t>
            </a:r>
            <a:endParaRPr lang="en-US" altLang="ko-KR" sz="1067" b="1" dirty="0"/>
          </a:p>
        </p:txBody>
      </p:sp>
      <p:sp>
        <p:nvSpPr>
          <p:cNvPr id="141" name="TextBox 140">
            <a:extLst>
              <a:ext uri="{FF2B5EF4-FFF2-40B4-BE49-F238E27FC236}">
                <a16:creationId xmlns:a16="http://schemas.microsoft.com/office/drawing/2014/main" id="{5B96603F-46FC-4B39-9844-88A4F6615D34}"/>
              </a:ext>
            </a:extLst>
          </p:cNvPr>
          <p:cNvSpPr txBox="1"/>
          <p:nvPr/>
        </p:nvSpPr>
        <p:spPr>
          <a:xfrm>
            <a:off x="5059388" y="4563565"/>
            <a:ext cx="2695240" cy="256545"/>
          </a:xfrm>
          <a:prstGeom prst="rect">
            <a:avLst/>
          </a:prstGeom>
          <a:noFill/>
        </p:spPr>
        <p:txBody>
          <a:bodyPr wrap="square" lIns="91440" tIns="45720" rIns="91440" bIns="45720" rtlCol="0">
            <a:spAutoFit/>
          </a:bodyPr>
          <a:lstStyle/>
          <a:p>
            <a:pPr algn="just"/>
            <a:r>
              <a:rPr lang="ko-KR" altLang="en-US" sz="1067" b="1" dirty="0"/>
              <a:t>창고와 컨베이어벨트 제어 명령</a:t>
            </a:r>
            <a:endParaRPr lang="en-US" altLang="ko-KR" sz="1067" b="1" dirty="0"/>
          </a:p>
        </p:txBody>
      </p:sp>
      <p:sp>
        <p:nvSpPr>
          <p:cNvPr id="143" name="TextBox 142">
            <a:extLst>
              <a:ext uri="{FF2B5EF4-FFF2-40B4-BE49-F238E27FC236}">
                <a16:creationId xmlns:a16="http://schemas.microsoft.com/office/drawing/2014/main" id="{AFB3FA3A-A16E-46B5-B475-EB2947B2B7BA}"/>
              </a:ext>
            </a:extLst>
          </p:cNvPr>
          <p:cNvSpPr txBox="1"/>
          <p:nvPr/>
        </p:nvSpPr>
        <p:spPr>
          <a:xfrm>
            <a:off x="2590046" y="4910974"/>
            <a:ext cx="2695240" cy="256545"/>
          </a:xfrm>
          <a:prstGeom prst="rect">
            <a:avLst/>
          </a:prstGeom>
          <a:noFill/>
        </p:spPr>
        <p:txBody>
          <a:bodyPr wrap="square" lIns="91440" tIns="45720" rIns="91440" bIns="45720" rtlCol="0">
            <a:spAutoFit/>
          </a:bodyPr>
          <a:lstStyle/>
          <a:p>
            <a:pPr algn="just"/>
            <a:r>
              <a:rPr lang="en-US" altLang="ko-KR" sz="1067" b="1" dirty="0">
                <a:solidFill>
                  <a:schemeClr val="accent2">
                    <a:lumMod val="75000"/>
                  </a:schemeClr>
                </a:solidFill>
              </a:rPr>
              <a:t>Relay</a:t>
            </a:r>
            <a:r>
              <a:rPr lang="en-US" altLang="ko-KR" sz="1067" b="1" dirty="0"/>
              <a:t> </a:t>
            </a:r>
            <a:r>
              <a:rPr lang="ko-KR" altLang="en-US" sz="1067" b="1" dirty="0"/>
              <a:t>전원제어</a:t>
            </a:r>
            <a:r>
              <a:rPr lang="en-US" altLang="ko-KR" sz="1067" b="1" dirty="0"/>
              <a:t>(</a:t>
            </a:r>
            <a:r>
              <a:rPr lang="ko-KR" altLang="en-US" sz="1067" b="1" dirty="0"/>
              <a:t>출고명령</a:t>
            </a:r>
            <a:r>
              <a:rPr lang="en-US" altLang="ko-KR" sz="1067" b="1" dirty="0"/>
              <a:t>)</a:t>
            </a:r>
          </a:p>
        </p:txBody>
      </p:sp>
      <p:sp>
        <p:nvSpPr>
          <p:cNvPr id="144" name="TextBox 143">
            <a:extLst>
              <a:ext uri="{FF2B5EF4-FFF2-40B4-BE49-F238E27FC236}">
                <a16:creationId xmlns:a16="http://schemas.microsoft.com/office/drawing/2014/main" id="{6F87EA62-1BD0-4163-B005-E809E27C369B}"/>
              </a:ext>
            </a:extLst>
          </p:cNvPr>
          <p:cNvSpPr txBox="1"/>
          <p:nvPr/>
        </p:nvSpPr>
        <p:spPr>
          <a:xfrm>
            <a:off x="2604991" y="5373016"/>
            <a:ext cx="2695240" cy="256545"/>
          </a:xfrm>
          <a:prstGeom prst="rect">
            <a:avLst/>
          </a:prstGeom>
          <a:noFill/>
        </p:spPr>
        <p:txBody>
          <a:bodyPr wrap="square" lIns="91440" tIns="45720" rIns="91440" bIns="45720" rtlCol="0">
            <a:spAutoFit/>
          </a:bodyPr>
          <a:lstStyle/>
          <a:p>
            <a:pPr algn="just"/>
            <a:r>
              <a:rPr lang="en-US" altLang="ko-KR" sz="1067" b="1" dirty="0"/>
              <a:t>RFID</a:t>
            </a:r>
            <a:r>
              <a:rPr lang="ko-KR" altLang="en-US" sz="1067" b="1" dirty="0"/>
              <a:t> </a:t>
            </a:r>
            <a:r>
              <a:rPr lang="en-US" altLang="ko-KR" sz="1067" b="1" dirty="0"/>
              <a:t>tag</a:t>
            </a:r>
            <a:r>
              <a:rPr lang="ko-KR" altLang="en-US" sz="1067" b="1" dirty="0"/>
              <a:t> </a:t>
            </a:r>
            <a:r>
              <a:rPr lang="en-US" altLang="ko-KR" sz="1067" b="1" dirty="0"/>
              <a:t>data</a:t>
            </a:r>
            <a:r>
              <a:rPr lang="ko-KR" altLang="en-US" sz="1067" b="1" dirty="0"/>
              <a:t> 인식</a:t>
            </a:r>
            <a:endParaRPr lang="en-US" altLang="ko-KR" sz="1067" b="1" dirty="0"/>
          </a:p>
        </p:txBody>
      </p:sp>
      <p:cxnSp>
        <p:nvCxnSpPr>
          <p:cNvPr id="145" name="직선 화살표 연결선 144">
            <a:extLst>
              <a:ext uri="{FF2B5EF4-FFF2-40B4-BE49-F238E27FC236}">
                <a16:creationId xmlns:a16="http://schemas.microsoft.com/office/drawing/2014/main" id="{3425C790-42A7-43E0-BDF7-264A32B94B59}"/>
              </a:ext>
            </a:extLst>
          </p:cNvPr>
          <p:cNvCxnSpPr>
            <a:cxnSpLocks/>
          </p:cNvCxnSpPr>
          <p:nvPr/>
        </p:nvCxnSpPr>
        <p:spPr>
          <a:xfrm>
            <a:off x="2374905" y="5659725"/>
            <a:ext cx="4833724"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93">
            <a:extLst>
              <a:ext uri="{FF2B5EF4-FFF2-40B4-BE49-F238E27FC236}">
                <a16:creationId xmlns:a16="http://schemas.microsoft.com/office/drawing/2014/main" id="{398BCECF-11BD-46AF-A887-B1EFF6453B65}"/>
              </a:ext>
            </a:extLst>
          </p:cNvPr>
          <p:cNvCxnSpPr>
            <a:cxnSpLocks/>
          </p:cNvCxnSpPr>
          <p:nvPr/>
        </p:nvCxnSpPr>
        <p:spPr>
          <a:xfrm rot="10800000" flipV="1">
            <a:off x="2387483" y="5878475"/>
            <a:ext cx="5043" cy="187693"/>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7D03BFD7-956F-4423-85BD-A7D7ADF5DD28}"/>
              </a:ext>
            </a:extLst>
          </p:cNvPr>
          <p:cNvSpPr txBox="1"/>
          <p:nvPr/>
        </p:nvSpPr>
        <p:spPr>
          <a:xfrm>
            <a:off x="2927416" y="5768817"/>
            <a:ext cx="2695240" cy="420756"/>
          </a:xfrm>
          <a:prstGeom prst="rect">
            <a:avLst/>
          </a:prstGeom>
          <a:noFill/>
        </p:spPr>
        <p:txBody>
          <a:bodyPr wrap="square" lIns="91440" tIns="45720" rIns="91440" bIns="45720" rtlCol="0">
            <a:spAutoFit/>
          </a:bodyPr>
          <a:lstStyle/>
          <a:p>
            <a:pPr algn="just"/>
            <a:r>
              <a:rPr lang="en-US" altLang="ko-KR" sz="1067" b="1" dirty="0"/>
              <a:t>Packing</a:t>
            </a:r>
            <a:r>
              <a:rPr lang="ko-KR" altLang="en-US" sz="1067" b="1" dirty="0"/>
              <a:t> </a:t>
            </a:r>
            <a:r>
              <a:rPr lang="en-US" altLang="ko-KR" sz="1067" b="1" dirty="0"/>
              <a:t>machine</a:t>
            </a:r>
            <a:r>
              <a:rPr lang="ko-KR" altLang="en-US" sz="1067" b="1" dirty="0"/>
              <a:t>을 통한</a:t>
            </a:r>
            <a:endParaRPr lang="en-US" altLang="ko-KR" sz="1067" b="1" dirty="0"/>
          </a:p>
          <a:p>
            <a:pPr algn="just"/>
            <a:r>
              <a:rPr lang="ko-KR" altLang="en-US" sz="1067" b="1" dirty="0"/>
              <a:t>제품 분류 및 포장</a:t>
            </a:r>
            <a:endParaRPr lang="en-US" altLang="ko-KR" sz="1067" b="1" dirty="0"/>
          </a:p>
        </p:txBody>
      </p:sp>
      <p:sp>
        <p:nvSpPr>
          <p:cNvPr id="9" name="직사각형 8">
            <a:extLst>
              <a:ext uri="{FF2B5EF4-FFF2-40B4-BE49-F238E27FC236}">
                <a16:creationId xmlns:a16="http://schemas.microsoft.com/office/drawing/2014/main" id="{2FCB96DF-009A-4EA0-97DC-AACCD2D1C95B}"/>
              </a:ext>
            </a:extLst>
          </p:cNvPr>
          <p:cNvSpPr/>
          <p:nvPr/>
        </p:nvSpPr>
        <p:spPr>
          <a:xfrm>
            <a:off x="7387060" y="2722261"/>
            <a:ext cx="253578" cy="607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id="{0AB5A4A0-0B3D-43A8-ADDD-BCC545D40C89}"/>
              </a:ext>
            </a:extLst>
          </p:cNvPr>
          <p:cNvSpPr/>
          <p:nvPr/>
        </p:nvSpPr>
        <p:spPr>
          <a:xfrm>
            <a:off x="2101906" y="3627207"/>
            <a:ext cx="224582" cy="112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53" name="직선 화살표 연결선 152">
            <a:extLst>
              <a:ext uri="{FF2B5EF4-FFF2-40B4-BE49-F238E27FC236}">
                <a16:creationId xmlns:a16="http://schemas.microsoft.com/office/drawing/2014/main" id="{E5F609F9-3AD9-40AB-8580-E12F45BB81E9}"/>
              </a:ext>
            </a:extLst>
          </p:cNvPr>
          <p:cNvCxnSpPr>
            <a:cxnSpLocks/>
          </p:cNvCxnSpPr>
          <p:nvPr/>
        </p:nvCxnSpPr>
        <p:spPr>
          <a:xfrm flipH="1">
            <a:off x="2348265" y="3775898"/>
            <a:ext cx="2230863"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ED9B55E8-D409-46ED-B8CB-DD09518EA5EC}"/>
              </a:ext>
            </a:extLst>
          </p:cNvPr>
          <p:cNvCxnSpPr>
            <a:cxnSpLocks/>
          </p:cNvCxnSpPr>
          <p:nvPr/>
        </p:nvCxnSpPr>
        <p:spPr>
          <a:xfrm flipH="1">
            <a:off x="4977766" y="3275644"/>
            <a:ext cx="2230863"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04590A5B-605C-4F1B-9114-23B8C661A5A8}"/>
              </a:ext>
            </a:extLst>
          </p:cNvPr>
          <p:cNvSpPr/>
          <p:nvPr/>
        </p:nvSpPr>
        <p:spPr>
          <a:xfrm>
            <a:off x="9977313" y="4188413"/>
            <a:ext cx="216950" cy="831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57" name="직선 화살표 연결선 156">
            <a:extLst>
              <a:ext uri="{FF2B5EF4-FFF2-40B4-BE49-F238E27FC236}">
                <a16:creationId xmlns:a16="http://schemas.microsoft.com/office/drawing/2014/main" id="{FB2C0C69-618D-4D94-A935-8FD61EFE509B}"/>
              </a:ext>
            </a:extLst>
          </p:cNvPr>
          <p:cNvCxnSpPr>
            <a:cxnSpLocks/>
          </p:cNvCxnSpPr>
          <p:nvPr/>
        </p:nvCxnSpPr>
        <p:spPr>
          <a:xfrm flipH="1">
            <a:off x="4998643" y="4858021"/>
            <a:ext cx="2189107"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8" name="직선 화살표 연결선 157">
            <a:extLst>
              <a:ext uri="{FF2B5EF4-FFF2-40B4-BE49-F238E27FC236}">
                <a16:creationId xmlns:a16="http://schemas.microsoft.com/office/drawing/2014/main" id="{F3675ED2-E52E-4386-9BF2-BCFFC61374D9}"/>
              </a:ext>
            </a:extLst>
          </p:cNvPr>
          <p:cNvCxnSpPr>
            <a:cxnSpLocks/>
          </p:cNvCxnSpPr>
          <p:nvPr/>
        </p:nvCxnSpPr>
        <p:spPr>
          <a:xfrm flipH="1">
            <a:off x="2390021" y="5184642"/>
            <a:ext cx="2189107" cy="0"/>
          </a:xfrm>
          <a:prstGeom prst="straightConnector1">
            <a:avLst/>
          </a:prstGeom>
          <a:ln w="19050">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CFDD831D-CE6A-4F41-907B-5F49DBD02D75}"/>
              </a:ext>
            </a:extLst>
          </p:cNvPr>
          <p:cNvSpPr/>
          <p:nvPr/>
        </p:nvSpPr>
        <p:spPr>
          <a:xfrm>
            <a:off x="7355955" y="5537067"/>
            <a:ext cx="253578" cy="6072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75</a:t>
            </a:fld>
            <a:endParaRPr lang="ko-KR" altLang="en-US"/>
          </a:p>
        </p:txBody>
      </p:sp>
    </p:spTree>
    <p:extLst>
      <p:ext uri="{BB962C8B-B14F-4D97-AF65-F5344CB8AC3E}">
        <p14:creationId xmlns:p14="http://schemas.microsoft.com/office/powerpoint/2010/main" val="834478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734109"/>
            <a:ext cx="2983230" cy="23106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6" y="594465"/>
            <a:ext cx="3267567" cy="43550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알고리즘 명세서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0" name="직사각형 19">
            <a:extLst>
              <a:ext uri="{FF2B5EF4-FFF2-40B4-BE49-F238E27FC236}">
                <a16:creationId xmlns:a16="http://schemas.microsoft.com/office/drawing/2014/main" id="{59B04AB9-FE01-42FD-9AD8-E6703313A351}"/>
              </a:ext>
            </a:extLst>
          </p:cNvPr>
          <p:cNvSpPr/>
          <p:nvPr/>
        </p:nvSpPr>
        <p:spPr>
          <a:xfrm>
            <a:off x="292100" y="1089083"/>
            <a:ext cx="5599414" cy="5297967"/>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21" name="직사각형 20">
            <a:extLst>
              <a:ext uri="{FF2B5EF4-FFF2-40B4-BE49-F238E27FC236}">
                <a16:creationId xmlns:a16="http://schemas.microsoft.com/office/drawing/2014/main" id="{E82283BB-406E-41A5-9934-452BAF12B77B}"/>
              </a:ext>
            </a:extLst>
          </p:cNvPr>
          <p:cNvSpPr/>
          <p:nvPr/>
        </p:nvSpPr>
        <p:spPr>
          <a:xfrm>
            <a:off x="6083451" y="1089083"/>
            <a:ext cx="5803900" cy="5231512"/>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23" name="TextBox 22">
            <a:extLst>
              <a:ext uri="{FF2B5EF4-FFF2-40B4-BE49-F238E27FC236}">
                <a16:creationId xmlns:a16="http://schemas.microsoft.com/office/drawing/2014/main" id="{A170B488-CB69-487C-8577-D0189DDFB8CD}"/>
              </a:ext>
            </a:extLst>
          </p:cNvPr>
          <p:cNvSpPr txBox="1"/>
          <p:nvPr/>
        </p:nvSpPr>
        <p:spPr>
          <a:xfrm>
            <a:off x="339535" y="1197956"/>
            <a:ext cx="2112519" cy="318100"/>
          </a:xfrm>
          <a:prstGeom prst="rect">
            <a:avLst/>
          </a:prstGeom>
          <a:noFill/>
        </p:spPr>
        <p:txBody>
          <a:bodyPr wrap="square" lIns="91440" tIns="45720" rIns="91440" bIns="45720" rtlCol="0">
            <a:spAutoFit/>
          </a:bodyPr>
          <a:lstStyle/>
          <a:p>
            <a:r>
              <a:rPr lang="ko-KR" altLang="en-US" sz="1467" dirty="0"/>
              <a:t>■ </a:t>
            </a:r>
            <a:r>
              <a:rPr lang="en-US" altLang="ko-KR" sz="1467" dirty="0"/>
              <a:t>RFID </a:t>
            </a:r>
            <a:r>
              <a:rPr lang="ko-KR" altLang="en-US" sz="1467" dirty="0"/>
              <a:t>인식 알고리즘</a:t>
            </a:r>
          </a:p>
        </p:txBody>
      </p:sp>
      <p:grpSp>
        <p:nvGrpSpPr>
          <p:cNvPr id="50" name="그룹 49">
            <a:extLst>
              <a:ext uri="{FF2B5EF4-FFF2-40B4-BE49-F238E27FC236}">
                <a16:creationId xmlns:a16="http://schemas.microsoft.com/office/drawing/2014/main" id="{B12D7405-BF3B-4E6A-BF92-824E719B981F}"/>
              </a:ext>
            </a:extLst>
          </p:cNvPr>
          <p:cNvGrpSpPr/>
          <p:nvPr/>
        </p:nvGrpSpPr>
        <p:grpSpPr>
          <a:xfrm>
            <a:off x="757105" y="1644065"/>
            <a:ext cx="4794910" cy="4514523"/>
            <a:chOff x="590925" y="1197587"/>
            <a:chExt cx="4794910" cy="4514523"/>
          </a:xfrm>
        </p:grpSpPr>
        <p:sp>
          <p:nvSpPr>
            <p:cNvPr id="51" name="타원 50">
              <a:extLst>
                <a:ext uri="{FF2B5EF4-FFF2-40B4-BE49-F238E27FC236}">
                  <a16:creationId xmlns:a16="http://schemas.microsoft.com/office/drawing/2014/main" id="{CB5F6E9D-3D37-481B-9F4B-B9CDE2E35659}"/>
                </a:ext>
              </a:extLst>
            </p:cNvPr>
            <p:cNvSpPr/>
            <p:nvPr/>
          </p:nvSpPr>
          <p:spPr>
            <a:xfrm>
              <a:off x="946306" y="1197587"/>
              <a:ext cx="1562100" cy="44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52" name="TextBox 51">
              <a:extLst>
                <a:ext uri="{FF2B5EF4-FFF2-40B4-BE49-F238E27FC236}">
                  <a16:creationId xmlns:a16="http://schemas.microsoft.com/office/drawing/2014/main" id="{E496AEBC-B8A7-44D4-AB50-76CC29770DB8}"/>
                </a:ext>
              </a:extLst>
            </p:cNvPr>
            <p:cNvSpPr txBox="1"/>
            <p:nvPr/>
          </p:nvSpPr>
          <p:spPr>
            <a:xfrm>
              <a:off x="1186129" y="1278928"/>
              <a:ext cx="1162498" cy="276999"/>
            </a:xfrm>
            <a:prstGeom prst="rect">
              <a:avLst/>
            </a:prstGeom>
            <a:noFill/>
          </p:spPr>
          <p:txBody>
            <a:bodyPr wrap="none" lIns="91440" tIns="45720" rIns="91440" bIns="45720" rtlCol="0">
              <a:spAutoFit/>
            </a:bodyPr>
            <a:lstStyle/>
            <a:p>
              <a:r>
                <a:rPr lang="ko-KR" altLang="en-US" sz="1200" dirty="0">
                  <a:solidFill>
                    <a:schemeClr val="bg1"/>
                  </a:solidFill>
                </a:rPr>
                <a:t>센서 제품감지</a:t>
              </a:r>
            </a:p>
          </p:txBody>
        </p:sp>
        <p:grpSp>
          <p:nvGrpSpPr>
            <p:cNvPr id="53" name="그룹 52">
              <a:extLst>
                <a:ext uri="{FF2B5EF4-FFF2-40B4-BE49-F238E27FC236}">
                  <a16:creationId xmlns:a16="http://schemas.microsoft.com/office/drawing/2014/main" id="{EEDFAC2E-A3C7-4E60-B3C3-09C5D6CD0BE0}"/>
                </a:ext>
              </a:extLst>
            </p:cNvPr>
            <p:cNvGrpSpPr/>
            <p:nvPr/>
          </p:nvGrpSpPr>
          <p:grpSpPr>
            <a:xfrm>
              <a:off x="671804" y="2670721"/>
              <a:ext cx="2111103" cy="622300"/>
              <a:chOff x="631542" y="2713092"/>
              <a:chExt cx="2111103" cy="622300"/>
            </a:xfrm>
          </p:grpSpPr>
          <p:sp>
            <p:nvSpPr>
              <p:cNvPr id="75" name="순서도: 판단 74">
                <a:extLst>
                  <a:ext uri="{FF2B5EF4-FFF2-40B4-BE49-F238E27FC236}">
                    <a16:creationId xmlns:a16="http://schemas.microsoft.com/office/drawing/2014/main" id="{11708AE7-3334-4FB8-A1E9-EDF0E19093A5}"/>
                  </a:ext>
                </a:extLst>
              </p:cNvPr>
              <p:cNvSpPr/>
              <p:nvPr/>
            </p:nvSpPr>
            <p:spPr>
              <a:xfrm>
                <a:off x="631542" y="2713092"/>
                <a:ext cx="2111103" cy="6223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400" dirty="0"/>
              </a:p>
            </p:txBody>
          </p:sp>
          <p:sp>
            <p:nvSpPr>
              <p:cNvPr id="76" name="TextBox 75">
                <a:extLst>
                  <a:ext uri="{FF2B5EF4-FFF2-40B4-BE49-F238E27FC236}">
                    <a16:creationId xmlns:a16="http://schemas.microsoft.com/office/drawing/2014/main" id="{425E1652-C4C8-4CA2-89E8-5FE142425541}"/>
                  </a:ext>
                </a:extLst>
              </p:cNvPr>
              <p:cNvSpPr txBox="1"/>
              <p:nvPr/>
            </p:nvSpPr>
            <p:spPr>
              <a:xfrm>
                <a:off x="1020136" y="2883382"/>
                <a:ext cx="1524000" cy="276999"/>
              </a:xfrm>
              <a:prstGeom prst="rect">
                <a:avLst/>
              </a:prstGeom>
              <a:noFill/>
            </p:spPr>
            <p:txBody>
              <a:bodyPr wrap="square" lIns="91440" tIns="45720" rIns="91440" bIns="45720" rtlCol="0">
                <a:spAutoFit/>
              </a:bodyPr>
              <a:lstStyle/>
              <a:p>
                <a:r>
                  <a:rPr lang="en-US" altLang="ko-KR" sz="1200" dirty="0">
                    <a:solidFill>
                      <a:schemeClr val="bg1"/>
                    </a:solidFill>
                  </a:rPr>
                  <a:t>Tag</a:t>
                </a:r>
                <a:r>
                  <a:rPr lang="ko-KR" altLang="en-US" sz="1200" dirty="0">
                    <a:solidFill>
                      <a:schemeClr val="bg1"/>
                    </a:solidFill>
                  </a:rPr>
                  <a:t>가 유효한가</a:t>
                </a:r>
                <a:r>
                  <a:rPr lang="en-US" altLang="ko-KR" sz="1200" dirty="0">
                    <a:solidFill>
                      <a:schemeClr val="bg1"/>
                    </a:solidFill>
                  </a:rPr>
                  <a:t>?</a:t>
                </a:r>
                <a:endParaRPr lang="en-US" altLang="ko-KR" dirty="0">
                  <a:solidFill>
                    <a:schemeClr val="bg1"/>
                  </a:solidFill>
                </a:endParaRPr>
              </a:p>
            </p:txBody>
          </p:sp>
        </p:grpSp>
        <p:cxnSp>
          <p:nvCxnSpPr>
            <p:cNvPr id="54" name="직선 화살표 연결선 53">
              <a:extLst>
                <a:ext uri="{FF2B5EF4-FFF2-40B4-BE49-F238E27FC236}">
                  <a16:creationId xmlns:a16="http://schemas.microsoft.com/office/drawing/2014/main" id="{C9D73315-F2A2-4EB5-A20B-EF2E8C3A9769}"/>
                </a:ext>
              </a:extLst>
            </p:cNvPr>
            <p:cNvCxnSpPr>
              <a:cxnSpLocks/>
            </p:cNvCxnSpPr>
            <p:nvPr/>
          </p:nvCxnSpPr>
          <p:spPr>
            <a:xfrm>
              <a:off x="1755905" y="1647482"/>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CB277EB-7807-4AEC-A296-DA251A4CF056}"/>
                </a:ext>
              </a:extLst>
            </p:cNvPr>
            <p:cNvSpPr txBox="1"/>
            <p:nvPr/>
          </p:nvSpPr>
          <p:spPr>
            <a:xfrm>
              <a:off x="1873452" y="3234241"/>
              <a:ext cx="443391" cy="307777"/>
            </a:xfrm>
            <a:prstGeom prst="rect">
              <a:avLst/>
            </a:prstGeom>
            <a:noFill/>
          </p:spPr>
          <p:txBody>
            <a:bodyPr wrap="none" lIns="91440" tIns="45720" rIns="91440" bIns="45720" rtlCol="0">
              <a:spAutoFit/>
            </a:bodyPr>
            <a:lstStyle/>
            <a:p>
              <a:r>
                <a:rPr lang="en-US" altLang="ko-KR" sz="1400" dirty="0"/>
                <a:t>Yes</a:t>
              </a:r>
              <a:endParaRPr lang="ko-KR" altLang="en-US" sz="1400" dirty="0"/>
            </a:p>
          </p:txBody>
        </p:sp>
        <p:cxnSp>
          <p:nvCxnSpPr>
            <p:cNvPr id="56" name="직선 화살표 연결선 55">
              <a:extLst>
                <a:ext uri="{FF2B5EF4-FFF2-40B4-BE49-F238E27FC236}">
                  <a16:creationId xmlns:a16="http://schemas.microsoft.com/office/drawing/2014/main" id="{CFA08A8E-A738-46B7-B6B5-F4A5E8F044D3}"/>
                </a:ext>
              </a:extLst>
            </p:cNvPr>
            <p:cNvCxnSpPr>
              <a:cxnSpLocks/>
            </p:cNvCxnSpPr>
            <p:nvPr/>
          </p:nvCxnSpPr>
          <p:spPr>
            <a:xfrm>
              <a:off x="2820569" y="2979510"/>
              <a:ext cx="622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38368AC5-A222-479A-AA1C-D036C32FCB3D}"/>
                </a:ext>
              </a:extLst>
            </p:cNvPr>
            <p:cNvSpPr txBox="1"/>
            <p:nvPr/>
          </p:nvSpPr>
          <p:spPr>
            <a:xfrm>
              <a:off x="2928704" y="2695011"/>
              <a:ext cx="441146" cy="318100"/>
            </a:xfrm>
            <a:prstGeom prst="rect">
              <a:avLst/>
            </a:prstGeom>
            <a:noFill/>
          </p:spPr>
          <p:txBody>
            <a:bodyPr wrap="none" lIns="91440" tIns="45720" rIns="91440" bIns="45720" rtlCol="0">
              <a:spAutoFit/>
            </a:bodyPr>
            <a:lstStyle/>
            <a:p>
              <a:r>
                <a:rPr lang="en-US" altLang="ko-KR" sz="1400" dirty="0"/>
                <a:t>No</a:t>
              </a:r>
              <a:endParaRPr lang="ko-KR" altLang="en-US" sz="1400" dirty="0"/>
            </a:p>
          </p:txBody>
        </p:sp>
        <p:grpSp>
          <p:nvGrpSpPr>
            <p:cNvPr id="58" name="그룹 57">
              <a:extLst>
                <a:ext uri="{FF2B5EF4-FFF2-40B4-BE49-F238E27FC236}">
                  <a16:creationId xmlns:a16="http://schemas.microsoft.com/office/drawing/2014/main" id="{5D70C9E5-5A6F-4DDF-9544-08AABEA82374}"/>
                </a:ext>
              </a:extLst>
            </p:cNvPr>
            <p:cNvGrpSpPr/>
            <p:nvPr/>
          </p:nvGrpSpPr>
          <p:grpSpPr>
            <a:xfrm>
              <a:off x="590925" y="3552170"/>
              <a:ext cx="2315603" cy="549185"/>
              <a:chOff x="615252" y="3657502"/>
              <a:chExt cx="2315603" cy="549185"/>
            </a:xfrm>
          </p:grpSpPr>
          <p:sp>
            <p:nvSpPr>
              <p:cNvPr id="73" name="직사각형 72">
                <a:extLst>
                  <a:ext uri="{FF2B5EF4-FFF2-40B4-BE49-F238E27FC236}">
                    <a16:creationId xmlns:a16="http://schemas.microsoft.com/office/drawing/2014/main" id="{8DECF409-4218-4A4B-9C7D-91EB365ED15E}"/>
                  </a:ext>
                </a:extLst>
              </p:cNvPr>
              <p:cNvSpPr/>
              <p:nvPr/>
            </p:nvSpPr>
            <p:spPr>
              <a:xfrm>
                <a:off x="615252" y="3657502"/>
                <a:ext cx="2315603" cy="5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74" name="TextBox 73">
                <a:extLst>
                  <a:ext uri="{FF2B5EF4-FFF2-40B4-BE49-F238E27FC236}">
                    <a16:creationId xmlns:a16="http://schemas.microsoft.com/office/drawing/2014/main" id="{1ED64AAC-EC67-4CF2-B159-D29AE3F5E6D6}"/>
                  </a:ext>
                </a:extLst>
              </p:cNvPr>
              <p:cNvSpPr txBox="1"/>
              <p:nvPr/>
            </p:nvSpPr>
            <p:spPr>
              <a:xfrm>
                <a:off x="696929" y="3701924"/>
                <a:ext cx="2147967" cy="479260"/>
              </a:xfrm>
              <a:prstGeom prst="rect">
                <a:avLst/>
              </a:prstGeom>
              <a:noFill/>
            </p:spPr>
            <p:txBody>
              <a:bodyPr wrap="square" lIns="91440" tIns="45720" rIns="91440" bIns="45720" rtlCol="0">
                <a:spAutoFit/>
              </a:bodyPr>
              <a:lstStyle/>
              <a:p>
                <a:r>
                  <a:rPr lang="ko-KR" altLang="en-US" sz="1200" dirty="0">
                    <a:solidFill>
                      <a:schemeClr val="bg1"/>
                    </a:solidFill>
                  </a:rPr>
                  <a:t>태그에 저장된</a:t>
                </a:r>
                <a:r>
                  <a:rPr lang="en-US" altLang="ko-KR" sz="1200" dirty="0">
                    <a:solidFill>
                      <a:schemeClr val="bg1"/>
                    </a:solidFill>
                  </a:rPr>
                  <a:t> </a:t>
                </a:r>
                <a:r>
                  <a:rPr lang="ko-KR" altLang="en-US" sz="1200" dirty="0">
                    <a:solidFill>
                      <a:schemeClr val="bg1"/>
                    </a:solidFill>
                  </a:rPr>
                  <a:t>정보 파악 후</a:t>
                </a:r>
                <a:endParaRPr lang="en-US" altLang="ko-KR" sz="1200" dirty="0">
                  <a:solidFill>
                    <a:schemeClr val="bg1"/>
                  </a:solidFill>
                </a:endParaRPr>
              </a:p>
              <a:p>
                <a:r>
                  <a:rPr lang="ko-KR" altLang="en-US" sz="1200" dirty="0">
                    <a:solidFill>
                      <a:schemeClr val="bg1"/>
                    </a:solidFill>
                  </a:rPr>
                  <a:t>보관장소 확인</a:t>
                </a:r>
              </a:p>
            </p:txBody>
          </p:sp>
        </p:grpSp>
        <p:sp>
          <p:nvSpPr>
            <p:cNvPr id="59" name="직사각형 58">
              <a:extLst>
                <a:ext uri="{FF2B5EF4-FFF2-40B4-BE49-F238E27FC236}">
                  <a16:creationId xmlns:a16="http://schemas.microsoft.com/office/drawing/2014/main" id="{F5EC46D4-B0EE-4ABC-9AB9-9DFDAD084010}"/>
                </a:ext>
              </a:extLst>
            </p:cNvPr>
            <p:cNvSpPr/>
            <p:nvPr/>
          </p:nvSpPr>
          <p:spPr>
            <a:xfrm>
              <a:off x="3630371" y="2695011"/>
              <a:ext cx="1755464" cy="634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sz="1200" dirty="0"/>
                <a:t>에러메시지 반환 후</a:t>
              </a:r>
              <a:endParaRPr lang="en-US" altLang="ko-KR" sz="1200" dirty="0"/>
            </a:p>
            <a:p>
              <a:pPr algn="ctr"/>
              <a:r>
                <a:rPr lang="ko-KR" altLang="en-US" sz="1200" dirty="0"/>
                <a:t>창고 가동 중지</a:t>
              </a:r>
              <a:endParaRPr lang="en-US" altLang="ko-KR" sz="1200" dirty="0"/>
            </a:p>
          </p:txBody>
        </p:sp>
        <p:grpSp>
          <p:nvGrpSpPr>
            <p:cNvPr id="60" name="그룹 59">
              <a:extLst>
                <a:ext uri="{FF2B5EF4-FFF2-40B4-BE49-F238E27FC236}">
                  <a16:creationId xmlns:a16="http://schemas.microsoft.com/office/drawing/2014/main" id="{4020DC08-0951-4AB8-A340-1590E199AA6B}"/>
                </a:ext>
              </a:extLst>
            </p:cNvPr>
            <p:cNvGrpSpPr/>
            <p:nvPr/>
          </p:nvGrpSpPr>
          <p:grpSpPr>
            <a:xfrm>
              <a:off x="590925" y="4380165"/>
              <a:ext cx="3126309" cy="523220"/>
              <a:chOff x="529293" y="4726545"/>
              <a:chExt cx="3096653" cy="523220"/>
            </a:xfrm>
          </p:grpSpPr>
          <p:sp>
            <p:nvSpPr>
              <p:cNvPr id="71" name="직사각형 70">
                <a:extLst>
                  <a:ext uri="{FF2B5EF4-FFF2-40B4-BE49-F238E27FC236}">
                    <a16:creationId xmlns:a16="http://schemas.microsoft.com/office/drawing/2014/main" id="{0F28B59D-D99F-47AC-BA71-4378F33D252B}"/>
                  </a:ext>
                </a:extLst>
              </p:cNvPr>
              <p:cNvSpPr/>
              <p:nvPr/>
            </p:nvSpPr>
            <p:spPr>
              <a:xfrm>
                <a:off x="529293" y="4726545"/>
                <a:ext cx="2315603"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72" name="TextBox 71">
                <a:extLst>
                  <a:ext uri="{FF2B5EF4-FFF2-40B4-BE49-F238E27FC236}">
                    <a16:creationId xmlns:a16="http://schemas.microsoft.com/office/drawing/2014/main" id="{C440C99B-5BC0-420E-A312-017C1F4A986E}"/>
                  </a:ext>
                </a:extLst>
              </p:cNvPr>
              <p:cNvSpPr txBox="1"/>
              <p:nvPr/>
            </p:nvSpPr>
            <p:spPr>
              <a:xfrm>
                <a:off x="580435" y="4760922"/>
                <a:ext cx="3045511" cy="461665"/>
              </a:xfrm>
              <a:prstGeom prst="rect">
                <a:avLst/>
              </a:prstGeom>
              <a:noFill/>
            </p:spPr>
            <p:txBody>
              <a:bodyPr wrap="square" lIns="91440" tIns="45720" rIns="91440" bIns="45720" rtlCol="0">
                <a:spAutoFit/>
              </a:bodyPr>
              <a:lstStyle/>
              <a:p>
                <a:r>
                  <a:rPr lang="ko-KR" altLang="en-US" sz="1200" dirty="0">
                    <a:solidFill>
                      <a:schemeClr val="bg1"/>
                    </a:solidFill>
                  </a:rPr>
                  <a:t>서버로 보관장소 통신 및</a:t>
                </a:r>
                <a:endParaRPr lang="en-US" altLang="ko-KR" sz="1200" dirty="0">
                  <a:solidFill>
                    <a:schemeClr val="bg1"/>
                  </a:solidFill>
                </a:endParaRPr>
              </a:p>
              <a:p>
                <a:r>
                  <a:rPr lang="en-US" altLang="ko-KR" sz="1200" dirty="0">
                    <a:solidFill>
                      <a:schemeClr val="bg1"/>
                    </a:solidFill>
                  </a:rPr>
                  <a:t>Arduino</a:t>
                </a:r>
                <a:r>
                  <a:rPr lang="ko-KR" altLang="en-US" sz="1200" dirty="0">
                    <a:solidFill>
                      <a:schemeClr val="bg1"/>
                    </a:solidFill>
                  </a:rPr>
                  <a:t>에 창고보관 제어</a:t>
                </a:r>
              </a:p>
            </p:txBody>
          </p:sp>
        </p:grpSp>
        <p:cxnSp>
          <p:nvCxnSpPr>
            <p:cNvPr id="61" name="연결선: 꺾임 60">
              <a:extLst>
                <a:ext uri="{FF2B5EF4-FFF2-40B4-BE49-F238E27FC236}">
                  <a16:creationId xmlns:a16="http://schemas.microsoft.com/office/drawing/2014/main" id="{062AAD84-E957-411A-AFCF-B6DDE537F1C5}"/>
                </a:ext>
              </a:extLst>
            </p:cNvPr>
            <p:cNvCxnSpPr>
              <a:cxnSpLocks/>
              <a:stCxn id="59" idx="2"/>
              <a:endCxn id="69" idx="6"/>
            </p:cNvCxnSpPr>
            <p:nvPr/>
          </p:nvCxnSpPr>
          <p:spPr>
            <a:xfrm rot="5400000">
              <a:off x="2448592" y="3387362"/>
              <a:ext cx="2117614" cy="20014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그룹 61">
              <a:extLst>
                <a:ext uri="{FF2B5EF4-FFF2-40B4-BE49-F238E27FC236}">
                  <a16:creationId xmlns:a16="http://schemas.microsoft.com/office/drawing/2014/main" id="{E3463C8D-AE7B-45C2-96D3-EEB2AD1A1BA7}"/>
                </a:ext>
              </a:extLst>
            </p:cNvPr>
            <p:cNvGrpSpPr/>
            <p:nvPr/>
          </p:nvGrpSpPr>
          <p:grpSpPr>
            <a:xfrm>
              <a:off x="944595" y="5181635"/>
              <a:ext cx="2365514" cy="530475"/>
              <a:chOff x="813545" y="5613223"/>
              <a:chExt cx="2365514" cy="530475"/>
            </a:xfrm>
          </p:grpSpPr>
          <p:sp>
            <p:nvSpPr>
              <p:cNvPr id="69" name="타원 68">
                <a:extLst>
                  <a:ext uri="{FF2B5EF4-FFF2-40B4-BE49-F238E27FC236}">
                    <a16:creationId xmlns:a16="http://schemas.microsoft.com/office/drawing/2014/main" id="{CB5C34DB-4542-45A7-91F0-1EB4A4A57542}"/>
                  </a:ext>
                </a:extLst>
              </p:cNvPr>
              <p:cNvSpPr/>
              <p:nvPr/>
            </p:nvSpPr>
            <p:spPr>
              <a:xfrm>
                <a:off x="813545" y="5613223"/>
                <a:ext cx="1562100" cy="530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70" name="TextBox 69">
                <a:extLst>
                  <a:ext uri="{FF2B5EF4-FFF2-40B4-BE49-F238E27FC236}">
                    <a16:creationId xmlns:a16="http://schemas.microsoft.com/office/drawing/2014/main" id="{034C5846-91F2-424B-9645-03EE2B4F0731}"/>
                  </a:ext>
                </a:extLst>
              </p:cNvPr>
              <p:cNvSpPr txBox="1"/>
              <p:nvPr/>
            </p:nvSpPr>
            <p:spPr>
              <a:xfrm>
                <a:off x="863456" y="5742959"/>
                <a:ext cx="2315603" cy="318100"/>
              </a:xfrm>
              <a:prstGeom prst="rect">
                <a:avLst/>
              </a:prstGeom>
              <a:noFill/>
            </p:spPr>
            <p:txBody>
              <a:bodyPr wrap="square" lIns="91440" tIns="45720" rIns="91440" bIns="45720" rtlCol="0">
                <a:spAutoFit/>
              </a:bodyPr>
              <a:lstStyle/>
              <a:p>
                <a:r>
                  <a:rPr lang="en-US" altLang="ko-KR" sz="1467" dirty="0">
                    <a:solidFill>
                      <a:schemeClr val="bg1"/>
                    </a:solidFill>
                  </a:rPr>
                  <a:t>RFID </a:t>
                </a:r>
                <a:r>
                  <a:rPr lang="ko-KR" altLang="en-US" sz="1467" dirty="0">
                    <a:solidFill>
                      <a:schemeClr val="bg1"/>
                    </a:solidFill>
                  </a:rPr>
                  <a:t>인식 완료</a:t>
                </a:r>
              </a:p>
            </p:txBody>
          </p:sp>
        </p:grpSp>
        <p:sp>
          <p:nvSpPr>
            <p:cNvPr id="63" name="직사각형 62">
              <a:extLst>
                <a:ext uri="{FF2B5EF4-FFF2-40B4-BE49-F238E27FC236}">
                  <a16:creationId xmlns:a16="http://schemas.microsoft.com/office/drawing/2014/main" id="{B426E3A3-0904-4111-AFE9-68E9859C8A31}"/>
                </a:ext>
              </a:extLst>
            </p:cNvPr>
            <p:cNvSpPr/>
            <p:nvPr/>
          </p:nvSpPr>
          <p:spPr>
            <a:xfrm>
              <a:off x="590926" y="1850909"/>
              <a:ext cx="2315603" cy="5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64" name="TextBox 63">
              <a:extLst>
                <a:ext uri="{FF2B5EF4-FFF2-40B4-BE49-F238E27FC236}">
                  <a16:creationId xmlns:a16="http://schemas.microsoft.com/office/drawing/2014/main" id="{A3FCAD92-21D2-418E-A725-7BCE12368728}"/>
                </a:ext>
              </a:extLst>
            </p:cNvPr>
            <p:cNvSpPr txBox="1"/>
            <p:nvPr/>
          </p:nvSpPr>
          <p:spPr>
            <a:xfrm>
              <a:off x="681215" y="1997960"/>
              <a:ext cx="2210636" cy="276999"/>
            </a:xfrm>
            <a:prstGeom prst="rect">
              <a:avLst/>
            </a:prstGeom>
            <a:noFill/>
          </p:spPr>
          <p:txBody>
            <a:bodyPr wrap="square" lIns="91440" tIns="45720" rIns="91440" bIns="45720" rtlCol="0">
              <a:spAutoFit/>
            </a:bodyPr>
            <a:lstStyle/>
            <a:p>
              <a:r>
                <a:rPr lang="ko-KR" altLang="en-US" sz="1200" dirty="0">
                  <a:solidFill>
                    <a:schemeClr val="bg1"/>
                  </a:solidFill>
                </a:rPr>
                <a:t>컨베이어 정지 후</a:t>
              </a:r>
              <a:r>
                <a:rPr lang="en-US" altLang="ko-KR" sz="1200" dirty="0">
                  <a:solidFill>
                    <a:schemeClr val="bg1"/>
                  </a:solidFill>
                </a:rPr>
                <a:t> RFID </a:t>
              </a:r>
              <a:r>
                <a:rPr lang="ko-KR" altLang="en-US" sz="1200" dirty="0">
                  <a:solidFill>
                    <a:schemeClr val="bg1"/>
                  </a:solidFill>
                </a:rPr>
                <a:t>인식</a:t>
              </a:r>
              <a:endParaRPr lang="en-US" altLang="ko-KR" sz="1200" dirty="0">
                <a:solidFill>
                  <a:schemeClr val="bg1"/>
                </a:solidFill>
              </a:endParaRPr>
            </a:p>
          </p:txBody>
        </p:sp>
        <p:cxnSp>
          <p:nvCxnSpPr>
            <p:cNvPr id="65" name="직선 화살표 연결선 64">
              <a:extLst>
                <a:ext uri="{FF2B5EF4-FFF2-40B4-BE49-F238E27FC236}">
                  <a16:creationId xmlns:a16="http://schemas.microsoft.com/office/drawing/2014/main" id="{614ABDCB-1FA9-4210-ADFD-CFE510E2086A}"/>
                </a:ext>
              </a:extLst>
            </p:cNvPr>
            <p:cNvCxnSpPr>
              <a:cxnSpLocks/>
            </p:cNvCxnSpPr>
            <p:nvPr/>
          </p:nvCxnSpPr>
          <p:spPr>
            <a:xfrm>
              <a:off x="1746585" y="2443804"/>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직선 화살표 연결선 65">
              <a:extLst>
                <a:ext uri="{FF2B5EF4-FFF2-40B4-BE49-F238E27FC236}">
                  <a16:creationId xmlns:a16="http://schemas.microsoft.com/office/drawing/2014/main" id="{866CA8AC-4B6B-4208-A4AD-98358F2D4376}"/>
                </a:ext>
              </a:extLst>
            </p:cNvPr>
            <p:cNvCxnSpPr>
              <a:cxnSpLocks/>
            </p:cNvCxnSpPr>
            <p:nvPr/>
          </p:nvCxnSpPr>
          <p:spPr>
            <a:xfrm>
              <a:off x="1737522" y="3341895"/>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직선 화살표 연결선 66">
              <a:extLst>
                <a:ext uri="{FF2B5EF4-FFF2-40B4-BE49-F238E27FC236}">
                  <a16:creationId xmlns:a16="http://schemas.microsoft.com/office/drawing/2014/main" id="{A4919EB5-159D-49AC-A600-AFD9CA633362}"/>
                </a:ext>
              </a:extLst>
            </p:cNvPr>
            <p:cNvCxnSpPr>
              <a:cxnSpLocks/>
            </p:cNvCxnSpPr>
            <p:nvPr/>
          </p:nvCxnSpPr>
          <p:spPr>
            <a:xfrm>
              <a:off x="1718769" y="4957959"/>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직선 화살표 연결선 67">
              <a:extLst>
                <a:ext uri="{FF2B5EF4-FFF2-40B4-BE49-F238E27FC236}">
                  <a16:creationId xmlns:a16="http://schemas.microsoft.com/office/drawing/2014/main" id="{BD9CB23C-1D47-4914-80B5-FEA5A35B5487}"/>
                </a:ext>
              </a:extLst>
            </p:cNvPr>
            <p:cNvCxnSpPr>
              <a:cxnSpLocks/>
            </p:cNvCxnSpPr>
            <p:nvPr/>
          </p:nvCxnSpPr>
          <p:spPr>
            <a:xfrm>
              <a:off x="1727355" y="4134778"/>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 name="TextBox 11">
            <a:extLst>
              <a:ext uri="{FF2B5EF4-FFF2-40B4-BE49-F238E27FC236}">
                <a16:creationId xmlns:a16="http://schemas.microsoft.com/office/drawing/2014/main" id="{53996E76-1CA4-4B03-8165-86B606790A88}"/>
              </a:ext>
            </a:extLst>
          </p:cNvPr>
          <p:cNvSpPr txBox="1"/>
          <p:nvPr/>
        </p:nvSpPr>
        <p:spPr>
          <a:xfrm>
            <a:off x="6384131" y="1547089"/>
            <a:ext cx="5190883" cy="4575035"/>
          </a:xfrm>
          <a:prstGeom prst="rect">
            <a:avLst/>
          </a:prstGeom>
          <a:noFill/>
        </p:spPr>
        <p:txBody>
          <a:bodyPr wrap="square" lIns="91440" tIns="45720" rIns="91440" bIns="45720" rtlCol="0">
            <a:spAutoFit/>
          </a:bodyPr>
          <a:lstStyle/>
          <a:p>
            <a:pPr marL="342891" indent="-342891">
              <a:lnSpc>
                <a:spcPct val="150000"/>
              </a:lnSpc>
              <a:buAutoNum type="arabicPeriod"/>
            </a:pPr>
            <a:r>
              <a:rPr lang="ko-KR" altLang="en-US" sz="1400" dirty="0"/>
              <a:t>제품이 창고로 입고되기 위해 컨베이어벨트로 이동</a:t>
            </a:r>
            <a:endParaRPr lang="en-US" altLang="ko-KR" sz="1400" dirty="0"/>
          </a:p>
          <a:p>
            <a:pPr marL="342891" indent="-342891">
              <a:lnSpc>
                <a:spcPct val="150000"/>
              </a:lnSpc>
              <a:buAutoNum type="arabicPeriod"/>
            </a:pPr>
            <a:r>
              <a:rPr lang="ko-KR" altLang="en-US" sz="1400" dirty="0"/>
              <a:t>장애물 감지 센서에 제품이 감지되면</a:t>
            </a:r>
            <a:r>
              <a:rPr lang="en-US" altLang="ko-KR" sz="1400" dirty="0"/>
              <a:t>, RFID </a:t>
            </a:r>
            <a:r>
              <a:rPr lang="ko-KR" altLang="en-US" sz="1400" dirty="0"/>
              <a:t>인식률을 높이기 위해 정지한다</a:t>
            </a:r>
            <a:r>
              <a:rPr lang="en-US" altLang="ko-KR" sz="1400" dirty="0"/>
              <a:t>.</a:t>
            </a:r>
          </a:p>
          <a:p>
            <a:pPr marL="342891" indent="-342891">
              <a:lnSpc>
                <a:spcPct val="150000"/>
              </a:lnSpc>
              <a:buAutoNum type="arabicPeriod"/>
            </a:pPr>
            <a:r>
              <a:rPr lang="ko-KR" altLang="en-US" sz="1400" dirty="0"/>
              <a:t>트레이에 붙어있는 </a:t>
            </a:r>
            <a:r>
              <a:rPr lang="en-US" altLang="ko-KR" sz="1400" dirty="0"/>
              <a:t>RFID tag</a:t>
            </a:r>
            <a:r>
              <a:rPr lang="ko-KR" altLang="en-US" sz="1400" dirty="0"/>
              <a:t>가 센서에 인식된다</a:t>
            </a:r>
            <a:r>
              <a:rPr lang="en-US" altLang="ko-KR" sz="1400" dirty="0"/>
              <a:t>.</a:t>
            </a:r>
          </a:p>
          <a:p>
            <a:pPr marL="342891" indent="-342891">
              <a:lnSpc>
                <a:spcPct val="150000"/>
              </a:lnSpc>
              <a:buAutoNum type="arabicPeriod"/>
            </a:pPr>
            <a:r>
              <a:rPr lang="en-US" altLang="ko-KR" sz="1400" dirty="0"/>
              <a:t>RFID tag</a:t>
            </a:r>
            <a:r>
              <a:rPr lang="ko-KR" altLang="en-US" sz="1400" dirty="0"/>
              <a:t>에 저장되어 있는 </a:t>
            </a:r>
            <a:r>
              <a:rPr lang="en-US" altLang="ko-KR" sz="1400" dirty="0"/>
              <a:t>data</a:t>
            </a:r>
            <a:r>
              <a:rPr lang="ko-KR" altLang="en-US" sz="1400" dirty="0"/>
              <a:t>가 창고 저장공간</a:t>
            </a:r>
            <a:r>
              <a:rPr lang="en-US" altLang="ko-KR" sz="1400" dirty="0"/>
              <a:t>(ex:”C1“)</a:t>
            </a:r>
            <a:r>
              <a:rPr lang="ko-KR" altLang="en-US" sz="1400" dirty="0"/>
              <a:t>을 나타내고 있으면</a:t>
            </a:r>
            <a:r>
              <a:rPr lang="en-US" altLang="ko-KR" sz="1400" dirty="0"/>
              <a:t>, </a:t>
            </a:r>
            <a:r>
              <a:rPr lang="ko-KR" altLang="en-US" sz="1400" dirty="0"/>
              <a:t>해당 보관장소로 이동하기 위해</a:t>
            </a:r>
            <a:r>
              <a:rPr lang="en-US" altLang="ko-KR" sz="1400" dirty="0"/>
              <a:t>, </a:t>
            </a:r>
            <a:r>
              <a:rPr lang="ko-KR" altLang="en-US" sz="1400" dirty="0" err="1"/>
              <a:t>아두이노에</a:t>
            </a:r>
            <a:r>
              <a:rPr lang="ko-KR" altLang="en-US" sz="1400" dirty="0"/>
              <a:t> 명령을 내린다</a:t>
            </a:r>
            <a:r>
              <a:rPr lang="en-US" altLang="ko-KR" sz="1400" dirty="0"/>
              <a:t>.</a:t>
            </a:r>
          </a:p>
          <a:p>
            <a:pPr marL="342891" indent="-342891">
              <a:lnSpc>
                <a:spcPct val="150000"/>
              </a:lnSpc>
              <a:buAutoNum type="arabicPeriod"/>
            </a:pPr>
            <a:r>
              <a:rPr lang="en-US" altLang="ko-KR" sz="1400" dirty="0"/>
              <a:t>RFID tag</a:t>
            </a:r>
            <a:r>
              <a:rPr lang="ko-KR" altLang="en-US" sz="1400" dirty="0"/>
              <a:t>에 저장되어 있는 </a:t>
            </a:r>
            <a:r>
              <a:rPr lang="en-US" altLang="ko-KR" sz="1400" dirty="0"/>
              <a:t>data</a:t>
            </a:r>
            <a:r>
              <a:rPr lang="ko-KR" altLang="en-US" sz="1400" dirty="0"/>
              <a:t>가 유효하지 않으면</a:t>
            </a:r>
            <a:r>
              <a:rPr lang="en-US" altLang="ko-KR" sz="1400" dirty="0"/>
              <a:t>(</a:t>
            </a:r>
            <a:r>
              <a:rPr lang="ko-KR" altLang="en-US" sz="1400" dirty="0"/>
              <a:t>창고 저장공간이 아닐 경우</a:t>
            </a:r>
            <a:r>
              <a:rPr lang="en-US" altLang="ko-KR" sz="1400" dirty="0"/>
              <a:t>) ERROR </a:t>
            </a:r>
            <a:r>
              <a:rPr lang="ko-KR" altLang="en-US" sz="1400" dirty="0"/>
              <a:t>메시지를 반환한 후</a:t>
            </a:r>
            <a:r>
              <a:rPr lang="en-US" altLang="ko-KR" sz="1400" dirty="0"/>
              <a:t>, </a:t>
            </a:r>
            <a:r>
              <a:rPr lang="ko-KR" altLang="en-US" sz="1400" dirty="0"/>
              <a:t>창고 가동이 중지된다</a:t>
            </a:r>
            <a:r>
              <a:rPr lang="en-US" altLang="ko-KR" sz="1400" dirty="0"/>
              <a:t>.</a:t>
            </a:r>
          </a:p>
          <a:p>
            <a:pPr marL="342891" indent="-342891">
              <a:lnSpc>
                <a:spcPct val="150000"/>
              </a:lnSpc>
              <a:buAutoNum type="arabicPeriod"/>
            </a:pPr>
            <a:r>
              <a:rPr lang="ko-KR" altLang="en-US" sz="1400" dirty="0"/>
              <a:t>해당 보관장소를 서버통신을 통해</a:t>
            </a:r>
            <a:r>
              <a:rPr lang="en-US" altLang="ko-KR" sz="1400" dirty="0"/>
              <a:t>, AWS </a:t>
            </a:r>
            <a:r>
              <a:rPr lang="ko-KR" altLang="en-US" sz="1400" dirty="0"/>
              <a:t>서버에 접근하여</a:t>
            </a:r>
            <a:r>
              <a:rPr lang="en-US" altLang="ko-KR" sz="1400" dirty="0"/>
              <a:t> Database</a:t>
            </a:r>
            <a:r>
              <a:rPr lang="ko-KR" altLang="en-US" sz="1400" dirty="0"/>
              <a:t>의 재고 값을 증가시키고</a:t>
            </a:r>
            <a:r>
              <a:rPr lang="en-US" altLang="ko-KR" sz="1400" dirty="0"/>
              <a:t>, </a:t>
            </a:r>
            <a:r>
              <a:rPr lang="ko-KR" altLang="en-US" sz="1400" dirty="0" err="1"/>
              <a:t>아두이노를</a:t>
            </a:r>
            <a:r>
              <a:rPr lang="ko-KR" altLang="en-US" sz="1400" dirty="0"/>
              <a:t> 통해 모터를 제어하여 창고에 보관한다</a:t>
            </a:r>
            <a:r>
              <a:rPr lang="en-US" altLang="ko-KR" sz="1400" dirty="0"/>
              <a:t>.</a:t>
            </a:r>
          </a:p>
          <a:p>
            <a:pPr marL="342891" indent="-342891">
              <a:lnSpc>
                <a:spcPct val="150000"/>
              </a:lnSpc>
              <a:buAutoNum type="arabicPeriod"/>
            </a:pPr>
            <a:r>
              <a:rPr lang="ko-KR" altLang="en-US" sz="1400" dirty="0"/>
              <a:t>제품이 출고되기 전까지 창고에서 제품을 보관한다</a:t>
            </a:r>
            <a:r>
              <a:rPr lang="en-US" altLang="ko-KR" sz="1400" dirty="0"/>
              <a:t>.</a:t>
            </a:r>
          </a:p>
        </p:txBody>
      </p:sp>
      <p:sp>
        <p:nvSpPr>
          <p:cNvPr id="13" name="TextBox 12">
            <a:extLst>
              <a:ext uri="{FF2B5EF4-FFF2-40B4-BE49-F238E27FC236}">
                <a16:creationId xmlns:a16="http://schemas.microsoft.com/office/drawing/2014/main" id="{2BE86249-6397-41C9-8F6E-550756F03643}"/>
              </a:ext>
            </a:extLst>
          </p:cNvPr>
          <p:cNvSpPr txBox="1"/>
          <p:nvPr/>
        </p:nvSpPr>
        <p:spPr>
          <a:xfrm>
            <a:off x="6389959" y="1197564"/>
            <a:ext cx="2112519" cy="318100"/>
          </a:xfrm>
          <a:prstGeom prst="rect">
            <a:avLst/>
          </a:prstGeom>
          <a:noFill/>
        </p:spPr>
        <p:txBody>
          <a:bodyPr wrap="square" lIns="91440" tIns="45720" rIns="91440" bIns="45720" rtlCol="0">
            <a:spAutoFit/>
          </a:bodyPr>
          <a:lstStyle/>
          <a:p>
            <a:r>
              <a:rPr lang="ko-KR" altLang="en-US" sz="1467" dirty="0"/>
              <a:t>■ </a:t>
            </a:r>
            <a:r>
              <a:rPr lang="en-US" altLang="ko-KR" sz="1467" dirty="0"/>
              <a:t>RFID </a:t>
            </a:r>
            <a:r>
              <a:rPr lang="ko-KR" altLang="en-US" sz="1467" dirty="0"/>
              <a:t>인식 알고리즘</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76</a:t>
            </a:fld>
            <a:endParaRPr lang="ko-KR" altLang="en-US"/>
          </a:p>
        </p:txBody>
      </p:sp>
    </p:spTree>
    <p:extLst>
      <p:ext uri="{BB962C8B-B14F-4D97-AF65-F5344CB8AC3E}">
        <p14:creationId xmlns:p14="http://schemas.microsoft.com/office/powerpoint/2010/main" val="7321428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Box 82947"/>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Calibri"/>
                <a:ea typeface="Calibri"/>
              </a:rPr>
              <a:t>한이음 ▶ 프로그램 설계서</a:t>
            </a:r>
            <a:endParaRPr kumimoji="1" lang="ko-KR" altLang="en-US" sz="1200" b="0" i="0">
              <a:solidFill>
                <a:srgbClr val="8C8C8C">
                  <a:alpha val="100000"/>
                </a:srgbClr>
              </a:solidFill>
              <a:latin typeface="Calibri"/>
              <a:ea typeface="Calibri"/>
            </a:endParaRPr>
          </a:p>
        </p:txBody>
      </p:sp>
      <p:sp>
        <p:nvSpPr>
          <p:cNvPr id="82949" name="TextBox 82948"/>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유즈케이스</a:t>
            </a:r>
            <a:endParaRPr kumimoji="0" lang="ko-KR" altLang="en-US" sz="1700" b="1" i="0">
              <a:solidFill>
                <a:srgbClr val="FFFFFF">
                  <a:alpha val="100000"/>
                </a:srgbClr>
              </a:solidFill>
              <a:latin typeface="Calibri"/>
            </a:endParaRPr>
          </a:p>
        </p:txBody>
      </p:sp>
      <p:grpSp>
        <p:nvGrpSpPr>
          <p:cNvPr id="82950" name="Group 1"/>
          <p:cNvGrpSpPr/>
          <p:nvPr/>
        </p:nvGrpSpPr>
        <p:grpSpPr>
          <a:xfrm>
            <a:off x="-576566" y="-506413"/>
            <a:ext cx="12765858" cy="1499816"/>
            <a:chOff x="-579274" y="-507827"/>
            <a:chExt cx="12765858" cy="1499816"/>
          </a:xfrm>
        </p:grpSpPr>
        <p:grpSp>
          <p:nvGrpSpPr>
            <p:cNvPr id="82951" name="Group 1"/>
            <p:cNvGrpSpPr/>
            <p:nvPr/>
          </p:nvGrpSpPr>
          <p:grpSpPr>
            <a:xfrm>
              <a:off x="3181" y="-4688"/>
              <a:ext cx="12183402" cy="996677"/>
              <a:chOff x="3181" y="-4688"/>
              <a:chExt cx="12183402" cy="996677"/>
            </a:xfrm>
          </p:grpSpPr>
          <p:cxnSp>
            <p:nvCxnSpPr>
              <p:cNvPr id="82952" name="직선 연결선 82951"/>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82953" name="Group 1"/>
              <p:cNvGrpSpPr/>
              <p:nvPr/>
            </p:nvGrpSpPr>
            <p:grpSpPr>
              <a:xfrm>
                <a:off x="3181" y="-4688"/>
                <a:ext cx="4180676" cy="996677"/>
                <a:chOff x="3181" y="-4688"/>
                <a:chExt cx="4180676" cy="996677"/>
              </a:xfrm>
            </p:grpSpPr>
            <p:sp>
              <p:nvSpPr>
                <p:cNvPr id="82954" name="TextBox 82953"/>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82955" name="직선 연결선 82954"/>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82956" name="TextBox 82955"/>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82957" name="그림 82956"/>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82958" name="그림 82957"/>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82959" name="자유형: 도형 82958"/>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82960" name="TextBox 82959"/>
          <p:cNvSpPr txBox="1"/>
          <p:nvPr/>
        </p:nvSpPr>
        <p:spPr>
          <a:xfrm>
            <a:off x="432837" y="517278"/>
            <a:ext cx="3233174" cy="512628"/>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알고리즘 명세서</a:t>
            </a:r>
            <a:endParaRPr kumimoji="0" lang="ko-KR" altLang="en-US" sz="1700" b="1" i="0">
              <a:solidFill>
                <a:srgbClr val="FFFFFF">
                  <a:alpha val="100000"/>
                </a:srgbClr>
              </a:solidFill>
              <a:latin typeface="Calibri"/>
            </a:endParaRPr>
          </a:p>
        </p:txBody>
      </p:sp>
      <p:sp>
        <p:nvSpPr>
          <p:cNvPr id="82964" name="TextBox 82963"/>
          <p:cNvSpPr txBox="1"/>
          <p:nvPr/>
        </p:nvSpPr>
        <p:spPr>
          <a:xfrm>
            <a:off x="293182" y="1088626"/>
            <a:ext cx="5598051" cy="5296524"/>
          </a:xfrm>
          <a:prstGeom prst="rect">
            <a:avLst/>
          </a:prstGeom>
          <a:noFill/>
          <a:ln w="9544" cap="flat" cmpd="sng" algn="ctr">
            <a:solidFill>
              <a:srgbClr val="4472C4"/>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2965" name="TextBox 82964"/>
          <p:cNvSpPr txBox="1"/>
          <p:nvPr/>
        </p:nvSpPr>
        <p:spPr>
          <a:xfrm>
            <a:off x="6083301" y="1088626"/>
            <a:ext cx="5802845" cy="5229878"/>
          </a:xfrm>
          <a:prstGeom prst="rect">
            <a:avLst/>
          </a:prstGeom>
          <a:noFill/>
          <a:ln w="9544" cap="flat" cmpd="sng" algn="ctr">
            <a:solidFill>
              <a:srgbClr val="4472C4"/>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2966" name="TextBox 82965"/>
          <p:cNvSpPr txBox="1"/>
          <p:nvPr/>
        </p:nvSpPr>
        <p:spPr>
          <a:xfrm>
            <a:off x="6513702" y="1509895"/>
            <a:ext cx="5052100" cy="4475521"/>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50000"/>
              </a:lnSpc>
              <a:spcBef>
                <a:spcPct val="0"/>
              </a:spcBef>
              <a:spcAft>
                <a:spcPct val="0"/>
              </a:spcAft>
              <a:buNone/>
              <a:defRPr/>
            </a:pPr>
            <a:r>
              <a:rPr kumimoji="1" lang="ko-KR" altLang="en-US" sz="1400" b="0" i="0" baseline="0" dirty="0">
                <a:solidFill>
                  <a:srgbClr val="000000">
                    <a:alpha val="100000"/>
                  </a:srgbClr>
                </a:solidFill>
                <a:latin typeface="Calibri"/>
                <a:ea typeface="Calibri"/>
              </a:rPr>
              <a:t>■ 얼굴인식 알고리즘</a:t>
            </a:r>
            <a:endParaRPr kumimoji="1" lang="en-US" altLang="ko-KR" sz="1400" b="0" i="0" baseline="0" dirty="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endParaRPr kumimoji="1" lang="ko-KR" altLang="en-US" sz="1400" b="0" i="0" baseline="0" dirty="0">
              <a:solidFill>
                <a:srgbClr val="000000">
                  <a:alpha val="100000"/>
                </a:srgbClr>
              </a:solidFill>
              <a:latin typeface="Calibri"/>
              <a:ea typeface="Calibri"/>
            </a:endParaRP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AutoNum type="arabicPeriod"/>
              <a:defRPr/>
            </a:pPr>
            <a:r>
              <a:rPr kumimoji="0" lang="ko-KR" altLang="en-US" sz="1400" b="0" i="0" baseline="0" dirty="0">
                <a:solidFill>
                  <a:srgbClr val="000000">
                    <a:alpha val="100000"/>
                  </a:srgbClr>
                </a:solidFill>
                <a:latin typeface="Calibri"/>
                <a:ea typeface="Calibri"/>
              </a:rPr>
              <a:t>사전에 창고 사용자의 얼굴을 등록한다</a:t>
            </a:r>
            <a:r>
              <a:rPr kumimoji="0" lang="en-US" altLang="ko-KR" sz="1400" b="0" i="0" baseline="0" dirty="0">
                <a:solidFill>
                  <a:srgbClr val="000000">
                    <a:alpha val="100000"/>
                  </a:srgbClr>
                </a:solidFill>
                <a:latin typeface="Calibri"/>
                <a:ea typeface="Calibri"/>
              </a:rPr>
              <a:t>.</a:t>
            </a: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AutoNum type="arabicPeriod"/>
              <a:defRPr/>
            </a:pPr>
            <a:r>
              <a:rPr kumimoji="0" lang="ko-KR" altLang="en-US" sz="1400" b="0" i="0" baseline="0" dirty="0">
                <a:solidFill>
                  <a:srgbClr val="000000">
                    <a:alpha val="100000"/>
                  </a:srgbClr>
                </a:solidFill>
                <a:latin typeface="Calibri"/>
                <a:ea typeface="Calibri"/>
              </a:rPr>
              <a:t>등록된 사진을 머신 러닝을 통해 학습시킨다</a:t>
            </a:r>
            <a:r>
              <a:rPr kumimoji="0" lang="en-US" altLang="ko-KR" sz="1400" b="0" i="0" baseline="0" dirty="0">
                <a:solidFill>
                  <a:srgbClr val="000000">
                    <a:alpha val="100000"/>
                  </a:srgbClr>
                </a:solidFill>
                <a:latin typeface="Calibri"/>
                <a:ea typeface="Calibri"/>
              </a:rPr>
              <a:t>.</a:t>
            </a:r>
            <a:r>
              <a:rPr kumimoji="0" lang="ko-KR" altLang="en-US" sz="1400" b="0" i="0" baseline="0" dirty="0">
                <a:solidFill>
                  <a:srgbClr val="000000">
                    <a:alpha val="100000"/>
                  </a:srgbClr>
                </a:solidFill>
                <a:latin typeface="Calibri"/>
                <a:ea typeface="Calibri"/>
              </a:rPr>
              <a:t> </a:t>
            </a: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AutoNum type="arabicPeriod"/>
              <a:defRPr/>
            </a:pPr>
            <a:r>
              <a:rPr kumimoji="0" lang="ko-KR" altLang="en-US" sz="1400" b="0" i="0" baseline="0" dirty="0">
                <a:solidFill>
                  <a:srgbClr val="000000">
                    <a:alpha val="100000"/>
                  </a:srgbClr>
                </a:solidFill>
                <a:latin typeface="Calibri"/>
                <a:ea typeface="Calibri"/>
              </a:rPr>
              <a:t>얼굴인식이 필요하면, </a:t>
            </a:r>
            <a:r>
              <a:rPr kumimoji="0" lang="en-US" altLang="ko-KR" sz="1400" b="0" i="0" baseline="0" dirty="0">
                <a:solidFill>
                  <a:srgbClr val="000000">
                    <a:alpha val="100000"/>
                  </a:srgbClr>
                </a:solidFill>
                <a:latin typeface="Calibri"/>
                <a:ea typeface="Calibri"/>
              </a:rPr>
              <a:t>Raspberry pi</a:t>
            </a:r>
            <a:r>
              <a:rPr kumimoji="0" lang="ko-KR" altLang="en-US" sz="1400" b="0" i="0" baseline="0" dirty="0">
                <a:solidFill>
                  <a:srgbClr val="000000">
                    <a:alpha val="100000"/>
                  </a:srgbClr>
                </a:solidFill>
                <a:latin typeface="Calibri"/>
                <a:ea typeface="Calibri"/>
              </a:rPr>
              <a:t> 카메라를 작동시킨다.</a:t>
            </a: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None/>
              <a:defRPr/>
            </a:pPr>
            <a:r>
              <a:rPr kumimoji="0" lang="en-US" altLang="ko-KR" sz="1400" b="0" i="0" baseline="0" dirty="0">
                <a:solidFill>
                  <a:srgbClr val="000000">
                    <a:alpha val="100000"/>
                  </a:srgbClr>
                </a:solidFill>
                <a:latin typeface="Calibri"/>
                <a:ea typeface="Calibri"/>
              </a:rPr>
              <a:t>4.</a:t>
            </a:r>
            <a:r>
              <a:rPr kumimoji="0" lang="ko-KR" altLang="en-US" sz="1400" b="0" i="0" baseline="0" dirty="0">
                <a:solidFill>
                  <a:srgbClr val="000000">
                    <a:alpha val="100000"/>
                  </a:srgbClr>
                </a:solidFill>
                <a:latin typeface="Calibri"/>
                <a:ea typeface="Calibri"/>
              </a:rPr>
              <a:t> </a:t>
            </a:r>
            <a:r>
              <a:rPr kumimoji="0" lang="en-US" altLang="ko-KR" sz="1400" b="0" i="0" baseline="0" dirty="0">
                <a:solidFill>
                  <a:srgbClr val="000000">
                    <a:alpha val="100000"/>
                  </a:srgbClr>
                </a:solidFill>
                <a:latin typeface="Calibri"/>
                <a:ea typeface="Calibri"/>
              </a:rPr>
              <a:t>Raspberry pi</a:t>
            </a:r>
            <a:r>
              <a:rPr kumimoji="0" lang="ko-KR" altLang="en-US" sz="1400" b="0" i="0" baseline="0" dirty="0">
                <a:solidFill>
                  <a:srgbClr val="000000">
                    <a:alpha val="100000"/>
                  </a:srgbClr>
                </a:solidFill>
                <a:latin typeface="Calibri"/>
                <a:ea typeface="Calibri"/>
              </a:rPr>
              <a:t> 카메라에 얼굴이 인식되면, 기존에 등록되어 있는 사진과의 유사도를 검사한다.</a:t>
            </a: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None/>
              <a:defRPr/>
            </a:pPr>
            <a:r>
              <a:rPr kumimoji="0" lang="en-US" altLang="ko-KR" sz="1400" b="0" i="0" baseline="0" dirty="0">
                <a:solidFill>
                  <a:srgbClr val="000000">
                    <a:alpha val="100000"/>
                  </a:srgbClr>
                </a:solidFill>
                <a:latin typeface="Calibri"/>
                <a:ea typeface="Calibri"/>
              </a:rPr>
              <a:t>5.</a:t>
            </a:r>
            <a:r>
              <a:rPr kumimoji="0" lang="ko-KR" altLang="en-US" sz="1400" b="0" i="0" baseline="0" dirty="0">
                <a:solidFill>
                  <a:srgbClr val="000000">
                    <a:alpha val="100000"/>
                  </a:srgbClr>
                </a:solidFill>
                <a:latin typeface="Calibri"/>
                <a:ea typeface="Calibri"/>
              </a:rPr>
              <a:t> 유사도가 상대적으로 높으면, 사용자 본인으로 인식한다.</a:t>
            </a:r>
          </a:p>
          <a:p>
            <a:pPr marL="0" lvl="0" indent="0" algn="l" defTabSz="1028836" rtl="0" eaLnBrk="1" latinLnBrk="1" hangingPunct="1">
              <a:lnSpc>
                <a:spcPct val="200000"/>
              </a:lnSpc>
              <a:spcBef>
                <a:spcPct val="0"/>
              </a:spcBef>
              <a:spcAft>
                <a:spcPct val="0"/>
              </a:spcAft>
              <a:buClr>
                <a:srgbClr val="000000">
                  <a:alpha val="100000"/>
                </a:srgbClr>
              </a:buClr>
              <a:buSzPct val="100000"/>
              <a:buFont typeface="Arial"/>
              <a:buNone/>
              <a:defRPr/>
            </a:pPr>
            <a:r>
              <a:rPr kumimoji="0" lang="en-US" altLang="ko-KR" sz="1400" b="0" i="0" baseline="0" dirty="0">
                <a:solidFill>
                  <a:srgbClr val="000000">
                    <a:alpha val="100000"/>
                  </a:srgbClr>
                </a:solidFill>
                <a:latin typeface="Calibri"/>
                <a:ea typeface="Calibri"/>
              </a:rPr>
              <a:t>6.</a:t>
            </a:r>
            <a:r>
              <a:rPr kumimoji="0" lang="ko-KR" altLang="en-US" sz="1400" b="0" i="0" baseline="0" dirty="0">
                <a:solidFill>
                  <a:srgbClr val="000000">
                    <a:alpha val="100000"/>
                  </a:srgbClr>
                </a:solidFill>
                <a:latin typeface="Calibri"/>
                <a:ea typeface="Calibri"/>
              </a:rPr>
              <a:t> 창고의 개폐장치를 열면서 창고에 물건을 입고 받을 준비를 마친다</a:t>
            </a:r>
            <a:r>
              <a:rPr kumimoji="0" lang="en-US" altLang="ko-KR" sz="1400" b="0" i="0" baseline="0" dirty="0">
                <a:solidFill>
                  <a:srgbClr val="000000">
                    <a:alpha val="100000"/>
                  </a:srgbClr>
                </a:solidFill>
                <a:latin typeface="Calibri"/>
                <a:ea typeface="Calibri"/>
              </a:rPr>
              <a:t>.</a:t>
            </a:r>
          </a:p>
          <a:p>
            <a:pPr marL="0" lvl="0" indent="0" algn="l" defTabSz="1028836" rtl="0" eaLnBrk="1" latinLnBrk="1" hangingPunct="1">
              <a:lnSpc>
                <a:spcPct val="150000"/>
              </a:lnSpc>
              <a:spcBef>
                <a:spcPct val="0"/>
              </a:spcBef>
              <a:spcAft>
                <a:spcPct val="0"/>
              </a:spcAft>
              <a:buNone/>
              <a:defRPr/>
            </a:pPr>
            <a:endParaRPr kumimoji="0" lang="ko-KR" altLang="en-US" sz="1400" b="0" i="0" dirty="0">
              <a:solidFill>
                <a:srgbClr val="000000">
                  <a:alpha val="100000"/>
                </a:srgbClr>
              </a:solidFill>
              <a:latin typeface="Calibri"/>
              <a:ea typeface="Calibri"/>
            </a:endParaRPr>
          </a:p>
        </p:txBody>
      </p:sp>
      <p:grpSp>
        <p:nvGrpSpPr>
          <p:cNvPr id="82967" name="Group 2"/>
          <p:cNvGrpSpPr/>
          <p:nvPr/>
        </p:nvGrpSpPr>
        <p:grpSpPr>
          <a:xfrm>
            <a:off x="1970274" y="1197709"/>
            <a:ext cx="2987781" cy="4937274"/>
            <a:chOff x="1986664" y="1696474"/>
            <a:chExt cx="2987781" cy="4937274"/>
          </a:xfrm>
        </p:grpSpPr>
        <p:sp>
          <p:nvSpPr>
            <p:cNvPr id="82968" name="TextBox 82967"/>
            <p:cNvSpPr txBox="1"/>
            <p:nvPr/>
          </p:nvSpPr>
          <p:spPr>
            <a:xfrm>
              <a:off x="2212243" y="3033469"/>
              <a:ext cx="2023720" cy="549188"/>
            </a:xfrm>
            <a:prstGeom prst="rect">
              <a:avLst/>
            </a:prstGeom>
            <a:solidFill>
              <a:srgbClr val="4472C4"/>
            </a:solid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dirty="0">
                <a:solidFill>
                  <a:schemeClr val="tx1"/>
                </a:solidFill>
                <a:latin typeface="Arial"/>
              </a:endParaRPr>
            </a:p>
          </p:txBody>
        </p:sp>
        <p:sp>
          <p:nvSpPr>
            <p:cNvPr id="82969" name="타원 82968"/>
            <p:cNvSpPr/>
            <p:nvPr/>
          </p:nvSpPr>
          <p:spPr>
            <a:xfrm>
              <a:off x="2439729" y="1696474"/>
              <a:ext cx="1561774" cy="449163"/>
            </a:xfrm>
            <a:prstGeom prst="ellipse">
              <a:avLst/>
            </a:prstGeom>
            <a:solidFill>
              <a:srgbClr val="4472C4"/>
            </a:solid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2970" name="TextBox 82969"/>
            <p:cNvSpPr txBox="1"/>
            <p:nvPr/>
          </p:nvSpPr>
          <p:spPr>
            <a:xfrm>
              <a:off x="2667988" y="1801611"/>
              <a:ext cx="1144447" cy="269519"/>
            </a:xfrm>
            <a:prstGeom prst="rect">
              <a:avLst/>
            </a:prstGeom>
            <a:noFill/>
            <a:ln w="9525" cap="flat" cmpd="sng" algn="ctr">
              <a:noFill/>
              <a:prstDash val="solid"/>
              <a:round/>
              <a:headEnd w="med" len="med"/>
              <a:tailEnd w="med" len="med"/>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얼굴인식 시작</a:t>
              </a:r>
              <a:endParaRPr kumimoji="1" lang="ko-KR" altLang="en-US" sz="1200" b="0" i="0" dirty="0">
                <a:solidFill>
                  <a:srgbClr val="FFFFFF">
                    <a:alpha val="100000"/>
                  </a:srgbClr>
                </a:solidFill>
                <a:latin typeface="Calibri"/>
                <a:ea typeface="Calibri"/>
              </a:endParaRPr>
            </a:p>
          </p:txBody>
        </p:sp>
        <p:grpSp>
          <p:nvGrpSpPr>
            <p:cNvPr id="82971" name="Group 2"/>
            <p:cNvGrpSpPr/>
            <p:nvPr/>
          </p:nvGrpSpPr>
          <p:grpSpPr>
            <a:xfrm>
              <a:off x="1986664" y="2299868"/>
              <a:ext cx="2550697" cy="1070077"/>
              <a:chOff x="1986664" y="2299868"/>
              <a:chExt cx="2550697" cy="1070077"/>
            </a:xfrm>
          </p:grpSpPr>
          <p:sp>
            <p:nvSpPr>
              <p:cNvPr id="82972" name="TextBox 82971"/>
              <p:cNvSpPr txBox="1"/>
              <p:nvPr/>
            </p:nvSpPr>
            <p:spPr>
              <a:xfrm>
                <a:off x="1986664" y="2299868"/>
                <a:ext cx="2550697" cy="549188"/>
              </a:xfrm>
              <a:prstGeom prst="rect">
                <a:avLst/>
              </a:prstGeom>
              <a:solidFill>
                <a:srgbClr val="4472C4"/>
              </a:solid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dirty="0">
                  <a:solidFill>
                    <a:schemeClr val="tx1"/>
                  </a:solidFill>
                  <a:latin typeface="Arial"/>
                  <a:cs typeface="Arial"/>
                </a:endParaRPr>
              </a:p>
            </p:txBody>
          </p:sp>
          <p:sp>
            <p:nvSpPr>
              <p:cNvPr id="82973" name="TextBox 82972"/>
              <p:cNvSpPr txBox="1"/>
              <p:nvPr/>
            </p:nvSpPr>
            <p:spPr>
              <a:xfrm>
                <a:off x="2126048" y="3103789"/>
                <a:ext cx="1590353" cy="266156"/>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endParaRPr kumimoji="1" lang="ko-KR" altLang="en-US" sz="1200" b="0" i="0" baseline="0">
                  <a:solidFill>
                    <a:srgbClr val="FFFFFF">
                      <a:alpha val="100000"/>
                    </a:srgbClr>
                  </a:solidFill>
                  <a:latin typeface="+mn-ea"/>
                  <a:ea typeface="+mn-ea"/>
                  <a:cs typeface="+mn-cs"/>
                </a:endParaRPr>
              </a:p>
            </p:txBody>
          </p:sp>
        </p:grpSp>
        <p:grpSp>
          <p:nvGrpSpPr>
            <p:cNvPr id="82974" name="Group 2"/>
            <p:cNvGrpSpPr/>
            <p:nvPr/>
          </p:nvGrpSpPr>
          <p:grpSpPr>
            <a:xfrm>
              <a:off x="2173725" y="5371262"/>
              <a:ext cx="2029230" cy="549132"/>
              <a:chOff x="2173724" y="5371262"/>
              <a:chExt cx="2029230" cy="549132"/>
            </a:xfrm>
          </p:grpSpPr>
          <p:sp>
            <p:nvSpPr>
              <p:cNvPr id="82975" name="TextBox 82974"/>
              <p:cNvSpPr txBox="1"/>
              <p:nvPr/>
            </p:nvSpPr>
            <p:spPr>
              <a:xfrm>
                <a:off x="2179290" y="5371262"/>
                <a:ext cx="2023664" cy="549132"/>
              </a:xfrm>
              <a:prstGeom prst="rect">
                <a:avLst/>
              </a:prstGeom>
              <a:solidFill>
                <a:srgbClr val="4472C4"/>
              </a:solid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sp>
            <p:nvSpPr>
              <p:cNvPr id="82976" name="TextBox 82975"/>
              <p:cNvSpPr txBox="1"/>
              <p:nvPr/>
            </p:nvSpPr>
            <p:spPr>
              <a:xfrm>
                <a:off x="2173724" y="5428964"/>
                <a:ext cx="2023665" cy="461665"/>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mn-ea"/>
                    <a:ea typeface="+mn-ea"/>
                    <a:cs typeface="+mn-cs"/>
                  </a:rPr>
                  <a:t>창고의 문이 열리며 물건을</a:t>
                </a:r>
              </a:p>
              <a:p>
                <a:pPr marL="0" lvl="0" indent="0" algn="l"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mn-ea"/>
                    <a:ea typeface="+mn-ea"/>
                    <a:cs typeface="+mn-cs"/>
                  </a:rPr>
                  <a:t>입고 받을 준비를 마친다.</a:t>
                </a:r>
                <a:endParaRPr kumimoji="1" lang="ko-KR" altLang="en-US" sz="1200" b="0" i="0" dirty="0">
                  <a:solidFill>
                    <a:srgbClr val="FFFFFF">
                      <a:alpha val="100000"/>
                    </a:srgbClr>
                  </a:solidFill>
                  <a:latin typeface="+mn-ea"/>
                  <a:ea typeface="+mn-ea"/>
                  <a:cs typeface="+mn-cs"/>
                </a:endParaRPr>
              </a:p>
            </p:txBody>
          </p:sp>
        </p:grpSp>
        <p:sp>
          <p:nvSpPr>
            <p:cNvPr id="82980" name="타원 82979"/>
            <p:cNvSpPr/>
            <p:nvPr/>
          </p:nvSpPr>
          <p:spPr>
            <a:xfrm>
              <a:off x="2404670" y="6103649"/>
              <a:ext cx="1561774" cy="530099"/>
            </a:xfrm>
            <a:prstGeom prst="ellipse">
              <a:avLst/>
            </a:prstGeom>
            <a:solidFill>
              <a:srgbClr val="4472C4"/>
            </a:solidFill>
            <a:ln w="12726" cap="flat" cmpd="sng" algn="ctr">
              <a:solidFill>
                <a:srgbClr val="31538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2981" name="TextBox 82980"/>
            <p:cNvSpPr txBox="1"/>
            <p:nvPr/>
          </p:nvSpPr>
          <p:spPr>
            <a:xfrm>
              <a:off x="2609278" y="6228323"/>
              <a:ext cx="1261866" cy="268594"/>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얼굴인식 완료</a:t>
              </a:r>
              <a:endParaRPr kumimoji="1" lang="ko-KR" altLang="en-US" sz="1200" b="0" i="0" dirty="0">
                <a:solidFill>
                  <a:srgbClr val="FFFFFF">
                    <a:alpha val="100000"/>
                  </a:srgbClr>
                </a:solidFill>
                <a:latin typeface="Calibri"/>
                <a:ea typeface="Calibri"/>
              </a:endParaRPr>
            </a:p>
          </p:txBody>
        </p:sp>
        <p:sp>
          <p:nvSpPr>
            <p:cNvPr id="82982" name="순서도: 판단 82981"/>
            <p:cNvSpPr/>
            <p:nvPr/>
          </p:nvSpPr>
          <p:spPr>
            <a:xfrm>
              <a:off x="2040410" y="4488114"/>
              <a:ext cx="2376040" cy="679355"/>
            </a:xfrm>
            <a:prstGeom prst="flowChartDecision">
              <a:avLst/>
            </a:prstGeom>
            <a:solidFill>
              <a:srgbClr val="4472C4"/>
            </a:solidFill>
            <a:ln w="12726" cap="flat" cmpd="sng" algn="ctr">
              <a:solidFill>
                <a:srgbClr val="31538F"/>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얼굴인식 유사도가 높은가?</a:t>
              </a:r>
              <a:endParaRPr kumimoji="1" lang="ko-KR" altLang="en-US" sz="1200" b="0" i="0" dirty="0">
                <a:solidFill>
                  <a:srgbClr val="FFFFFF">
                    <a:alpha val="100000"/>
                  </a:srgbClr>
                </a:solidFill>
                <a:latin typeface="Calibri"/>
                <a:ea typeface="Calibri"/>
              </a:endParaRPr>
            </a:p>
          </p:txBody>
        </p:sp>
        <p:sp>
          <p:nvSpPr>
            <p:cNvPr id="82983" name="TextBox 82982"/>
            <p:cNvSpPr txBox="1"/>
            <p:nvPr/>
          </p:nvSpPr>
          <p:spPr>
            <a:xfrm>
              <a:off x="2237092" y="2437861"/>
              <a:ext cx="2457254" cy="276999"/>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사용자가 </a:t>
              </a:r>
              <a:r>
                <a:rPr kumimoji="1" lang="ko-KR" altLang="en-US" sz="1200" b="0" i="0" baseline="0">
                  <a:solidFill>
                    <a:srgbClr val="FFFFFF">
                      <a:alpha val="100000"/>
                    </a:srgbClr>
                  </a:solidFill>
                  <a:latin typeface="Calibri"/>
                  <a:ea typeface="Calibri"/>
                </a:rPr>
                <a:t>얼굴을 등록</a:t>
              </a:r>
              <a:r>
                <a:rPr kumimoji="1" lang="ko-KR" altLang="en-US" sz="1200">
                  <a:solidFill>
                    <a:srgbClr val="FFFFFF">
                      <a:alpha val="100000"/>
                    </a:srgbClr>
                  </a:solidFill>
                  <a:latin typeface="Calibri"/>
                  <a:ea typeface="Calibri"/>
                </a:rPr>
                <a:t>합</a:t>
              </a:r>
              <a:r>
                <a:rPr kumimoji="1" lang="ko-KR" altLang="en-US" sz="1200" b="0" i="0" baseline="0">
                  <a:solidFill>
                    <a:srgbClr val="FFFFFF">
                      <a:alpha val="100000"/>
                    </a:srgbClr>
                  </a:solidFill>
                  <a:latin typeface="Calibri"/>
                  <a:ea typeface="Calibri"/>
                </a:rPr>
                <a:t>니다</a:t>
              </a:r>
              <a:r>
                <a:rPr kumimoji="1" lang="en-US" altLang="ko-KR" sz="1200" b="0" i="0" baseline="0" dirty="0">
                  <a:solidFill>
                    <a:srgbClr val="FFFFFF">
                      <a:alpha val="100000"/>
                    </a:srgbClr>
                  </a:solidFill>
                  <a:latin typeface="Calibri"/>
                  <a:ea typeface="Calibri"/>
                </a:rPr>
                <a:t>.</a:t>
              </a:r>
            </a:p>
          </p:txBody>
        </p:sp>
        <p:pic>
          <p:nvPicPr>
            <p:cNvPr id="82984" name="그림 82983"/>
            <p:cNvPicPr>
              <a:picLocks noChangeAspect="1"/>
            </p:cNvPicPr>
            <p:nvPr/>
          </p:nvPicPr>
          <p:blipFill rotWithShape="1">
            <a:blip r:embed="rId4">
              <a:lum/>
            </a:blip>
            <a:stretch>
              <a:fillRect/>
            </a:stretch>
          </p:blipFill>
          <p:spPr>
            <a:xfrm>
              <a:off x="4395285" y="4744300"/>
              <a:ext cx="536462" cy="234935"/>
            </a:xfrm>
            <a:prstGeom prst="rect">
              <a:avLst/>
            </a:prstGeom>
            <a:noFill/>
            <a:ln w="9525" cap="flat" cmpd="sng" algn="ctr">
              <a:noFill/>
              <a:prstDash val="solid"/>
              <a:round/>
              <a:headEnd w="med" len="med"/>
              <a:tailEnd w="med" len="med"/>
            </a:ln>
          </p:spPr>
        </p:pic>
        <p:pic>
          <p:nvPicPr>
            <p:cNvPr id="82985" name="그림 82984"/>
            <p:cNvPicPr>
              <a:picLocks noChangeAspect="1"/>
            </p:cNvPicPr>
            <p:nvPr/>
          </p:nvPicPr>
          <p:blipFill rotWithShape="1">
            <a:blip r:embed="rId5">
              <a:lum/>
            </a:blip>
            <a:stretch>
              <a:fillRect/>
            </a:stretch>
          </p:blipFill>
          <p:spPr>
            <a:xfrm>
              <a:off x="3194155" y="5953700"/>
              <a:ext cx="76190" cy="168234"/>
            </a:xfrm>
            <a:prstGeom prst="rect">
              <a:avLst/>
            </a:prstGeom>
            <a:noFill/>
            <a:ln w="9525" cap="flat" cmpd="sng" algn="ctr">
              <a:noFill/>
              <a:prstDash val="solid"/>
              <a:round/>
              <a:headEnd w="med" len="med"/>
              <a:tailEnd w="med" len="med"/>
            </a:ln>
          </p:spPr>
        </p:pic>
        <p:sp>
          <p:nvSpPr>
            <p:cNvPr id="82990" name="TextBox 82989"/>
            <p:cNvSpPr txBox="1"/>
            <p:nvPr/>
          </p:nvSpPr>
          <p:spPr>
            <a:xfrm>
              <a:off x="3335228" y="5109087"/>
              <a:ext cx="442856" cy="300019"/>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400" b="0" i="0" baseline="0" dirty="0" err="1">
                  <a:solidFill>
                    <a:srgbClr val="000000">
                      <a:alpha val="100000"/>
                    </a:srgbClr>
                  </a:solidFill>
                  <a:latin typeface="Calibri"/>
                  <a:ea typeface="Calibri"/>
                </a:rPr>
                <a:t>Yes</a:t>
              </a:r>
              <a:endParaRPr kumimoji="1" lang="ko-KR" altLang="en-US" sz="1400" b="0" i="0" dirty="0">
                <a:solidFill>
                  <a:srgbClr val="000000">
                    <a:alpha val="100000"/>
                  </a:srgbClr>
                </a:solidFill>
                <a:latin typeface="Calibri"/>
                <a:ea typeface="Calibri"/>
              </a:endParaRPr>
            </a:p>
          </p:txBody>
        </p:sp>
        <p:sp>
          <p:nvSpPr>
            <p:cNvPr id="82991" name="TextBox 82990"/>
            <p:cNvSpPr txBox="1"/>
            <p:nvPr/>
          </p:nvSpPr>
          <p:spPr>
            <a:xfrm>
              <a:off x="4533207" y="4465214"/>
              <a:ext cx="441238" cy="300968"/>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400" b="0" i="0" baseline="0" dirty="0" err="1">
                  <a:solidFill>
                    <a:srgbClr val="000000">
                      <a:alpha val="100000"/>
                    </a:srgbClr>
                  </a:solidFill>
                  <a:latin typeface="Calibri"/>
                  <a:ea typeface="Calibri"/>
                </a:rPr>
                <a:t>No</a:t>
              </a:r>
              <a:endParaRPr kumimoji="1" lang="ko-KR" altLang="en-US" sz="1400" b="0" i="0" dirty="0">
                <a:solidFill>
                  <a:srgbClr val="000000">
                    <a:alpha val="100000"/>
                  </a:srgbClr>
                </a:solidFill>
                <a:latin typeface="Calibri"/>
                <a:ea typeface="Calibri"/>
              </a:endParaRPr>
            </a:p>
          </p:txBody>
        </p:sp>
      </p:grpSp>
      <p:sp>
        <p:nvSpPr>
          <p:cNvPr id="82992" name="TextBox 82991"/>
          <p:cNvSpPr txBox="1"/>
          <p:nvPr/>
        </p:nvSpPr>
        <p:spPr>
          <a:xfrm>
            <a:off x="390532" y="1253461"/>
            <a:ext cx="1801728" cy="303144"/>
          </a:xfrm>
          <a:prstGeom prst="rect">
            <a:avLst/>
          </a:prstGeom>
          <a:noFill/>
          <a:ln w="9525" cap="flat" cmpd="sng" algn="ctr">
            <a:noFill/>
            <a:prstDash val="solid"/>
            <a:round/>
            <a:headEnd w="med" len="med"/>
            <a:tailEnd w="med" len="med"/>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400" b="0" i="0" baseline="0">
                <a:solidFill>
                  <a:srgbClr val="000000">
                    <a:alpha val="100000"/>
                  </a:srgbClr>
                </a:solidFill>
                <a:latin typeface="Calibri"/>
                <a:ea typeface="Calibri"/>
              </a:rPr>
              <a:t>■ 얼굴인식 알고리즘</a:t>
            </a:r>
            <a:endParaRPr kumimoji="1" lang="ko-KR" altLang="en-US" sz="1400" b="0" i="0">
              <a:solidFill>
                <a:srgbClr val="000000">
                  <a:alpha val="100000"/>
                </a:srgbClr>
              </a:solidFill>
              <a:latin typeface="Calibri"/>
              <a:ea typeface="Calibri"/>
            </a:endParaRPr>
          </a:p>
        </p:txBody>
      </p:sp>
      <p:sp>
        <p:nvSpPr>
          <p:cNvPr id="82996" name="TextBox 82995"/>
          <p:cNvSpPr txBox="1"/>
          <p:nvPr/>
        </p:nvSpPr>
        <p:spPr>
          <a:xfrm>
            <a:off x="2416863" y="2588480"/>
            <a:ext cx="1590354" cy="461665"/>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저장된 얼굴로 </a:t>
            </a:r>
          </a:p>
          <a:p>
            <a:pPr marL="0" lvl="0" indent="0" algn="ctr" defTabSz="1028836" rtl="0" eaLnBrk="1" latinLnBrk="1" hangingPunct="1">
              <a:lnSpc>
                <a:spcPct val="100000"/>
              </a:lnSpc>
              <a:spcBef>
                <a:spcPct val="0"/>
              </a:spcBef>
              <a:spcAft>
                <a:spcPct val="0"/>
              </a:spcAft>
              <a:buNone/>
              <a:defRPr/>
            </a:pPr>
            <a:r>
              <a:rPr kumimoji="1" lang="ko-KR" altLang="en-US" sz="1200" b="0" i="0" baseline="0" dirty="0">
                <a:solidFill>
                  <a:srgbClr val="FFFFFF">
                    <a:alpha val="100000"/>
                  </a:srgbClr>
                </a:solidFill>
                <a:latin typeface="Calibri"/>
                <a:ea typeface="Calibri"/>
              </a:rPr>
              <a:t>학습을 시킵니다</a:t>
            </a:r>
            <a:r>
              <a:rPr kumimoji="1" lang="en-US" altLang="ko-KR" sz="1200" b="0" i="0" baseline="0" dirty="0">
                <a:solidFill>
                  <a:srgbClr val="FFFFFF">
                    <a:alpha val="100000"/>
                  </a:srgbClr>
                </a:solidFill>
                <a:latin typeface="Calibri"/>
                <a:ea typeface="Calibri"/>
              </a:rPr>
              <a:t>.</a:t>
            </a:r>
          </a:p>
        </p:txBody>
      </p:sp>
      <p:sp>
        <p:nvSpPr>
          <p:cNvPr id="82997" name="TextBox 82996"/>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Calibri"/>
                <a:ea typeface="Calibri"/>
              </a:rPr>
              <a:t>78</a:t>
            </a:r>
            <a:endParaRPr kumimoji="1" lang="en-US" altLang="en-US" sz="1200" b="0" i="0">
              <a:solidFill>
                <a:srgbClr val="8C8C8C">
                  <a:alpha val="100000"/>
                </a:srgbClr>
              </a:solidFill>
              <a:latin typeface="Calibri"/>
              <a:ea typeface="Calibri"/>
            </a:endParaRPr>
          </a:p>
        </p:txBody>
      </p:sp>
      <p:sp>
        <p:nvSpPr>
          <p:cNvPr id="82999" name="TextBox 82998"/>
          <p:cNvSpPr txBox="1"/>
          <p:nvPr/>
        </p:nvSpPr>
        <p:spPr>
          <a:xfrm>
            <a:off x="1928877" y="3254663"/>
            <a:ext cx="2550697" cy="549188"/>
          </a:xfrm>
          <a:prstGeom prst="rect">
            <a:avLst/>
          </a:prstGeom>
          <a:solidFill>
            <a:srgbClr val="4472C4">
              <a:alpha val="100000"/>
            </a:srgbClr>
          </a:solidFill>
          <a:ln w="12726" cap="flat" cmpd="sng" algn="ctr">
            <a:solidFill>
              <a:srgbClr val="31538F">
                <a:alpha val="100000"/>
              </a:srgbClr>
            </a:solidFill>
            <a:prstDash val="solid"/>
            <a:miter/>
            <a:headEnd w="med" len="med"/>
            <a:tailEnd w="med" len="med"/>
          </a:ln>
        </p:spPr>
        <p:txBody>
          <a:bodyPr vert="horz" wrap="none" lIns="91440" tIns="45720" rIns="91440" bIns="45720" anchor="t">
            <a:noAutofit/>
          </a:bodyPr>
          <a:lstStyle/>
          <a:p>
            <a:pPr marL="0" lvl="0" indent="0" algn="l" defTabSz="914400" rtl="0" eaLnBrk="1" latinLnBrk="1" hangingPunct="1">
              <a:lnSpc>
                <a:spcPct val="100000"/>
              </a:lnSpc>
              <a:spcBef>
                <a:spcPct val="30000"/>
              </a:spcBef>
              <a:spcAft>
                <a:spcPct val="0"/>
              </a:spcAft>
              <a:buNone/>
              <a:defRPr/>
            </a:pPr>
            <a:endParaRPr kumimoji="1" lang="ko-KR" altLang="en-US" sz="1200" b="0" i="0" u="none" strike="noStrike" kern="1200" cap="none" spc="0" normalizeH="0" baseline="0">
              <a:solidFill>
                <a:srgbClr val="000000"/>
              </a:solidFill>
              <a:latin typeface="Arial"/>
            </a:endParaRPr>
          </a:p>
        </p:txBody>
      </p:sp>
      <p:sp>
        <p:nvSpPr>
          <p:cNvPr id="82998" name="TextBox 82997"/>
          <p:cNvSpPr txBox="1"/>
          <p:nvPr/>
        </p:nvSpPr>
        <p:spPr>
          <a:xfrm>
            <a:off x="2004173" y="3359257"/>
            <a:ext cx="2522561" cy="276999"/>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200" b="0" i="0" u="none" strike="noStrike" kern="1200" cap="none" spc="0" normalizeH="0" baseline="0" dirty="0">
                <a:solidFill>
                  <a:srgbClr val="FFFFFF"/>
                </a:solidFill>
                <a:latin typeface="Calibri"/>
                <a:ea typeface="Calibri"/>
              </a:rPr>
              <a:t>라즈베리 카메라를 작동시킵니다</a:t>
            </a:r>
            <a:r>
              <a:rPr kumimoji="1" lang="en-US" altLang="ko-KR" sz="1200" b="0" i="0" u="none" strike="noStrike" kern="1200" cap="none" spc="0" normalizeH="0" baseline="0" dirty="0">
                <a:solidFill>
                  <a:srgbClr val="FFFFFF"/>
                </a:solidFill>
                <a:latin typeface="Calibri"/>
                <a:ea typeface="Calibri"/>
              </a:rPr>
              <a:t>.</a:t>
            </a:r>
          </a:p>
        </p:txBody>
      </p:sp>
      <p:pic>
        <p:nvPicPr>
          <p:cNvPr id="2" name="그림 1">
            <a:extLst>
              <a:ext uri="{FF2B5EF4-FFF2-40B4-BE49-F238E27FC236}">
                <a16:creationId xmlns:a16="http://schemas.microsoft.com/office/drawing/2014/main" id="{29F130AE-EC3F-4264-BD32-9121B83F977A}"/>
              </a:ext>
            </a:extLst>
          </p:cNvPr>
          <p:cNvPicPr>
            <a:picLocks noChangeAspect="1"/>
          </p:cNvPicPr>
          <p:nvPr/>
        </p:nvPicPr>
        <p:blipFill rotWithShape="1">
          <a:blip r:embed="rId5">
            <a:lum/>
          </a:blip>
          <a:stretch>
            <a:fillRect/>
          </a:stretch>
        </p:blipFill>
        <p:spPr>
          <a:xfrm>
            <a:off x="3190851" y="4685545"/>
            <a:ext cx="76190" cy="168234"/>
          </a:xfrm>
          <a:prstGeom prst="rect">
            <a:avLst/>
          </a:prstGeom>
          <a:noFill/>
          <a:ln w="9525" cap="flat" cmpd="sng" algn="ctr">
            <a:noFill/>
            <a:prstDash val="solid"/>
            <a:round/>
            <a:headEnd w="med" len="med"/>
            <a:tailEnd w="med" len="med"/>
          </a:ln>
        </p:spPr>
      </p:pic>
      <p:pic>
        <p:nvPicPr>
          <p:cNvPr id="3" name="그림 2">
            <a:extLst>
              <a:ext uri="{FF2B5EF4-FFF2-40B4-BE49-F238E27FC236}">
                <a16:creationId xmlns:a16="http://schemas.microsoft.com/office/drawing/2014/main" id="{4F14C3CA-BC77-495E-8FE3-F4B79FA5BB0C}"/>
              </a:ext>
            </a:extLst>
          </p:cNvPr>
          <p:cNvPicPr>
            <a:picLocks noChangeAspect="1"/>
          </p:cNvPicPr>
          <p:nvPr/>
        </p:nvPicPr>
        <p:blipFill rotWithShape="1">
          <a:blip r:embed="rId5">
            <a:lum/>
          </a:blip>
          <a:stretch>
            <a:fillRect/>
          </a:stretch>
        </p:blipFill>
        <p:spPr>
          <a:xfrm>
            <a:off x="3174733" y="3816792"/>
            <a:ext cx="76190" cy="168234"/>
          </a:xfrm>
          <a:prstGeom prst="rect">
            <a:avLst/>
          </a:prstGeom>
          <a:noFill/>
          <a:ln w="9525" cap="flat" cmpd="sng" algn="ctr">
            <a:noFill/>
            <a:prstDash val="solid"/>
            <a:round/>
            <a:headEnd w="med" len="med"/>
            <a:tailEnd w="med" len="med"/>
          </a:ln>
        </p:spPr>
      </p:pic>
      <p:pic>
        <p:nvPicPr>
          <p:cNvPr id="4" name="그림 3">
            <a:extLst>
              <a:ext uri="{FF2B5EF4-FFF2-40B4-BE49-F238E27FC236}">
                <a16:creationId xmlns:a16="http://schemas.microsoft.com/office/drawing/2014/main" id="{B3FA482C-613B-4E31-B57B-FBB7E59238FD}"/>
              </a:ext>
            </a:extLst>
          </p:cNvPr>
          <p:cNvPicPr>
            <a:picLocks noChangeAspect="1"/>
          </p:cNvPicPr>
          <p:nvPr/>
        </p:nvPicPr>
        <p:blipFill rotWithShape="1">
          <a:blip r:embed="rId5">
            <a:lum/>
          </a:blip>
          <a:stretch>
            <a:fillRect/>
          </a:stretch>
        </p:blipFill>
        <p:spPr>
          <a:xfrm>
            <a:off x="3182626" y="3110950"/>
            <a:ext cx="76190" cy="168234"/>
          </a:xfrm>
          <a:prstGeom prst="rect">
            <a:avLst/>
          </a:prstGeom>
          <a:noFill/>
          <a:ln w="9525" cap="flat" cmpd="sng" algn="ctr">
            <a:noFill/>
            <a:prstDash val="solid"/>
            <a:round/>
            <a:headEnd w="med" len="med"/>
            <a:tailEnd w="med" len="med"/>
          </a:ln>
        </p:spPr>
      </p:pic>
      <p:pic>
        <p:nvPicPr>
          <p:cNvPr id="5" name="그림 4">
            <a:extLst>
              <a:ext uri="{FF2B5EF4-FFF2-40B4-BE49-F238E27FC236}">
                <a16:creationId xmlns:a16="http://schemas.microsoft.com/office/drawing/2014/main" id="{9AE51C74-4061-49DC-9C43-CA7F5AAC1F4F}"/>
              </a:ext>
            </a:extLst>
          </p:cNvPr>
          <p:cNvPicPr>
            <a:picLocks noChangeAspect="1"/>
          </p:cNvPicPr>
          <p:nvPr/>
        </p:nvPicPr>
        <p:blipFill rotWithShape="1">
          <a:blip r:embed="rId5">
            <a:lum/>
          </a:blip>
          <a:stretch>
            <a:fillRect/>
          </a:stretch>
        </p:blipFill>
        <p:spPr>
          <a:xfrm>
            <a:off x="3182626" y="2371247"/>
            <a:ext cx="76190" cy="168234"/>
          </a:xfrm>
          <a:prstGeom prst="rect">
            <a:avLst/>
          </a:prstGeom>
          <a:noFill/>
          <a:ln w="9525" cap="flat" cmpd="sng" algn="ctr">
            <a:noFill/>
            <a:prstDash val="solid"/>
            <a:round/>
            <a:headEnd w="med" len="med"/>
            <a:tailEnd w="med" len="med"/>
          </a:ln>
        </p:spPr>
      </p:pic>
      <p:pic>
        <p:nvPicPr>
          <p:cNvPr id="6" name="그림 5">
            <a:extLst>
              <a:ext uri="{FF2B5EF4-FFF2-40B4-BE49-F238E27FC236}">
                <a16:creationId xmlns:a16="http://schemas.microsoft.com/office/drawing/2014/main" id="{1DD344E6-54CC-4795-B03F-6CF38ED35DC6}"/>
              </a:ext>
            </a:extLst>
          </p:cNvPr>
          <p:cNvPicPr>
            <a:picLocks noChangeAspect="1"/>
          </p:cNvPicPr>
          <p:nvPr/>
        </p:nvPicPr>
        <p:blipFill rotWithShape="1">
          <a:blip r:embed="rId5">
            <a:lum/>
          </a:blip>
          <a:stretch>
            <a:fillRect/>
          </a:stretch>
        </p:blipFill>
        <p:spPr>
          <a:xfrm>
            <a:off x="3166130" y="1645403"/>
            <a:ext cx="76190" cy="168234"/>
          </a:xfrm>
          <a:prstGeom prst="rect">
            <a:avLst/>
          </a:prstGeom>
          <a:noFill/>
          <a:ln w="9525" cap="flat" cmpd="sng" algn="ctr">
            <a:noFill/>
            <a:prstDash val="solid"/>
            <a:round/>
            <a:headEnd w="med" len="med"/>
            <a:tailEnd w="med" len="med"/>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233720" cy="51355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알고리즘 명세서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2B5EBC64-7089-47F6-941F-06638093ADBE}"/>
              </a:ext>
            </a:extLst>
          </p:cNvPr>
          <p:cNvSpPr/>
          <p:nvPr/>
        </p:nvSpPr>
        <p:spPr>
          <a:xfrm>
            <a:off x="292100" y="1089083"/>
            <a:ext cx="5599414" cy="5297967"/>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4" name="직사각형 3">
            <a:extLst>
              <a:ext uri="{FF2B5EF4-FFF2-40B4-BE49-F238E27FC236}">
                <a16:creationId xmlns:a16="http://schemas.microsoft.com/office/drawing/2014/main" id="{F8C1C0CB-8415-40E4-99A6-B9BE208A000A}"/>
              </a:ext>
            </a:extLst>
          </p:cNvPr>
          <p:cNvSpPr/>
          <p:nvPr/>
        </p:nvSpPr>
        <p:spPr>
          <a:xfrm>
            <a:off x="6083451" y="1089083"/>
            <a:ext cx="5803900" cy="5231512"/>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5" name="TextBox 4">
            <a:extLst>
              <a:ext uri="{FF2B5EF4-FFF2-40B4-BE49-F238E27FC236}">
                <a16:creationId xmlns:a16="http://schemas.microsoft.com/office/drawing/2014/main" id="{D922216E-D937-4864-9C99-6CDB44146635}"/>
              </a:ext>
            </a:extLst>
          </p:cNvPr>
          <p:cNvSpPr txBox="1"/>
          <p:nvPr/>
        </p:nvSpPr>
        <p:spPr>
          <a:xfrm>
            <a:off x="6458416" y="1787813"/>
            <a:ext cx="5053970" cy="3605539"/>
          </a:xfrm>
          <a:prstGeom prst="rect">
            <a:avLst/>
          </a:prstGeom>
          <a:noFill/>
        </p:spPr>
        <p:txBody>
          <a:bodyPr wrap="square" lIns="91440" tIns="45720" rIns="91440" bIns="45720" rtlCol="0">
            <a:spAutoFit/>
          </a:bodyPr>
          <a:lstStyle/>
          <a:p>
            <a:pPr>
              <a:lnSpc>
                <a:spcPct val="150000"/>
              </a:lnSpc>
            </a:pPr>
            <a:r>
              <a:rPr lang="ko-KR" altLang="en-US" sz="1400" dirty="0"/>
              <a:t>■ 센서 알고리즘 설명</a:t>
            </a:r>
            <a:endParaRPr lang="en-US" altLang="ko-KR" sz="1400" dirty="0"/>
          </a:p>
          <a:p>
            <a:pPr>
              <a:lnSpc>
                <a:spcPct val="150000"/>
              </a:lnSpc>
            </a:pPr>
            <a:endParaRPr lang="en-US" altLang="ko-KR" sz="1400" dirty="0"/>
          </a:p>
          <a:p>
            <a:pPr marL="342891" indent="-342891">
              <a:lnSpc>
                <a:spcPct val="150000"/>
              </a:lnSpc>
              <a:buAutoNum type="arabicPeriod"/>
            </a:pPr>
            <a:r>
              <a:rPr lang="ko-KR" altLang="en-US" sz="1400" dirty="0"/>
              <a:t>입고되는 제품을 장애물 감지센서로 감지한다</a:t>
            </a:r>
            <a:r>
              <a:rPr lang="en-US" altLang="ko-KR" sz="1400" dirty="0"/>
              <a:t>.</a:t>
            </a:r>
          </a:p>
          <a:p>
            <a:pPr marL="342891" indent="-342891">
              <a:lnSpc>
                <a:spcPct val="150000"/>
              </a:lnSpc>
              <a:buAutoNum type="arabicPeriod"/>
            </a:pPr>
            <a:r>
              <a:rPr lang="ko-KR" altLang="en-US" sz="1400" dirty="0"/>
              <a:t>물체가 감지되면</a:t>
            </a:r>
            <a:r>
              <a:rPr lang="en-US" altLang="ko-KR" sz="1400" dirty="0"/>
              <a:t>, </a:t>
            </a:r>
            <a:r>
              <a:rPr lang="ko-KR" altLang="en-US" sz="1400" dirty="0"/>
              <a:t>전원 릴레이를 통해</a:t>
            </a:r>
            <a:r>
              <a:rPr lang="en-US" altLang="ko-KR" sz="1400" dirty="0"/>
              <a:t> </a:t>
            </a:r>
            <a:r>
              <a:rPr lang="ko-KR" altLang="en-US" sz="1400" dirty="0"/>
              <a:t>컨베이어 벨트를 멈춘다</a:t>
            </a:r>
            <a:r>
              <a:rPr lang="en-US" altLang="ko-KR" sz="1400" dirty="0"/>
              <a:t>.</a:t>
            </a:r>
          </a:p>
          <a:p>
            <a:pPr marL="342891" indent="-342891">
              <a:lnSpc>
                <a:spcPct val="150000"/>
              </a:lnSpc>
              <a:buAutoNum type="arabicPeriod"/>
            </a:pPr>
            <a:r>
              <a:rPr lang="en-US" altLang="ko-KR" sz="1400" dirty="0"/>
              <a:t>RFID </a:t>
            </a:r>
            <a:r>
              <a:rPr lang="ko-KR" altLang="en-US" sz="1400" dirty="0"/>
              <a:t>센서를 통해 멈춘 제품의 트레이의 하단에 붙어있는 </a:t>
            </a:r>
            <a:r>
              <a:rPr lang="en-US" altLang="ko-KR" sz="1400" dirty="0"/>
              <a:t>RFID tag</a:t>
            </a:r>
            <a:r>
              <a:rPr lang="ko-KR" altLang="en-US" sz="1400" dirty="0"/>
              <a:t>를 인식하여 </a:t>
            </a:r>
            <a:r>
              <a:rPr lang="en-US" altLang="ko-KR" sz="1400" dirty="0"/>
              <a:t>data</a:t>
            </a:r>
            <a:r>
              <a:rPr lang="ko-KR" altLang="en-US" sz="1400" dirty="0"/>
              <a:t>를 읽어낸다</a:t>
            </a:r>
            <a:r>
              <a:rPr lang="en-US" altLang="ko-KR" sz="1400" dirty="0"/>
              <a:t>.</a:t>
            </a:r>
          </a:p>
          <a:p>
            <a:pPr marL="342891" indent="-342891">
              <a:lnSpc>
                <a:spcPct val="150000"/>
              </a:lnSpc>
              <a:buAutoNum type="arabicPeriod"/>
            </a:pPr>
            <a:r>
              <a:rPr lang="ko-KR" altLang="en-US" sz="1400" dirty="0"/>
              <a:t>성공적으로 </a:t>
            </a:r>
            <a:r>
              <a:rPr lang="en-US" altLang="ko-KR" sz="1400" dirty="0"/>
              <a:t>RFID tag</a:t>
            </a:r>
            <a:r>
              <a:rPr lang="ko-KR" altLang="en-US" sz="1400" dirty="0"/>
              <a:t>로부터 인식이 되었다면 다시 전원 릴레이를 통해 컨베이어를 다시 작동시킨다</a:t>
            </a:r>
            <a:r>
              <a:rPr lang="en-US" altLang="ko-KR" sz="1400" dirty="0"/>
              <a:t>.</a:t>
            </a:r>
          </a:p>
          <a:p>
            <a:pPr marL="342891" indent="-342891">
              <a:lnSpc>
                <a:spcPct val="150000"/>
              </a:lnSpc>
              <a:buAutoNum type="arabicPeriod"/>
            </a:pPr>
            <a:r>
              <a:rPr lang="ko-KR" altLang="en-US" sz="1400" dirty="0"/>
              <a:t>제품은 컨베이어벨트를 통해 창고에 안정적으로 보관된다</a:t>
            </a:r>
            <a:r>
              <a:rPr lang="en-US" altLang="ko-KR" sz="1400" dirty="0"/>
              <a:t>.</a:t>
            </a:r>
          </a:p>
        </p:txBody>
      </p:sp>
      <p:grpSp>
        <p:nvGrpSpPr>
          <p:cNvPr id="23" name="그룹 22">
            <a:extLst>
              <a:ext uri="{FF2B5EF4-FFF2-40B4-BE49-F238E27FC236}">
                <a16:creationId xmlns:a16="http://schemas.microsoft.com/office/drawing/2014/main" id="{190AC963-4720-4BC0-AA7B-A9844639E951}"/>
              </a:ext>
            </a:extLst>
          </p:cNvPr>
          <p:cNvGrpSpPr/>
          <p:nvPr/>
        </p:nvGrpSpPr>
        <p:grpSpPr>
          <a:xfrm>
            <a:off x="1950214" y="1696373"/>
            <a:ext cx="3205602" cy="4494064"/>
            <a:chOff x="573958" y="1148224"/>
            <a:chExt cx="3205602" cy="4494064"/>
          </a:xfrm>
        </p:grpSpPr>
        <p:sp>
          <p:nvSpPr>
            <p:cNvPr id="24" name="직사각형 23">
              <a:extLst>
                <a:ext uri="{FF2B5EF4-FFF2-40B4-BE49-F238E27FC236}">
                  <a16:creationId xmlns:a16="http://schemas.microsoft.com/office/drawing/2014/main" id="{4C5637A9-5124-4A5C-82D4-20F413B292B9}"/>
                </a:ext>
              </a:extLst>
            </p:cNvPr>
            <p:cNvSpPr/>
            <p:nvPr/>
          </p:nvSpPr>
          <p:spPr>
            <a:xfrm>
              <a:off x="651037" y="4292774"/>
              <a:ext cx="2024577" cy="5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25" name="타원 24">
              <a:extLst>
                <a:ext uri="{FF2B5EF4-FFF2-40B4-BE49-F238E27FC236}">
                  <a16:creationId xmlns:a16="http://schemas.microsoft.com/office/drawing/2014/main" id="{FF4A6371-36E4-4F30-9E06-88677001DB55}"/>
                </a:ext>
              </a:extLst>
            </p:cNvPr>
            <p:cNvSpPr/>
            <p:nvPr/>
          </p:nvSpPr>
          <p:spPr>
            <a:xfrm>
              <a:off x="859140" y="1148224"/>
              <a:ext cx="1562100" cy="4498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26" name="TextBox 25">
              <a:extLst>
                <a:ext uri="{FF2B5EF4-FFF2-40B4-BE49-F238E27FC236}">
                  <a16:creationId xmlns:a16="http://schemas.microsoft.com/office/drawing/2014/main" id="{8F22E880-2612-439B-A183-E2737C8B3F9A}"/>
                </a:ext>
              </a:extLst>
            </p:cNvPr>
            <p:cNvSpPr txBox="1"/>
            <p:nvPr/>
          </p:nvSpPr>
          <p:spPr>
            <a:xfrm>
              <a:off x="1229751" y="1234671"/>
              <a:ext cx="854721" cy="276999"/>
            </a:xfrm>
            <a:prstGeom prst="rect">
              <a:avLst/>
            </a:prstGeom>
            <a:noFill/>
          </p:spPr>
          <p:txBody>
            <a:bodyPr wrap="none" lIns="91440" tIns="45720" rIns="91440" bIns="45720" rtlCol="0">
              <a:spAutoFit/>
            </a:bodyPr>
            <a:lstStyle/>
            <a:p>
              <a:r>
                <a:rPr lang="ko-KR" altLang="en-US" sz="1200" dirty="0">
                  <a:solidFill>
                    <a:schemeClr val="bg1"/>
                  </a:solidFill>
                </a:rPr>
                <a:t>제품 입고</a:t>
              </a:r>
            </a:p>
          </p:txBody>
        </p:sp>
        <p:grpSp>
          <p:nvGrpSpPr>
            <p:cNvPr id="27" name="그룹 26">
              <a:extLst>
                <a:ext uri="{FF2B5EF4-FFF2-40B4-BE49-F238E27FC236}">
                  <a16:creationId xmlns:a16="http://schemas.microsoft.com/office/drawing/2014/main" id="{B3810814-9F3C-4F92-99D1-C28F717DA44B}"/>
                </a:ext>
              </a:extLst>
            </p:cNvPr>
            <p:cNvGrpSpPr/>
            <p:nvPr/>
          </p:nvGrpSpPr>
          <p:grpSpPr>
            <a:xfrm>
              <a:off x="655146" y="2663672"/>
              <a:ext cx="2024577" cy="697183"/>
              <a:chOff x="806990" y="2849921"/>
              <a:chExt cx="2024577" cy="697183"/>
            </a:xfrm>
          </p:grpSpPr>
          <p:sp>
            <p:nvSpPr>
              <p:cNvPr id="44" name="직사각형 43">
                <a:extLst>
                  <a:ext uri="{FF2B5EF4-FFF2-40B4-BE49-F238E27FC236}">
                    <a16:creationId xmlns:a16="http://schemas.microsoft.com/office/drawing/2014/main" id="{D47D9989-F5D4-47DE-9DA7-2218BB5A6831}"/>
                  </a:ext>
                </a:extLst>
              </p:cNvPr>
              <p:cNvSpPr/>
              <p:nvPr/>
            </p:nvSpPr>
            <p:spPr>
              <a:xfrm>
                <a:off x="806990" y="2849921"/>
                <a:ext cx="2024577" cy="5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45" name="TextBox 44">
                <a:extLst>
                  <a:ext uri="{FF2B5EF4-FFF2-40B4-BE49-F238E27FC236}">
                    <a16:creationId xmlns:a16="http://schemas.microsoft.com/office/drawing/2014/main" id="{05BA562C-AD83-45CE-904E-279DAEC2E3F0}"/>
                  </a:ext>
                </a:extLst>
              </p:cNvPr>
              <p:cNvSpPr txBox="1"/>
              <p:nvPr/>
            </p:nvSpPr>
            <p:spPr>
              <a:xfrm>
                <a:off x="1023925" y="2900773"/>
                <a:ext cx="1590706" cy="646331"/>
              </a:xfrm>
              <a:prstGeom prst="rect">
                <a:avLst/>
              </a:prstGeom>
              <a:noFill/>
            </p:spPr>
            <p:txBody>
              <a:bodyPr wrap="square" lIns="91440" tIns="45720" rIns="91440" bIns="45720" rtlCol="0">
                <a:spAutoFit/>
              </a:bodyPr>
              <a:lstStyle/>
              <a:p>
                <a:r>
                  <a:rPr lang="ko-KR" altLang="en-US" sz="1200" dirty="0">
                    <a:solidFill>
                      <a:schemeClr val="bg1"/>
                    </a:solidFill>
                  </a:rPr>
                  <a:t>전원 릴레이를 통해</a:t>
                </a:r>
                <a:endParaRPr lang="en-US" altLang="ko-KR" sz="1200" dirty="0">
                  <a:solidFill>
                    <a:schemeClr val="bg1"/>
                  </a:solidFill>
                </a:endParaRPr>
              </a:p>
              <a:p>
                <a:r>
                  <a:rPr lang="ko-KR" altLang="en-US" sz="1200" dirty="0">
                    <a:solidFill>
                      <a:schemeClr val="bg1"/>
                    </a:solidFill>
                  </a:rPr>
                  <a:t>컨베이어를 멈춘다</a:t>
                </a:r>
                <a:endParaRPr lang="en-US" altLang="ko-KR" sz="1200" dirty="0">
                  <a:solidFill>
                    <a:schemeClr val="bg1"/>
                  </a:solidFill>
                </a:endParaRPr>
              </a:p>
              <a:p>
                <a:r>
                  <a:rPr lang="en-US" altLang="ko-KR" sz="1200" dirty="0">
                    <a:solidFill>
                      <a:schemeClr val="bg1"/>
                    </a:solidFill>
                  </a:rPr>
                  <a:t>.</a:t>
                </a:r>
                <a:endParaRPr lang="ko-KR" altLang="en-US" sz="1200" dirty="0">
                  <a:solidFill>
                    <a:schemeClr val="bg1"/>
                  </a:solidFill>
                </a:endParaRPr>
              </a:p>
            </p:txBody>
          </p:sp>
        </p:grpSp>
        <p:grpSp>
          <p:nvGrpSpPr>
            <p:cNvPr id="28" name="그룹 27">
              <a:extLst>
                <a:ext uri="{FF2B5EF4-FFF2-40B4-BE49-F238E27FC236}">
                  <a16:creationId xmlns:a16="http://schemas.microsoft.com/office/drawing/2014/main" id="{146B8775-2062-47D5-8620-A82A5421A264}"/>
                </a:ext>
              </a:extLst>
            </p:cNvPr>
            <p:cNvGrpSpPr/>
            <p:nvPr/>
          </p:nvGrpSpPr>
          <p:grpSpPr>
            <a:xfrm>
              <a:off x="655146" y="3497146"/>
              <a:ext cx="3124414" cy="549185"/>
              <a:chOff x="3294291" y="3180805"/>
              <a:chExt cx="3124414" cy="549185"/>
            </a:xfrm>
          </p:grpSpPr>
          <p:sp>
            <p:nvSpPr>
              <p:cNvPr id="42" name="직사각형 41">
                <a:extLst>
                  <a:ext uri="{FF2B5EF4-FFF2-40B4-BE49-F238E27FC236}">
                    <a16:creationId xmlns:a16="http://schemas.microsoft.com/office/drawing/2014/main" id="{65CE21B0-43A5-488C-8903-8EAF0F63787F}"/>
                  </a:ext>
                </a:extLst>
              </p:cNvPr>
              <p:cNvSpPr/>
              <p:nvPr/>
            </p:nvSpPr>
            <p:spPr>
              <a:xfrm>
                <a:off x="3294291" y="3180805"/>
                <a:ext cx="2024577" cy="5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43" name="TextBox 42">
                <a:extLst>
                  <a:ext uri="{FF2B5EF4-FFF2-40B4-BE49-F238E27FC236}">
                    <a16:creationId xmlns:a16="http://schemas.microsoft.com/office/drawing/2014/main" id="{91558C2A-D160-4A32-A789-4A1B52753CE3}"/>
                  </a:ext>
                </a:extLst>
              </p:cNvPr>
              <p:cNvSpPr txBox="1"/>
              <p:nvPr/>
            </p:nvSpPr>
            <p:spPr>
              <a:xfrm>
                <a:off x="3373194" y="3203854"/>
                <a:ext cx="3045511" cy="461665"/>
              </a:xfrm>
              <a:prstGeom prst="rect">
                <a:avLst/>
              </a:prstGeom>
              <a:noFill/>
            </p:spPr>
            <p:txBody>
              <a:bodyPr wrap="square" lIns="91440" tIns="45720" rIns="91440" bIns="45720" rtlCol="0">
                <a:spAutoFit/>
              </a:bodyPr>
              <a:lstStyle/>
              <a:p>
                <a:r>
                  <a:rPr lang="ko-KR" altLang="en-US" sz="1200" dirty="0">
                    <a:solidFill>
                      <a:schemeClr val="bg1"/>
                    </a:solidFill>
                  </a:rPr>
                  <a:t>멈춘 제품을 </a:t>
                </a:r>
                <a:r>
                  <a:rPr lang="en-US" altLang="ko-KR" sz="1200" dirty="0">
                    <a:solidFill>
                      <a:schemeClr val="bg1"/>
                    </a:solidFill>
                  </a:rPr>
                  <a:t>RFID </a:t>
                </a:r>
                <a:r>
                  <a:rPr lang="ko-KR" altLang="en-US" sz="1200" dirty="0">
                    <a:solidFill>
                      <a:schemeClr val="bg1"/>
                    </a:solidFill>
                  </a:rPr>
                  <a:t>센서가</a:t>
                </a:r>
                <a:endParaRPr lang="en-US" altLang="ko-KR" sz="1200" dirty="0">
                  <a:solidFill>
                    <a:schemeClr val="bg1"/>
                  </a:solidFill>
                </a:endParaRPr>
              </a:p>
              <a:p>
                <a:r>
                  <a:rPr lang="ko-KR" altLang="en-US" sz="1200" dirty="0">
                    <a:solidFill>
                      <a:schemeClr val="bg1"/>
                    </a:solidFill>
                  </a:rPr>
                  <a:t>인식하여 </a:t>
                </a:r>
                <a:r>
                  <a:rPr lang="en-US" altLang="ko-KR" sz="1200" dirty="0">
                    <a:solidFill>
                      <a:schemeClr val="bg1"/>
                    </a:solidFill>
                  </a:rPr>
                  <a:t>data</a:t>
                </a:r>
                <a:r>
                  <a:rPr lang="ko-KR" altLang="en-US" sz="1200" dirty="0">
                    <a:solidFill>
                      <a:schemeClr val="bg1"/>
                    </a:solidFill>
                  </a:rPr>
                  <a:t>를 읽는다</a:t>
                </a:r>
                <a:r>
                  <a:rPr lang="en-US" altLang="ko-KR" sz="1200" dirty="0">
                    <a:solidFill>
                      <a:schemeClr val="bg1"/>
                    </a:solidFill>
                  </a:rPr>
                  <a:t>.</a:t>
                </a:r>
                <a:endParaRPr lang="ko-KR" altLang="en-US" sz="1200" dirty="0">
                  <a:solidFill>
                    <a:schemeClr val="bg1"/>
                  </a:solidFill>
                </a:endParaRPr>
              </a:p>
            </p:txBody>
          </p:sp>
        </p:grpSp>
        <p:sp>
          <p:nvSpPr>
            <p:cNvPr id="29" name="타원 28">
              <a:extLst>
                <a:ext uri="{FF2B5EF4-FFF2-40B4-BE49-F238E27FC236}">
                  <a16:creationId xmlns:a16="http://schemas.microsoft.com/office/drawing/2014/main" id="{CEA046B2-3A7A-450B-B1CE-60E0F9C96655}"/>
                </a:ext>
              </a:extLst>
            </p:cNvPr>
            <p:cNvSpPr/>
            <p:nvPr/>
          </p:nvSpPr>
          <p:spPr>
            <a:xfrm>
              <a:off x="883054" y="5111813"/>
              <a:ext cx="1562100" cy="530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sz="2400"/>
            </a:p>
          </p:txBody>
        </p:sp>
        <p:sp>
          <p:nvSpPr>
            <p:cNvPr id="30" name="TextBox 29">
              <a:extLst>
                <a:ext uri="{FF2B5EF4-FFF2-40B4-BE49-F238E27FC236}">
                  <a16:creationId xmlns:a16="http://schemas.microsoft.com/office/drawing/2014/main" id="{07430264-3841-44A5-A4FB-6E7E98597013}"/>
                </a:ext>
              </a:extLst>
            </p:cNvPr>
            <p:cNvSpPr txBox="1"/>
            <p:nvPr/>
          </p:nvSpPr>
          <p:spPr>
            <a:xfrm>
              <a:off x="1112145" y="5228908"/>
              <a:ext cx="1261293" cy="276999"/>
            </a:xfrm>
            <a:prstGeom prst="rect">
              <a:avLst/>
            </a:prstGeom>
            <a:noFill/>
          </p:spPr>
          <p:txBody>
            <a:bodyPr wrap="square" lIns="91440" tIns="45720" rIns="91440" bIns="45720" rtlCol="0">
              <a:spAutoFit/>
            </a:bodyPr>
            <a:lstStyle/>
            <a:p>
              <a:r>
                <a:rPr lang="ko-KR" altLang="en-US" sz="1200" dirty="0">
                  <a:solidFill>
                    <a:schemeClr val="bg1"/>
                  </a:solidFill>
                </a:rPr>
                <a:t>센서 제어완료</a:t>
              </a:r>
            </a:p>
          </p:txBody>
        </p:sp>
        <p:sp>
          <p:nvSpPr>
            <p:cNvPr id="31" name="순서도: 판단 30">
              <a:extLst>
                <a:ext uri="{FF2B5EF4-FFF2-40B4-BE49-F238E27FC236}">
                  <a16:creationId xmlns:a16="http://schemas.microsoft.com/office/drawing/2014/main" id="{FE7D5F69-F069-49E5-9950-993A0CCF32D8}"/>
                </a:ext>
              </a:extLst>
            </p:cNvPr>
            <p:cNvSpPr/>
            <p:nvPr/>
          </p:nvSpPr>
          <p:spPr>
            <a:xfrm>
              <a:off x="573958" y="1774998"/>
              <a:ext cx="2170441" cy="6798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ko-KR" sz="2400" dirty="0"/>
            </a:p>
          </p:txBody>
        </p:sp>
        <p:sp>
          <p:nvSpPr>
            <p:cNvPr id="32" name="TextBox 31">
              <a:extLst>
                <a:ext uri="{FF2B5EF4-FFF2-40B4-BE49-F238E27FC236}">
                  <a16:creationId xmlns:a16="http://schemas.microsoft.com/office/drawing/2014/main" id="{A389C696-4A15-4B2D-89B4-60481C2D2777}"/>
                </a:ext>
              </a:extLst>
            </p:cNvPr>
            <p:cNvSpPr txBox="1"/>
            <p:nvPr/>
          </p:nvSpPr>
          <p:spPr>
            <a:xfrm>
              <a:off x="917132" y="1990398"/>
              <a:ext cx="2024577" cy="276999"/>
            </a:xfrm>
            <a:prstGeom prst="rect">
              <a:avLst/>
            </a:prstGeom>
            <a:noFill/>
          </p:spPr>
          <p:txBody>
            <a:bodyPr wrap="square" lIns="91440" tIns="45720" rIns="91440" bIns="45720" rtlCol="0">
              <a:spAutoFit/>
            </a:bodyPr>
            <a:lstStyle/>
            <a:p>
              <a:r>
                <a:rPr lang="ko-KR" altLang="en-US" sz="1200" dirty="0">
                  <a:solidFill>
                    <a:schemeClr val="bg1"/>
                  </a:solidFill>
                </a:rPr>
                <a:t>물체가 감지됐는가</a:t>
              </a:r>
              <a:r>
                <a:rPr lang="en-US" altLang="ko-KR" sz="1200" dirty="0">
                  <a:solidFill>
                    <a:schemeClr val="bg1"/>
                  </a:solidFill>
                </a:rPr>
                <a:t>?</a:t>
              </a:r>
              <a:endParaRPr lang="en-US" altLang="ko-KR" dirty="0">
                <a:solidFill>
                  <a:schemeClr val="bg1"/>
                </a:solidFill>
              </a:endParaRPr>
            </a:p>
          </p:txBody>
        </p:sp>
        <p:cxnSp>
          <p:nvCxnSpPr>
            <p:cNvPr id="33" name="직선 화살표 연결선 93">
              <a:extLst>
                <a:ext uri="{FF2B5EF4-FFF2-40B4-BE49-F238E27FC236}">
                  <a16:creationId xmlns:a16="http://schemas.microsoft.com/office/drawing/2014/main" id="{3C4E9DE5-C407-4489-A70F-54DE3C409536}"/>
                </a:ext>
              </a:extLst>
            </p:cNvPr>
            <p:cNvCxnSpPr>
              <a:cxnSpLocks/>
            </p:cNvCxnSpPr>
            <p:nvPr/>
          </p:nvCxnSpPr>
          <p:spPr>
            <a:xfrm rot="10800000" flipV="1">
              <a:off x="2718685" y="2037055"/>
              <a:ext cx="5043" cy="187693"/>
            </a:xfrm>
            <a:prstGeom prst="bentConnector3">
              <a:avLst>
                <a:gd name="adj1" fmla="val -10376016"/>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84AFE64-E955-4062-9AC2-57EE219444DE}"/>
                </a:ext>
              </a:extLst>
            </p:cNvPr>
            <p:cNvCxnSpPr>
              <a:cxnSpLocks/>
            </p:cNvCxnSpPr>
            <p:nvPr/>
          </p:nvCxnSpPr>
          <p:spPr>
            <a:xfrm>
              <a:off x="1662109" y="1610064"/>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직선 화살표 연결선 34">
              <a:extLst>
                <a:ext uri="{FF2B5EF4-FFF2-40B4-BE49-F238E27FC236}">
                  <a16:creationId xmlns:a16="http://schemas.microsoft.com/office/drawing/2014/main" id="{B3B5EBE6-FFC8-4D26-8BA5-C2C1D56F632F}"/>
                </a:ext>
              </a:extLst>
            </p:cNvPr>
            <p:cNvCxnSpPr>
              <a:cxnSpLocks/>
            </p:cNvCxnSpPr>
            <p:nvPr/>
          </p:nvCxnSpPr>
          <p:spPr>
            <a:xfrm>
              <a:off x="1662109" y="2495315"/>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B9CC9B89-EB27-4CE5-BA49-45C430AB2E6F}"/>
                </a:ext>
              </a:extLst>
            </p:cNvPr>
            <p:cNvCxnSpPr>
              <a:cxnSpLocks/>
            </p:cNvCxnSpPr>
            <p:nvPr/>
          </p:nvCxnSpPr>
          <p:spPr>
            <a:xfrm>
              <a:off x="1662109" y="3276676"/>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직선 화살표 연결선 36">
              <a:extLst>
                <a:ext uri="{FF2B5EF4-FFF2-40B4-BE49-F238E27FC236}">
                  <a16:creationId xmlns:a16="http://schemas.microsoft.com/office/drawing/2014/main" id="{9576E445-C88C-4158-ACC4-99DEAB320224}"/>
                </a:ext>
              </a:extLst>
            </p:cNvPr>
            <p:cNvCxnSpPr>
              <a:cxnSpLocks/>
            </p:cNvCxnSpPr>
            <p:nvPr/>
          </p:nvCxnSpPr>
          <p:spPr>
            <a:xfrm>
              <a:off x="1659472" y="4900162"/>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직선 화살표 연결선 37">
              <a:extLst>
                <a:ext uri="{FF2B5EF4-FFF2-40B4-BE49-F238E27FC236}">
                  <a16:creationId xmlns:a16="http://schemas.microsoft.com/office/drawing/2014/main" id="{65271DA5-C518-48E8-B6BE-3E0ECC536669}"/>
                </a:ext>
              </a:extLst>
            </p:cNvPr>
            <p:cNvCxnSpPr>
              <a:cxnSpLocks/>
            </p:cNvCxnSpPr>
            <p:nvPr/>
          </p:nvCxnSpPr>
          <p:spPr>
            <a:xfrm>
              <a:off x="1662109" y="4078697"/>
              <a:ext cx="0" cy="168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A90CC6F4-5799-4DAB-A84F-D19B7F7CCBDC}"/>
                </a:ext>
              </a:extLst>
            </p:cNvPr>
            <p:cNvSpPr txBox="1"/>
            <p:nvPr/>
          </p:nvSpPr>
          <p:spPr>
            <a:xfrm>
              <a:off x="1923758" y="2355684"/>
              <a:ext cx="443391" cy="307777"/>
            </a:xfrm>
            <a:prstGeom prst="rect">
              <a:avLst/>
            </a:prstGeom>
            <a:noFill/>
          </p:spPr>
          <p:txBody>
            <a:bodyPr wrap="none" lIns="91440" tIns="45720" rIns="91440" bIns="45720" rtlCol="0">
              <a:spAutoFit/>
            </a:bodyPr>
            <a:lstStyle/>
            <a:p>
              <a:r>
                <a:rPr lang="en-US" altLang="ko-KR" sz="1400" dirty="0"/>
                <a:t>Yes</a:t>
              </a:r>
              <a:endParaRPr lang="ko-KR" altLang="en-US" sz="1400" dirty="0"/>
            </a:p>
          </p:txBody>
        </p:sp>
        <p:sp>
          <p:nvSpPr>
            <p:cNvPr id="40" name="TextBox 39">
              <a:extLst>
                <a:ext uri="{FF2B5EF4-FFF2-40B4-BE49-F238E27FC236}">
                  <a16:creationId xmlns:a16="http://schemas.microsoft.com/office/drawing/2014/main" id="{9A6ABCBF-FF81-4259-9A2A-1F180775F60E}"/>
                </a:ext>
              </a:extLst>
            </p:cNvPr>
            <p:cNvSpPr txBox="1"/>
            <p:nvPr/>
          </p:nvSpPr>
          <p:spPr>
            <a:xfrm>
              <a:off x="2809250" y="1774998"/>
              <a:ext cx="441146" cy="318100"/>
            </a:xfrm>
            <a:prstGeom prst="rect">
              <a:avLst/>
            </a:prstGeom>
            <a:noFill/>
          </p:spPr>
          <p:txBody>
            <a:bodyPr wrap="none" lIns="91440" tIns="45720" rIns="91440" bIns="45720" rtlCol="0">
              <a:spAutoFit/>
            </a:bodyPr>
            <a:lstStyle/>
            <a:p>
              <a:r>
                <a:rPr lang="en-US" altLang="ko-KR" sz="1400" dirty="0"/>
                <a:t>No</a:t>
              </a:r>
              <a:endParaRPr lang="ko-KR" altLang="en-US" sz="1400" dirty="0"/>
            </a:p>
          </p:txBody>
        </p:sp>
      </p:grpSp>
      <p:sp>
        <p:nvSpPr>
          <p:cNvPr id="7" name="TextBox 6">
            <a:extLst>
              <a:ext uri="{FF2B5EF4-FFF2-40B4-BE49-F238E27FC236}">
                <a16:creationId xmlns:a16="http://schemas.microsoft.com/office/drawing/2014/main" id="{338DC1DF-7943-46CE-8E2B-5C28F0269550}"/>
              </a:ext>
            </a:extLst>
          </p:cNvPr>
          <p:cNvSpPr txBox="1"/>
          <p:nvPr/>
        </p:nvSpPr>
        <p:spPr>
          <a:xfrm>
            <a:off x="431187" y="1247314"/>
            <a:ext cx="2444900" cy="318100"/>
          </a:xfrm>
          <a:prstGeom prst="rect">
            <a:avLst/>
          </a:prstGeom>
          <a:noFill/>
        </p:spPr>
        <p:txBody>
          <a:bodyPr wrap="none" lIns="91440" tIns="45720" rIns="91440" bIns="45720" rtlCol="0">
            <a:spAutoFit/>
          </a:bodyPr>
          <a:lstStyle/>
          <a:p>
            <a:r>
              <a:rPr lang="ko-KR" altLang="en-US" sz="1467" dirty="0"/>
              <a:t>■ 컨베이어 센서 알고리즘</a:t>
            </a:r>
          </a:p>
        </p:txBody>
      </p:sp>
      <p:sp>
        <p:nvSpPr>
          <p:cNvPr id="9" name="TextBox 8">
            <a:extLst>
              <a:ext uri="{FF2B5EF4-FFF2-40B4-BE49-F238E27FC236}">
                <a16:creationId xmlns:a16="http://schemas.microsoft.com/office/drawing/2014/main" id="{8ACF9A20-92B7-49B5-A18B-FBD3F9424F00}"/>
              </a:ext>
            </a:extLst>
          </p:cNvPr>
          <p:cNvSpPr txBox="1"/>
          <p:nvPr/>
        </p:nvSpPr>
        <p:spPr>
          <a:xfrm>
            <a:off x="2142151" y="4852180"/>
            <a:ext cx="3045511" cy="461665"/>
          </a:xfrm>
          <a:prstGeom prst="rect">
            <a:avLst/>
          </a:prstGeom>
          <a:noFill/>
        </p:spPr>
        <p:txBody>
          <a:bodyPr wrap="square" lIns="91440" tIns="45720" rIns="91440" bIns="45720" rtlCol="0">
            <a:spAutoFit/>
          </a:bodyPr>
          <a:lstStyle/>
          <a:p>
            <a:r>
              <a:rPr lang="ko-KR" altLang="en-US" sz="1200" dirty="0">
                <a:solidFill>
                  <a:schemeClr val="bg1"/>
                </a:solidFill>
              </a:rPr>
              <a:t>다시 컨베이어 벨트를 </a:t>
            </a:r>
            <a:endParaRPr lang="en-US" altLang="ko-KR" sz="1200" dirty="0">
              <a:solidFill>
                <a:schemeClr val="bg1"/>
              </a:solidFill>
            </a:endParaRPr>
          </a:p>
          <a:p>
            <a:r>
              <a:rPr lang="ko-KR" altLang="en-US" sz="1200" dirty="0">
                <a:solidFill>
                  <a:schemeClr val="bg1"/>
                </a:solidFill>
              </a:rPr>
              <a:t>작동시킨다</a:t>
            </a:r>
            <a:r>
              <a:rPr lang="en-US" altLang="ko-KR" sz="1200" dirty="0">
                <a:solidFill>
                  <a:schemeClr val="bg1"/>
                </a:solidFill>
              </a:rPr>
              <a:t>.</a:t>
            </a:r>
            <a:endParaRPr lang="ko-KR" altLang="en-US" sz="1200" dirty="0">
              <a:solidFill>
                <a:schemeClr val="bg1"/>
              </a:solidFill>
            </a:endParaRPr>
          </a:p>
        </p:txBody>
      </p:sp>
      <p:sp>
        <p:nvSpPr>
          <p:cNvPr id="6" name="슬라이드 번호 개체 틀 5"/>
          <p:cNvSpPr>
            <a:spLocks noGrp="1"/>
          </p:cNvSpPr>
          <p:nvPr>
            <p:ph type="sldNum" sz="quarter" idx="12"/>
          </p:nvPr>
        </p:nvSpPr>
        <p:spPr/>
        <p:txBody>
          <a:bodyPr/>
          <a:lstStyle/>
          <a:p>
            <a:fld id="{C8B1308B-619C-4750-878A-85E35834BA81}" type="slidenum">
              <a:rPr lang="ko-KR" altLang="en-US" smtClean="0"/>
              <a:t>78</a:t>
            </a:fld>
            <a:endParaRPr lang="ko-KR" altLang="en-US"/>
          </a:p>
        </p:txBody>
      </p:sp>
    </p:spTree>
    <p:extLst>
      <p:ext uri="{BB962C8B-B14F-4D97-AF65-F5344CB8AC3E}">
        <p14:creationId xmlns:p14="http://schemas.microsoft.com/office/powerpoint/2010/main" val="2362581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233720" cy="51355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알고리즘 설명서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그림 1">
            <a:extLst>
              <a:ext uri="{FF2B5EF4-FFF2-40B4-BE49-F238E27FC236}">
                <a16:creationId xmlns:a16="http://schemas.microsoft.com/office/drawing/2014/main" id="{808BB1EA-A8F9-4768-8668-69047640B01B}"/>
              </a:ext>
            </a:extLst>
          </p:cNvPr>
          <p:cNvPicPr>
            <a:picLocks noChangeAspect="1"/>
          </p:cNvPicPr>
          <p:nvPr/>
        </p:nvPicPr>
        <p:blipFill>
          <a:blip r:embed="rId4"/>
          <a:stretch>
            <a:fillRect/>
          </a:stretch>
        </p:blipFill>
        <p:spPr>
          <a:xfrm>
            <a:off x="600678" y="1410556"/>
            <a:ext cx="4773962" cy="4289705"/>
          </a:xfrm>
          <a:prstGeom prst="rect">
            <a:avLst/>
          </a:prstGeom>
        </p:spPr>
      </p:pic>
      <p:sp>
        <p:nvSpPr>
          <p:cNvPr id="4" name="직사각형 3">
            <a:extLst>
              <a:ext uri="{FF2B5EF4-FFF2-40B4-BE49-F238E27FC236}">
                <a16:creationId xmlns:a16="http://schemas.microsoft.com/office/drawing/2014/main" id="{425AE69B-EA0A-4A78-9F98-9DDC29F92F2F}"/>
              </a:ext>
            </a:extLst>
          </p:cNvPr>
          <p:cNvSpPr/>
          <p:nvPr/>
        </p:nvSpPr>
        <p:spPr>
          <a:xfrm>
            <a:off x="5748398" y="912109"/>
            <a:ext cx="6012415" cy="532334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5" name="TextBox 4">
            <a:extLst>
              <a:ext uri="{FF2B5EF4-FFF2-40B4-BE49-F238E27FC236}">
                <a16:creationId xmlns:a16="http://schemas.microsoft.com/office/drawing/2014/main" id="{833CDF13-63E0-41AE-89CB-91CE8493BF8B}"/>
              </a:ext>
            </a:extLst>
          </p:cNvPr>
          <p:cNvSpPr txBox="1"/>
          <p:nvPr/>
        </p:nvSpPr>
        <p:spPr>
          <a:xfrm>
            <a:off x="5748397" y="912109"/>
            <a:ext cx="6012415" cy="4898200"/>
          </a:xfrm>
          <a:prstGeom prst="rect">
            <a:avLst/>
          </a:prstGeom>
          <a:noFill/>
        </p:spPr>
        <p:txBody>
          <a:bodyPr wrap="square" lIns="91440" tIns="45720" rIns="91440" bIns="45720" rtlCol="0">
            <a:spAutoFit/>
          </a:bodyPr>
          <a:lstStyle/>
          <a:p>
            <a:pPr>
              <a:lnSpc>
                <a:spcPct val="150000"/>
              </a:lnSpc>
            </a:pPr>
            <a:r>
              <a:rPr lang="ko-KR" altLang="en-US" sz="1400" b="1" dirty="0"/>
              <a:t>◇ </a:t>
            </a:r>
            <a:r>
              <a:rPr lang="en-US" altLang="ko-KR" sz="1400" b="1" dirty="0"/>
              <a:t>RFID tag </a:t>
            </a:r>
            <a:r>
              <a:rPr lang="ko-KR" altLang="en-US" sz="1400" b="1" dirty="0"/>
              <a:t>인식 알고리즘 </a:t>
            </a:r>
            <a:endParaRPr lang="en-US" altLang="ko-KR" sz="1400" b="1" dirty="0"/>
          </a:p>
          <a:p>
            <a:pPr>
              <a:lnSpc>
                <a:spcPct val="150000"/>
              </a:lnSpc>
            </a:pPr>
            <a:endParaRPr lang="en-US" altLang="ko-KR" sz="1400" dirty="0"/>
          </a:p>
          <a:p>
            <a:pPr>
              <a:lnSpc>
                <a:spcPct val="150000"/>
              </a:lnSpc>
            </a:pPr>
            <a:r>
              <a:rPr lang="en-US" altLang="ko-KR" sz="1400" dirty="0"/>
              <a:t>RFID tag </a:t>
            </a:r>
            <a:r>
              <a:rPr lang="ko-KR" altLang="en-US" sz="1400" dirty="0"/>
              <a:t>는 </a:t>
            </a:r>
            <a:r>
              <a:rPr lang="en-US" altLang="ko-KR" sz="1400" dirty="0"/>
              <a:t>11.56MHz</a:t>
            </a:r>
            <a:r>
              <a:rPr lang="ko-KR" altLang="en-US" sz="1400" dirty="0"/>
              <a:t>의 통신주파수를 통해 </a:t>
            </a:r>
            <a:r>
              <a:rPr lang="en-US" altLang="ko-KR" sz="1400" dirty="0"/>
              <a:t>tag</a:t>
            </a:r>
            <a:r>
              <a:rPr lang="ko-KR" altLang="en-US" sz="1400" dirty="0"/>
              <a:t>에 저장된 정보를 읽어 올 수 있는 </a:t>
            </a:r>
            <a:r>
              <a:rPr lang="en-US" altLang="ko-KR" sz="1400" dirty="0"/>
              <a:t>IC</a:t>
            </a:r>
            <a:r>
              <a:rPr lang="ko-KR" altLang="en-US" sz="1400" dirty="0"/>
              <a:t>카드이다</a:t>
            </a:r>
            <a:r>
              <a:rPr lang="en-US" altLang="ko-KR" sz="1400" dirty="0"/>
              <a:t>. RFID</a:t>
            </a:r>
            <a:r>
              <a:rPr lang="ko-KR" altLang="en-US" sz="1400" dirty="0"/>
              <a:t>에는 데이터를 읽고 쓸 수 있는데</a:t>
            </a:r>
            <a:r>
              <a:rPr lang="en-US" altLang="ko-KR" sz="1400" dirty="0"/>
              <a:t>, </a:t>
            </a:r>
            <a:r>
              <a:rPr lang="ko-KR" altLang="en-US" sz="1400" dirty="0"/>
              <a:t>사전에 각 </a:t>
            </a:r>
            <a:r>
              <a:rPr lang="en-US" altLang="ko-KR" sz="1400" dirty="0"/>
              <a:t>IC</a:t>
            </a:r>
            <a:r>
              <a:rPr lang="ko-KR" altLang="en-US" sz="1400" dirty="0"/>
              <a:t>카드별로 창고 보관장소를 저장해 둔다</a:t>
            </a:r>
            <a:r>
              <a:rPr lang="en-US" altLang="ko-KR" sz="1400" dirty="0"/>
              <a:t>.(ex : “A1”</a:t>
            </a:r>
            <a:r>
              <a:rPr lang="ko-KR" altLang="en-US" sz="1400" dirty="0"/>
              <a:t>이면 </a:t>
            </a:r>
            <a:r>
              <a:rPr lang="en-US" altLang="ko-KR" sz="1400" dirty="0"/>
              <a:t>A</a:t>
            </a:r>
            <a:r>
              <a:rPr lang="ko-KR" altLang="en-US" sz="1400" dirty="0"/>
              <a:t>행 </a:t>
            </a:r>
            <a:r>
              <a:rPr lang="en-US" altLang="ko-KR" sz="1400" dirty="0"/>
              <a:t>1</a:t>
            </a:r>
            <a:r>
              <a:rPr lang="ko-KR" altLang="en-US" sz="1400" dirty="0"/>
              <a:t>열</a:t>
            </a:r>
            <a:r>
              <a:rPr lang="en-US" altLang="ko-KR" sz="1400" dirty="0"/>
              <a:t>)</a:t>
            </a:r>
          </a:p>
          <a:p>
            <a:pPr>
              <a:lnSpc>
                <a:spcPct val="150000"/>
              </a:lnSpc>
            </a:pPr>
            <a:endParaRPr lang="en-US" altLang="ko-KR" sz="1400" dirty="0"/>
          </a:p>
          <a:p>
            <a:pPr>
              <a:lnSpc>
                <a:spcPct val="150000"/>
              </a:lnSpc>
            </a:pPr>
            <a:r>
              <a:rPr lang="ko-KR" altLang="en-US" sz="1400" dirty="0"/>
              <a:t>창고에 입고되는 모든 제품들은 고유의 </a:t>
            </a:r>
            <a:r>
              <a:rPr lang="en-US" altLang="ko-KR" sz="1400" dirty="0"/>
              <a:t>RFID tag</a:t>
            </a:r>
            <a:r>
              <a:rPr lang="ko-KR" altLang="en-US" sz="1400" dirty="0"/>
              <a:t>가 붙어있는 트레이에 담겨져 입고되게 되는데</a:t>
            </a:r>
            <a:r>
              <a:rPr lang="en-US" altLang="ko-KR" sz="1400" dirty="0"/>
              <a:t>, </a:t>
            </a:r>
            <a:r>
              <a:rPr lang="ko-KR" altLang="en-US" sz="1400" dirty="0"/>
              <a:t>입고되기 전</a:t>
            </a:r>
            <a:r>
              <a:rPr lang="en-US" altLang="ko-KR" sz="1400" dirty="0"/>
              <a:t>, RFID tag</a:t>
            </a:r>
            <a:r>
              <a:rPr lang="ko-KR" altLang="en-US" sz="1400" dirty="0"/>
              <a:t>의 정보를 읽어</a:t>
            </a:r>
            <a:r>
              <a:rPr lang="en-US" altLang="ko-KR" sz="1400" dirty="0"/>
              <a:t>, </a:t>
            </a:r>
            <a:r>
              <a:rPr lang="ko-KR" altLang="en-US" sz="1400" dirty="0"/>
              <a:t>올바른 </a:t>
            </a:r>
            <a:r>
              <a:rPr lang="en-US" altLang="ko-KR" sz="1400" dirty="0"/>
              <a:t>data</a:t>
            </a:r>
            <a:r>
              <a:rPr lang="ko-KR" altLang="en-US" sz="1400" dirty="0"/>
              <a:t>가 저장되어 있는지 확인하게 된다</a:t>
            </a:r>
            <a:r>
              <a:rPr lang="en-US" altLang="ko-KR" sz="1400" dirty="0"/>
              <a:t>.</a:t>
            </a:r>
          </a:p>
          <a:p>
            <a:pPr>
              <a:lnSpc>
                <a:spcPct val="150000"/>
              </a:lnSpc>
            </a:pPr>
            <a:r>
              <a:rPr lang="en-US" altLang="ko-KR" sz="1400" dirty="0"/>
              <a:t>RFID tag</a:t>
            </a:r>
            <a:r>
              <a:rPr lang="ko-KR" altLang="en-US" sz="1400" dirty="0"/>
              <a:t>의 저장공간은 각 </a:t>
            </a:r>
            <a:r>
              <a:rPr lang="en-US" altLang="ko-KR" sz="1400" dirty="0"/>
              <a:t>RFID tag</a:t>
            </a:r>
            <a:r>
              <a:rPr lang="ko-KR" altLang="en-US" sz="1400" dirty="0"/>
              <a:t>별로 모두 다르므로</a:t>
            </a:r>
            <a:r>
              <a:rPr lang="en-US" altLang="ko-KR" sz="1400" dirty="0"/>
              <a:t>, tag</a:t>
            </a:r>
            <a:r>
              <a:rPr lang="ko-KR" altLang="en-US" sz="1400" dirty="0"/>
              <a:t>의 </a:t>
            </a:r>
            <a:r>
              <a:rPr lang="en-US" altLang="ko-KR" sz="1400" dirty="0"/>
              <a:t>data</a:t>
            </a:r>
            <a:r>
              <a:rPr lang="ko-KR" altLang="en-US" sz="1400" dirty="0"/>
              <a:t>를 통해</a:t>
            </a:r>
            <a:r>
              <a:rPr lang="en-US" altLang="ko-KR" sz="1400" dirty="0"/>
              <a:t>, </a:t>
            </a:r>
            <a:r>
              <a:rPr lang="ko-KR" altLang="en-US" sz="1400" dirty="0" err="1"/>
              <a:t>라즈베리파이는</a:t>
            </a:r>
            <a:r>
              <a:rPr lang="ko-KR" altLang="en-US" sz="1400" dirty="0"/>
              <a:t> 해당 제품을 어떤 곳에 저장해야 할지 파악할 수 있고</a:t>
            </a:r>
            <a:r>
              <a:rPr lang="en-US" altLang="ko-KR" sz="1400" dirty="0"/>
              <a:t>, </a:t>
            </a:r>
            <a:r>
              <a:rPr lang="ko-KR" altLang="en-US" sz="1400" dirty="0"/>
              <a:t>해당 공간으로 제품을 입고하기 위해</a:t>
            </a:r>
            <a:r>
              <a:rPr lang="en-US" altLang="ko-KR" sz="1400" dirty="0"/>
              <a:t>, </a:t>
            </a:r>
            <a:r>
              <a:rPr lang="ko-KR" altLang="en-US" sz="1400" dirty="0" err="1"/>
              <a:t>아두이노</a:t>
            </a:r>
            <a:r>
              <a:rPr lang="ko-KR" altLang="en-US" sz="1400" dirty="0"/>
              <a:t> 모듈을 제어하는 명령을 내리게 된다</a:t>
            </a:r>
            <a:r>
              <a:rPr lang="en-US" altLang="ko-KR" sz="1400" dirty="0"/>
              <a:t>. </a:t>
            </a:r>
          </a:p>
          <a:p>
            <a:pPr>
              <a:lnSpc>
                <a:spcPct val="150000"/>
              </a:lnSpc>
            </a:pPr>
            <a:r>
              <a:rPr lang="en-US" altLang="ko-KR" sz="1400" dirty="0"/>
              <a:t>RFID sensor</a:t>
            </a:r>
            <a:r>
              <a:rPr lang="ko-KR" altLang="en-US" sz="1400" dirty="0"/>
              <a:t>는 대략 </a:t>
            </a:r>
            <a:r>
              <a:rPr lang="en-US" altLang="ko-KR" sz="1400" dirty="0"/>
              <a:t>4~5cm </a:t>
            </a:r>
            <a:r>
              <a:rPr lang="ko-KR" altLang="en-US" sz="1400" dirty="0"/>
              <a:t>이내의 </a:t>
            </a:r>
            <a:r>
              <a:rPr lang="en-US" altLang="ko-KR" sz="1400" dirty="0"/>
              <a:t>tag</a:t>
            </a:r>
            <a:r>
              <a:rPr lang="ko-KR" altLang="en-US" sz="1400" dirty="0"/>
              <a:t>의 </a:t>
            </a:r>
            <a:r>
              <a:rPr lang="en-US" altLang="ko-KR" sz="1400" dirty="0"/>
              <a:t>data</a:t>
            </a:r>
            <a:r>
              <a:rPr lang="ko-KR" altLang="en-US" sz="1400" dirty="0"/>
              <a:t>를 읽을 수 있으므로</a:t>
            </a:r>
            <a:r>
              <a:rPr lang="en-US" altLang="ko-KR" sz="1400" dirty="0"/>
              <a:t>, </a:t>
            </a:r>
            <a:r>
              <a:rPr lang="ko-KR" altLang="en-US" sz="1400" dirty="0"/>
              <a:t>장애물 감지센서를 통해</a:t>
            </a:r>
            <a:r>
              <a:rPr lang="en-US" altLang="ko-KR" sz="1400" dirty="0"/>
              <a:t>, </a:t>
            </a:r>
            <a:r>
              <a:rPr lang="ko-KR" altLang="en-US" sz="1400" dirty="0"/>
              <a:t>컨베이어를 정지시켜 인식률을 높인다</a:t>
            </a:r>
            <a:r>
              <a:rPr lang="en-US" altLang="ko-KR" sz="1400" dirty="0"/>
              <a:t>.</a:t>
            </a:r>
            <a:r>
              <a:rPr lang="ko-KR" altLang="en-US" sz="1400" dirty="0"/>
              <a:t> </a:t>
            </a:r>
          </a:p>
        </p:txBody>
      </p:sp>
      <p:sp>
        <p:nvSpPr>
          <p:cNvPr id="6" name="슬라이드 번호 개체 틀 5"/>
          <p:cNvSpPr>
            <a:spLocks noGrp="1"/>
          </p:cNvSpPr>
          <p:nvPr>
            <p:ph type="sldNum" sz="quarter" idx="12"/>
          </p:nvPr>
        </p:nvSpPr>
        <p:spPr/>
        <p:txBody>
          <a:bodyPr/>
          <a:lstStyle/>
          <a:p>
            <a:fld id="{C8B1308B-619C-4750-878A-85E35834BA81}" type="slidenum">
              <a:rPr lang="ko-KR" altLang="en-US" smtClean="0"/>
              <a:t>79</a:t>
            </a:fld>
            <a:endParaRPr lang="ko-KR" altLang="en-US"/>
          </a:p>
        </p:txBody>
      </p:sp>
    </p:spTree>
    <p:extLst>
      <p:ext uri="{BB962C8B-B14F-4D97-AF65-F5344CB8AC3E}">
        <p14:creationId xmlns:p14="http://schemas.microsoft.com/office/powerpoint/2010/main" val="3299055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4098" name="Picture 2" descr="C:\Users\김항래\Desktop\제작설계서H_W\슬라이드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1000014"/>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EC0A10-6AFB-4719-AA8C-199E5F7041E3}"/>
              </a:ext>
            </a:extLst>
          </p:cNvPr>
          <p:cNvSpPr txBox="1"/>
          <p:nvPr/>
        </p:nvSpPr>
        <p:spPr>
          <a:xfrm>
            <a:off x="2281237" y="1229323"/>
            <a:ext cx="7629525" cy="662041"/>
          </a:xfrm>
          <a:prstGeom prst="rect">
            <a:avLst/>
          </a:prstGeom>
          <a:noFill/>
        </p:spPr>
        <p:txBody>
          <a:bodyPr wrap="square" rtlCol="0">
            <a:spAutoFit/>
          </a:bodyPr>
          <a:lstStyle/>
          <a:p>
            <a:pPr algn="ctr">
              <a:lnSpc>
                <a:spcPct val="250000"/>
              </a:lnSpc>
            </a:pPr>
            <a:r>
              <a:rPr lang="en-US" altLang="ko-KR" dirty="0"/>
              <a:t>“ </a:t>
            </a:r>
            <a:r>
              <a:rPr lang="ko-KR" altLang="en-US" dirty="0"/>
              <a:t>시사점 </a:t>
            </a:r>
            <a:r>
              <a:rPr lang="en-US" altLang="ko-KR" dirty="0"/>
              <a:t>“</a:t>
            </a:r>
            <a:endParaRPr lang="ko-KR" altLang="en-US" dirty="0"/>
          </a:p>
        </p:txBody>
      </p:sp>
      <p:sp>
        <p:nvSpPr>
          <p:cNvPr id="3" name="슬라이드 번호 개체 틀 2"/>
          <p:cNvSpPr>
            <a:spLocks noGrp="1"/>
          </p:cNvSpPr>
          <p:nvPr>
            <p:ph type="sldNum" sz="quarter" idx="12"/>
          </p:nvPr>
        </p:nvSpPr>
        <p:spPr/>
        <p:txBody>
          <a:bodyPr/>
          <a:lstStyle/>
          <a:p>
            <a:fld id="{C8B1308B-619C-4750-878A-85E35834BA81}" type="slidenum">
              <a:rPr lang="ko-KR" altLang="en-US" smtClean="0"/>
              <a:t>8</a:t>
            </a:fld>
            <a:endParaRPr lang="ko-KR" altLang="en-US"/>
          </a:p>
        </p:txBody>
      </p:sp>
    </p:spTree>
    <p:extLst>
      <p:ext uri="{BB962C8B-B14F-4D97-AF65-F5344CB8AC3E}">
        <p14:creationId xmlns:p14="http://schemas.microsoft.com/office/powerpoint/2010/main" val="1721769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Box 87043"/>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Calibri"/>
                <a:ea typeface="Calibri"/>
              </a:rPr>
              <a:t>한이음 ▶ 프로그램 설계서</a:t>
            </a:r>
            <a:endParaRPr kumimoji="1" lang="ko-KR" altLang="en-US" sz="1200" b="0" i="0">
              <a:solidFill>
                <a:srgbClr val="8C8C8C">
                  <a:alpha val="100000"/>
                </a:srgbClr>
              </a:solidFill>
              <a:latin typeface="Calibri"/>
              <a:ea typeface="Calibri"/>
            </a:endParaRPr>
          </a:p>
        </p:txBody>
      </p:sp>
      <p:sp>
        <p:nvSpPr>
          <p:cNvPr id="87045" name="TextBox 87044"/>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유즈케이스</a:t>
            </a:r>
            <a:endParaRPr kumimoji="0" lang="ko-KR" altLang="en-US" sz="1700" b="1" i="0">
              <a:solidFill>
                <a:srgbClr val="FFFFFF">
                  <a:alpha val="100000"/>
                </a:srgbClr>
              </a:solidFill>
              <a:latin typeface="Calibri"/>
            </a:endParaRPr>
          </a:p>
        </p:txBody>
      </p:sp>
      <p:grpSp>
        <p:nvGrpSpPr>
          <p:cNvPr id="87046" name="Group 1"/>
          <p:cNvGrpSpPr/>
          <p:nvPr/>
        </p:nvGrpSpPr>
        <p:grpSpPr>
          <a:xfrm>
            <a:off x="-576566" y="-506413"/>
            <a:ext cx="12765858" cy="1499816"/>
            <a:chOff x="-579274" y="-507827"/>
            <a:chExt cx="12765858" cy="1499816"/>
          </a:xfrm>
        </p:grpSpPr>
        <p:grpSp>
          <p:nvGrpSpPr>
            <p:cNvPr id="87047" name="Group 1"/>
            <p:cNvGrpSpPr/>
            <p:nvPr/>
          </p:nvGrpSpPr>
          <p:grpSpPr>
            <a:xfrm>
              <a:off x="3181" y="-4688"/>
              <a:ext cx="12183402" cy="996677"/>
              <a:chOff x="3181" y="-4688"/>
              <a:chExt cx="12183402" cy="996677"/>
            </a:xfrm>
          </p:grpSpPr>
          <p:cxnSp>
            <p:nvCxnSpPr>
              <p:cNvPr id="87048" name="직선 연결선 87047"/>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87049" name="Group 1"/>
              <p:cNvGrpSpPr/>
              <p:nvPr/>
            </p:nvGrpSpPr>
            <p:grpSpPr>
              <a:xfrm>
                <a:off x="3181" y="-4688"/>
                <a:ext cx="4180676" cy="996677"/>
                <a:chOff x="3181" y="-4688"/>
                <a:chExt cx="4180676" cy="996677"/>
              </a:xfrm>
            </p:grpSpPr>
            <p:sp>
              <p:nvSpPr>
                <p:cNvPr id="87050" name="TextBox 87049"/>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87051" name="직선 연결선 87050"/>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87052" name="TextBox 87051"/>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87053" name="그림 87052"/>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87054" name="그림 87053"/>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87055" name="자유형: 도형 87054"/>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87056" name="TextBox 87055"/>
          <p:cNvSpPr txBox="1"/>
          <p:nvPr/>
        </p:nvSpPr>
        <p:spPr>
          <a:xfrm>
            <a:off x="432837" y="517278"/>
            <a:ext cx="3233174" cy="512628"/>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알고리즘 설명서</a:t>
            </a:r>
            <a:endParaRPr kumimoji="0" lang="ko-KR" altLang="en-US" sz="1700" b="1" i="0">
              <a:solidFill>
                <a:srgbClr val="FFFFFF">
                  <a:alpha val="100000"/>
                </a:srgbClr>
              </a:solidFill>
              <a:latin typeface="Calibri"/>
            </a:endParaRPr>
          </a:p>
        </p:txBody>
      </p:sp>
      <p:sp>
        <p:nvSpPr>
          <p:cNvPr id="87060" name="TextBox 87059"/>
          <p:cNvSpPr txBox="1"/>
          <p:nvPr/>
        </p:nvSpPr>
        <p:spPr>
          <a:xfrm>
            <a:off x="5748396" y="912466"/>
            <a:ext cx="6010765" cy="5321922"/>
          </a:xfrm>
          <a:prstGeom prst="rect">
            <a:avLst/>
          </a:prstGeom>
          <a:noFill/>
          <a:ln w="9544" cap="flat" cmpd="sng" algn="ctr">
            <a:solidFill>
              <a:srgbClr val="4472C4"/>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7061" name="TextBox 87060"/>
          <p:cNvSpPr txBox="1"/>
          <p:nvPr/>
        </p:nvSpPr>
        <p:spPr>
          <a:xfrm>
            <a:off x="5748395" y="1447366"/>
            <a:ext cx="6010764" cy="4570528"/>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50000"/>
              </a:lnSpc>
              <a:spcBef>
                <a:spcPct val="0"/>
              </a:spcBef>
              <a:spcAft>
                <a:spcPct val="0"/>
              </a:spcAft>
              <a:buNone/>
              <a:defRPr/>
            </a:pPr>
            <a:r>
              <a:rPr kumimoji="0" lang="ko-KR" altLang="en-US" sz="1400" b="1" i="0" baseline="0">
                <a:solidFill>
                  <a:srgbClr val="000000">
                    <a:alpha val="100000"/>
                  </a:srgbClr>
                </a:solidFill>
                <a:latin typeface="Calibri"/>
                <a:ea typeface="Calibri"/>
              </a:rPr>
              <a:t>라즈베리파이 카메라 모듈 및 OpenCV</a:t>
            </a:r>
          </a:p>
          <a:p>
            <a:pPr marL="0" lvl="0" indent="0" algn="l" defTabSz="1028836" rtl="0" eaLnBrk="1" latinLnBrk="1" hangingPunct="1">
              <a:lnSpc>
                <a:spcPct val="150000"/>
              </a:lnSpc>
              <a:spcBef>
                <a:spcPct val="0"/>
              </a:spcBef>
              <a:spcAft>
                <a:spcPct val="0"/>
              </a:spcAft>
              <a:buNone/>
              <a:defRPr/>
            </a:pPr>
            <a:endParaRPr kumimoji="1" lang="ko-KR" altLang="en-US" sz="1400" b="0" i="0" baseline="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&lt;OpenCV&gt;</a:t>
            </a: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컴퓨터 비전을 목적으로 한 프로그래밍 Library로써, 딥러닝, 자율주행등에도 많이 사용되는 라이브러리로, 사진에서 사람, 차와 같은 object detection도 가능하고, 딥러닝 방법을 통해, 얼굴인식을 진행하기도 한다.</a:t>
            </a:r>
          </a:p>
          <a:p>
            <a:pPr marL="0" lvl="0" indent="0" algn="l" defTabSz="1028836" rtl="0" eaLnBrk="1" latinLnBrk="1" hangingPunct="1">
              <a:lnSpc>
                <a:spcPct val="150000"/>
              </a:lnSpc>
              <a:spcBef>
                <a:spcPct val="0"/>
              </a:spcBef>
              <a:spcAft>
                <a:spcPct val="0"/>
              </a:spcAft>
              <a:buNone/>
              <a:defRPr/>
            </a:pPr>
            <a:endParaRPr kumimoji="1" lang="ko-KR" altLang="en-US" sz="1400" b="0" i="0" baseline="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&lt;얼굴인식&gt;</a:t>
            </a: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라즈베리카메라를 통해, 사용자의 사진을 30장정도 저장한다. 그리고, 이 사진등을 통해 사용자에 대한 학습을 진행합니다. 그리고, 추후에 사용자가 얼굴인식이 필요한 시점에 직접 학습한 data들을 통해, 사용자와 학습된 data의 유사도를 검사하게되는데, 일정 유사도가 넘게 된다면 본인으로 인식하고 창고의 개폐장치가 열리게 되며, 물건을 입고받을 준비를 완료하게 됩니다.</a:t>
            </a:r>
            <a:endParaRPr kumimoji="1" lang="ko-KR" altLang="en-US" sz="1400" b="0" i="0">
              <a:solidFill>
                <a:srgbClr val="000000">
                  <a:alpha val="100000"/>
                </a:srgbClr>
              </a:solidFill>
              <a:latin typeface="Calibri"/>
              <a:ea typeface="Calibri"/>
            </a:endParaRPr>
          </a:p>
        </p:txBody>
      </p:sp>
      <p:sp>
        <p:nvSpPr>
          <p:cNvPr id="87062" name="TextBox 87061"/>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Calibri"/>
                <a:ea typeface="Calibri"/>
              </a:rPr>
              <a:t>82</a:t>
            </a:r>
            <a:endParaRPr kumimoji="1" lang="en-US" altLang="en-US" sz="1200" b="0" i="0">
              <a:solidFill>
                <a:srgbClr val="8C8C8C">
                  <a:alpha val="100000"/>
                </a:srgbClr>
              </a:solidFill>
              <a:latin typeface="Calibri"/>
              <a:ea typeface="Calibri"/>
            </a:endParaRPr>
          </a:p>
        </p:txBody>
      </p:sp>
      <p:pic>
        <p:nvPicPr>
          <p:cNvPr id="87063" name="그림 87062"/>
          <p:cNvPicPr>
            <a:picLocks noChangeAspect="1"/>
          </p:cNvPicPr>
          <p:nvPr/>
        </p:nvPicPr>
        <p:blipFill rotWithShape="1">
          <a:blip r:embed="rId4">
            <a:lum/>
          </a:blip>
          <a:stretch>
            <a:fillRect/>
          </a:stretch>
        </p:blipFill>
        <p:spPr>
          <a:xfrm>
            <a:off x="426474" y="1988572"/>
            <a:ext cx="4929915" cy="2879235"/>
          </a:xfrm>
          <a:prstGeom prst="rect">
            <a:avLst/>
          </a:prstGeom>
          <a:noFill/>
          <a:ln w="9525" cap="flat" cmpd="sng" algn="ctr">
            <a:noFill/>
            <a:prstDash val="solid"/>
            <a:round/>
            <a:headEnd w="med" len="med"/>
            <a:tailEnd w="med" len="med"/>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233720" cy="51355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알고리즘 설명서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https://lh4.googleusercontent.com/OxsIIP_LyNIidPAPORxHEUzb5OU8XO7af5up2AfI9iQOHgyT7oqgkQuU5f2ajMckmNOhWBJUiWThI3X444-m9sYWr8OasA-o8jiV9tmOPBNTlRXfN-JXxczgwc3wHcWo2K3rTPie">
            <a:extLst>
              <a:ext uri="{FF2B5EF4-FFF2-40B4-BE49-F238E27FC236}">
                <a16:creationId xmlns:a16="http://schemas.microsoft.com/office/drawing/2014/main" id="{F607CF87-8C12-47CA-8E56-9FF5CFF96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87" y="2552693"/>
            <a:ext cx="5145972" cy="175162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8179999-A155-496B-AC84-6172EA27E90D}"/>
              </a:ext>
            </a:extLst>
          </p:cNvPr>
          <p:cNvSpPr/>
          <p:nvPr/>
        </p:nvSpPr>
        <p:spPr>
          <a:xfrm>
            <a:off x="5748398" y="912109"/>
            <a:ext cx="6012415" cy="532334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5" name="TextBox 4">
            <a:extLst>
              <a:ext uri="{FF2B5EF4-FFF2-40B4-BE49-F238E27FC236}">
                <a16:creationId xmlns:a16="http://schemas.microsoft.com/office/drawing/2014/main" id="{54DACCDF-FD1E-4ECC-932A-6A2700A5BB57}"/>
              </a:ext>
            </a:extLst>
          </p:cNvPr>
          <p:cNvSpPr txBox="1"/>
          <p:nvPr/>
        </p:nvSpPr>
        <p:spPr>
          <a:xfrm>
            <a:off x="5748397" y="1447846"/>
            <a:ext cx="6012415" cy="4251870"/>
          </a:xfrm>
          <a:prstGeom prst="rect">
            <a:avLst/>
          </a:prstGeom>
          <a:noFill/>
        </p:spPr>
        <p:txBody>
          <a:bodyPr wrap="square" lIns="91440" tIns="45720" rIns="91440" bIns="45720" rtlCol="0">
            <a:spAutoFit/>
          </a:bodyPr>
          <a:lstStyle/>
          <a:p>
            <a:pPr>
              <a:lnSpc>
                <a:spcPct val="150000"/>
              </a:lnSpc>
            </a:pPr>
            <a:r>
              <a:rPr lang="ko-KR" altLang="en-US" sz="1400" b="1" u="sng" dirty="0" err="1"/>
              <a:t>아두이노</a:t>
            </a:r>
            <a:r>
              <a:rPr lang="ko-KR" altLang="en-US" sz="1400" b="1" u="sng" dirty="0"/>
              <a:t> </a:t>
            </a:r>
            <a:r>
              <a:rPr lang="en-US" altLang="ko-KR" sz="1400" b="1" baseline="30000" dirty="0"/>
              <a:t>2)</a:t>
            </a:r>
            <a:r>
              <a:rPr lang="en-US" altLang="ko-KR" sz="1400" b="1" u="sng" dirty="0"/>
              <a:t>RFID module</a:t>
            </a:r>
            <a:r>
              <a:rPr lang="ko-KR" altLang="en-US" sz="1400" b="1" u="sng" dirty="0"/>
              <a:t>이란</a:t>
            </a:r>
            <a:r>
              <a:rPr lang="en-US" altLang="ko-KR" sz="1400" b="1" u="sng" dirty="0"/>
              <a:t>?</a:t>
            </a:r>
            <a:r>
              <a:rPr lang="ko-KR" altLang="en-US" sz="1400" b="1" dirty="0"/>
              <a:t> </a:t>
            </a:r>
            <a:endParaRPr lang="en-US" altLang="ko-KR" sz="1400" b="1" dirty="0"/>
          </a:p>
          <a:p>
            <a:pPr>
              <a:lnSpc>
                <a:spcPct val="150000"/>
              </a:lnSpc>
            </a:pPr>
            <a:endParaRPr lang="ko-KR" altLang="en-US" sz="1400" dirty="0"/>
          </a:p>
          <a:p>
            <a:pPr>
              <a:lnSpc>
                <a:spcPct val="150000"/>
              </a:lnSpc>
            </a:pPr>
            <a:r>
              <a:rPr lang="en-US" altLang="ko-KR" sz="1400" dirty="0"/>
              <a:t>&lt;</a:t>
            </a:r>
            <a:r>
              <a:rPr lang="ko-KR" altLang="en-US" sz="1400" dirty="0"/>
              <a:t>간단한 </a:t>
            </a:r>
            <a:r>
              <a:rPr lang="en-US" altLang="ko-KR" sz="1400" dirty="0"/>
              <a:t>RFID </a:t>
            </a:r>
            <a:r>
              <a:rPr lang="ko-KR" altLang="en-US" sz="1400" dirty="0"/>
              <a:t>동작 원리</a:t>
            </a:r>
            <a:r>
              <a:rPr lang="en-US" altLang="ko-KR" sz="1400" dirty="0"/>
              <a:t>&gt; </a:t>
            </a:r>
            <a:endParaRPr lang="ko-KR" altLang="en-US" sz="1400" dirty="0"/>
          </a:p>
          <a:p>
            <a:pPr>
              <a:lnSpc>
                <a:spcPct val="150000"/>
              </a:lnSpc>
            </a:pPr>
            <a:r>
              <a:rPr lang="en-US" altLang="ko-KR" sz="1400" dirty="0"/>
              <a:t>-RFID(Radio Frequency Identification)</a:t>
            </a:r>
            <a:r>
              <a:rPr lang="ko-KR" altLang="en-US" sz="1400" dirty="0"/>
              <a:t>은 무선 주파수를 이용하여 </a:t>
            </a:r>
            <a:r>
              <a:rPr lang="en-US" altLang="ko-KR" sz="1400" dirty="0"/>
              <a:t>RFID </a:t>
            </a:r>
            <a:r>
              <a:rPr lang="ko-KR" altLang="en-US" sz="1400" dirty="0"/>
              <a:t>태그와 </a:t>
            </a:r>
            <a:r>
              <a:rPr lang="en-US" altLang="ko-KR" sz="1400" dirty="0"/>
              <a:t>RFID</a:t>
            </a:r>
            <a:r>
              <a:rPr lang="ko-KR" altLang="en-US" sz="1400" dirty="0"/>
              <a:t>리더 간 데이터를 교환하는 통신방법 </a:t>
            </a:r>
          </a:p>
          <a:p>
            <a:pPr>
              <a:lnSpc>
                <a:spcPct val="150000"/>
              </a:lnSpc>
            </a:pPr>
            <a:r>
              <a:rPr lang="en-US" altLang="ko-KR" sz="1400" dirty="0"/>
              <a:t>-13.56MHz</a:t>
            </a:r>
            <a:r>
              <a:rPr lang="ko-KR" altLang="en-US" sz="1400" dirty="0"/>
              <a:t>의 주파수를 가지고 있는 </a:t>
            </a:r>
            <a:r>
              <a:rPr lang="en-US" altLang="ko-KR" sz="1400" dirty="0"/>
              <a:t>RFID </a:t>
            </a:r>
            <a:r>
              <a:rPr lang="ko-KR" altLang="en-US" sz="1400" dirty="0"/>
              <a:t>카드에 사용 가능하다</a:t>
            </a:r>
            <a:r>
              <a:rPr lang="en-US" altLang="ko-KR" sz="1400" dirty="0"/>
              <a:t>. </a:t>
            </a:r>
            <a:endParaRPr lang="ko-KR" altLang="en-US" sz="1400" dirty="0"/>
          </a:p>
          <a:p>
            <a:pPr>
              <a:lnSpc>
                <a:spcPct val="150000"/>
              </a:lnSpc>
            </a:pPr>
            <a:r>
              <a:rPr lang="en-US" altLang="ko-KR" sz="1400" dirty="0"/>
              <a:t>-SPI</a:t>
            </a:r>
            <a:r>
              <a:rPr lang="en-US" altLang="ko-KR" sz="1400" baseline="30000" dirty="0"/>
              <a:t>3)</a:t>
            </a:r>
            <a:r>
              <a:rPr lang="ko-KR" altLang="en-US" sz="1400" dirty="0"/>
              <a:t>통신 방법을 이용하며</a:t>
            </a:r>
            <a:r>
              <a:rPr lang="en-US" altLang="ko-KR" sz="1400" dirty="0"/>
              <a:t>, </a:t>
            </a:r>
            <a:r>
              <a:rPr lang="ko-KR" altLang="en-US" sz="1400" dirty="0"/>
              <a:t>카드 별 고유 넘버</a:t>
            </a:r>
            <a:r>
              <a:rPr lang="en-US" altLang="ko-KR" sz="1400" dirty="0"/>
              <a:t>(UID)</a:t>
            </a:r>
            <a:r>
              <a:rPr lang="ko-KR" altLang="en-US" sz="1400" dirty="0"/>
              <a:t>을 알아낼 수 있다</a:t>
            </a:r>
            <a:r>
              <a:rPr lang="en-US" altLang="ko-KR" sz="1400" dirty="0"/>
              <a:t>. </a:t>
            </a:r>
            <a:endParaRPr lang="ko-KR" altLang="en-US" sz="1400" dirty="0"/>
          </a:p>
          <a:p>
            <a:pPr>
              <a:lnSpc>
                <a:spcPct val="150000"/>
              </a:lnSpc>
            </a:pPr>
            <a:r>
              <a:rPr lang="en-US" altLang="ko-KR" sz="1400" dirty="0"/>
              <a:t>-</a:t>
            </a:r>
            <a:r>
              <a:rPr lang="ko-KR" altLang="en-US" sz="1400" dirty="0"/>
              <a:t>사용하기 위해서는 </a:t>
            </a:r>
            <a:r>
              <a:rPr lang="ko-KR" altLang="en-US" sz="1400" dirty="0" err="1"/>
              <a:t>아두이노에서</a:t>
            </a:r>
            <a:r>
              <a:rPr lang="ko-KR" altLang="en-US" sz="1400" dirty="0"/>
              <a:t> </a:t>
            </a:r>
            <a:r>
              <a:rPr lang="en-US" altLang="ko-KR" sz="1400" dirty="0"/>
              <a:t>MFRC522 </a:t>
            </a:r>
            <a:r>
              <a:rPr lang="ko-KR" altLang="en-US" sz="1400" dirty="0"/>
              <a:t>모듈을 다운로드해야 사용할 수 있다고 한다</a:t>
            </a:r>
            <a:r>
              <a:rPr lang="en-US" altLang="ko-KR" sz="1400" dirty="0"/>
              <a:t>. </a:t>
            </a:r>
          </a:p>
          <a:p>
            <a:pPr>
              <a:lnSpc>
                <a:spcPct val="150000"/>
              </a:lnSpc>
            </a:pPr>
            <a:r>
              <a:rPr lang="en-US" altLang="ko-KR" sz="1400" dirty="0"/>
              <a:t>-RFID</a:t>
            </a:r>
            <a:r>
              <a:rPr lang="ko-KR" altLang="en-US" sz="1400" dirty="0"/>
              <a:t>를 인식하는 모듈은 </a:t>
            </a:r>
            <a:r>
              <a:rPr lang="en-US" altLang="ko-KR" sz="1400" dirty="0"/>
              <a:t>RC522 </a:t>
            </a:r>
            <a:r>
              <a:rPr lang="ko-KR" altLang="en-US" sz="1400" dirty="0"/>
              <a:t>모듈이다</a:t>
            </a:r>
            <a:r>
              <a:rPr lang="en-US" altLang="ko-KR" sz="1400" dirty="0"/>
              <a:t>. </a:t>
            </a:r>
          </a:p>
          <a:p>
            <a:pPr>
              <a:lnSpc>
                <a:spcPct val="150000"/>
              </a:lnSpc>
            </a:pPr>
            <a:endParaRPr lang="ko-KR" altLang="en-US" sz="1400" dirty="0"/>
          </a:p>
          <a:p>
            <a:pPr>
              <a:lnSpc>
                <a:spcPct val="150000"/>
              </a:lnSpc>
            </a:pPr>
            <a:r>
              <a:rPr lang="en-US" altLang="ko-KR" sz="1400" dirty="0"/>
              <a:t>-</a:t>
            </a:r>
            <a:r>
              <a:rPr lang="en-US" altLang="ko-KR" sz="1400" b="1" dirty="0"/>
              <a:t>RFID</a:t>
            </a:r>
            <a:r>
              <a:rPr lang="ko-KR" altLang="en-US" sz="1400" b="1" dirty="0"/>
              <a:t>의 정보를 가지고 있는 태그는 카드형태</a:t>
            </a:r>
            <a:r>
              <a:rPr lang="en-US" altLang="ko-KR" sz="1400" b="1" dirty="0"/>
              <a:t>, </a:t>
            </a:r>
            <a:r>
              <a:rPr lang="ko-KR" altLang="en-US" sz="1400" b="1" dirty="0"/>
              <a:t>열쇠 키 형식의 두가지 방법이 있다</a:t>
            </a:r>
            <a:r>
              <a:rPr lang="en-US" altLang="ko-KR" sz="1400" b="1" dirty="0"/>
              <a:t>. </a:t>
            </a:r>
            <a:endParaRPr lang="ko-KR" altLang="en-US" sz="1400" dirty="0"/>
          </a:p>
        </p:txBody>
      </p:sp>
      <p:sp>
        <p:nvSpPr>
          <p:cNvPr id="6" name="슬라이드 번호 개체 틀 5"/>
          <p:cNvSpPr>
            <a:spLocks noGrp="1"/>
          </p:cNvSpPr>
          <p:nvPr>
            <p:ph type="sldNum" sz="quarter" idx="12"/>
          </p:nvPr>
        </p:nvSpPr>
        <p:spPr/>
        <p:txBody>
          <a:bodyPr/>
          <a:lstStyle/>
          <a:p>
            <a:fld id="{C8B1308B-619C-4750-878A-85E35834BA81}" type="slidenum">
              <a:rPr lang="ko-KR" altLang="en-US" smtClean="0"/>
              <a:t>81</a:t>
            </a:fld>
            <a:endParaRPr lang="ko-KR" altLang="en-US"/>
          </a:p>
        </p:txBody>
      </p:sp>
    </p:spTree>
    <p:extLst>
      <p:ext uri="{BB962C8B-B14F-4D97-AF65-F5344CB8AC3E}">
        <p14:creationId xmlns:p14="http://schemas.microsoft.com/office/powerpoint/2010/main" val="2963966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1"/>
            <a:ext cx="3233720" cy="513555"/>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알고리즘 설명서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pic>
        <p:nvPicPr>
          <p:cNvPr id="2" name="Picture 2" descr="에듀이노-코딩교육 전문 쇼핑몰">
            <a:extLst>
              <a:ext uri="{FF2B5EF4-FFF2-40B4-BE49-F238E27FC236}">
                <a16:creationId xmlns:a16="http://schemas.microsoft.com/office/drawing/2014/main" id="{60841099-C1D9-4C6D-BB9E-AB69A84CC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682" y="1370475"/>
            <a:ext cx="3731175" cy="373117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AC80D798-8687-4EF4-A3F5-D316C3B5F744}"/>
              </a:ext>
            </a:extLst>
          </p:cNvPr>
          <p:cNvSpPr/>
          <p:nvPr/>
        </p:nvSpPr>
        <p:spPr>
          <a:xfrm>
            <a:off x="5748398" y="912109"/>
            <a:ext cx="6012415" cy="5323344"/>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ctr" anchorCtr="0">
            <a:prstTxWarp prst="textNoShape">
              <a:avLst/>
            </a:prstTxWarp>
            <a:noAutofit/>
          </a:bodyPr>
          <a:lstStyle/>
          <a:p>
            <a:pPr algn="ctr">
              <a:defRPr/>
            </a:pPr>
            <a:endParaRPr lang="ko-KR" altLang="en-US" sz="2400" b="1">
              <a:solidFill>
                <a:schemeClr val="tx1"/>
              </a:solidFill>
            </a:endParaRPr>
          </a:p>
        </p:txBody>
      </p:sp>
      <p:sp>
        <p:nvSpPr>
          <p:cNvPr id="6" name="TextBox 5">
            <a:extLst>
              <a:ext uri="{FF2B5EF4-FFF2-40B4-BE49-F238E27FC236}">
                <a16:creationId xmlns:a16="http://schemas.microsoft.com/office/drawing/2014/main" id="{0B493C40-5D13-45A1-AF88-D193FB4CD3FF}"/>
              </a:ext>
            </a:extLst>
          </p:cNvPr>
          <p:cNvSpPr txBox="1"/>
          <p:nvPr/>
        </p:nvSpPr>
        <p:spPr>
          <a:xfrm>
            <a:off x="5748397" y="1522895"/>
            <a:ext cx="6012415" cy="3928704"/>
          </a:xfrm>
          <a:prstGeom prst="rect">
            <a:avLst/>
          </a:prstGeom>
          <a:noFill/>
        </p:spPr>
        <p:txBody>
          <a:bodyPr wrap="square" lIns="91440" tIns="45720" rIns="91440" bIns="45720" rtlCol="0">
            <a:spAutoFit/>
          </a:bodyPr>
          <a:lstStyle/>
          <a:p>
            <a:pPr>
              <a:lnSpc>
                <a:spcPct val="150000"/>
              </a:lnSpc>
            </a:pPr>
            <a:r>
              <a:rPr lang="ko-KR" altLang="en-US" sz="1400" b="1" spc="31" dirty="0"/>
              <a:t>◇ 컨베이어 센서 알고리즘 </a:t>
            </a:r>
            <a:endParaRPr lang="en-US" altLang="ko-KR" sz="1400" b="1" spc="31" dirty="0"/>
          </a:p>
          <a:p>
            <a:pPr>
              <a:lnSpc>
                <a:spcPct val="150000"/>
              </a:lnSpc>
            </a:pPr>
            <a:endParaRPr lang="en-US" altLang="ko-KR" sz="1400" spc="31" dirty="0"/>
          </a:p>
          <a:p>
            <a:pPr>
              <a:lnSpc>
                <a:spcPct val="150000"/>
              </a:lnSpc>
            </a:pPr>
            <a:r>
              <a:rPr lang="en-US" altLang="ko-KR" sz="1400" spc="31" dirty="0"/>
              <a:t>RFID</a:t>
            </a:r>
            <a:r>
              <a:rPr lang="ko-KR" altLang="en-US" sz="1400" spc="31" dirty="0"/>
              <a:t>센서가 존재하지만</a:t>
            </a:r>
            <a:r>
              <a:rPr lang="en-US" altLang="ko-KR" sz="1400" spc="31" dirty="0"/>
              <a:t>, </a:t>
            </a:r>
            <a:r>
              <a:rPr lang="ko-KR" altLang="en-US" sz="1400" spc="31" dirty="0"/>
              <a:t>컨베이어에 적외선 감지센서를 추가로 장착하여 컨베이어를 제어한다</a:t>
            </a:r>
            <a:r>
              <a:rPr lang="en-US" altLang="ko-KR" sz="1400" spc="31" dirty="0"/>
              <a:t>. </a:t>
            </a:r>
          </a:p>
          <a:p>
            <a:pPr>
              <a:lnSpc>
                <a:spcPct val="150000"/>
              </a:lnSpc>
            </a:pPr>
            <a:endParaRPr lang="en-US" altLang="ko-KR" sz="1400" spc="31" dirty="0"/>
          </a:p>
          <a:p>
            <a:pPr>
              <a:lnSpc>
                <a:spcPct val="150000"/>
              </a:lnSpc>
            </a:pPr>
            <a:r>
              <a:rPr lang="ko-KR" altLang="en-US" sz="1400" spc="31" dirty="0"/>
              <a:t>감지센서를 추가로 장착한 이유는</a:t>
            </a:r>
            <a:r>
              <a:rPr lang="en-US" altLang="ko-KR" sz="1400" spc="31" dirty="0"/>
              <a:t>, RFID</a:t>
            </a:r>
            <a:r>
              <a:rPr lang="ko-KR" altLang="en-US" sz="1400" spc="31" dirty="0"/>
              <a:t>센서의 인식률이 기타 장애물 감지센서에 비해 떨어지므로</a:t>
            </a:r>
            <a:r>
              <a:rPr lang="en-US" altLang="ko-KR" sz="1400" spc="31" dirty="0"/>
              <a:t>, </a:t>
            </a:r>
            <a:r>
              <a:rPr lang="ko-KR" altLang="en-US" sz="1400" spc="31" dirty="0"/>
              <a:t>제품이 입고되는 도중에 </a:t>
            </a:r>
            <a:r>
              <a:rPr lang="en-US" altLang="ko-KR" sz="1400" spc="31" dirty="0"/>
              <a:t>RFID</a:t>
            </a:r>
            <a:r>
              <a:rPr lang="ko-KR" altLang="en-US" sz="1400" spc="31" dirty="0"/>
              <a:t>센서를 통해</a:t>
            </a:r>
            <a:r>
              <a:rPr lang="en-US" altLang="ko-KR" sz="1400" spc="31" dirty="0"/>
              <a:t> </a:t>
            </a:r>
            <a:r>
              <a:rPr lang="ko-KR" altLang="en-US" sz="1400" spc="31" dirty="0"/>
              <a:t>인식하려고 하면</a:t>
            </a:r>
            <a:r>
              <a:rPr lang="en-US" altLang="ko-KR" sz="1400" spc="31" dirty="0"/>
              <a:t>, </a:t>
            </a:r>
            <a:r>
              <a:rPr lang="ko-KR" altLang="en-US" sz="1400" spc="31" dirty="0"/>
              <a:t>인식이 안될 위험이 있다</a:t>
            </a:r>
            <a:r>
              <a:rPr lang="en-US" altLang="ko-KR" sz="1400" spc="31" dirty="0"/>
              <a:t>. </a:t>
            </a:r>
            <a:r>
              <a:rPr lang="ko-KR" altLang="en-US" sz="1400" spc="31" dirty="0"/>
              <a:t>따라서</a:t>
            </a:r>
            <a:r>
              <a:rPr lang="en-US" altLang="ko-KR" sz="1400" spc="31" dirty="0"/>
              <a:t> </a:t>
            </a:r>
            <a:r>
              <a:rPr lang="ko-KR" altLang="en-US" sz="1400" spc="31" dirty="0"/>
              <a:t>장애물감지센서를 통해</a:t>
            </a:r>
            <a:r>
              <a:rPr lang="en-US" altLang="ko-KR" sz="1400" spc="31" dirty="0"/>
              <a:t> </a:t>
            </a:r>
            <a:r>
              <a:rPr lang="ko-KR" altLang="en-US" sz="1400" spc="31" dirty="0"/>
              <a:t>제품을 정지시킨 후에 </a:t>
            </a:r>
            <a:r>
              <a:rPr lang="en-US" altLang="ko-KR" sz="1400" spc="31" dirty="0"/>
              <a:t>RFID </a:t>
            </a:r>
            <a:r>
              <a:rPr lang="ko-KR" altLang="en-US" sz="1400" spc="31" dirty="0"/>
              <a:t>센서를 인식시킨다</a:t>
            </a:r>
            <a:r>
              <a:rPr lang="en-US" altLang="ko-KR" sz="1400" spc="31" dirty="0"/>
              <a:t>.</a:t>
            </a:r>
          </a:p>
          <a:p>
            <a:pPr>
              <a:lnSpc>
                <a:spcPct val="150000"/>
              </a:lnSpc>
            </a:pPr>
            <a:endParaRPr lang="en-US" altLang="ko-KR" sz="1400" spc="31" dirty="0"/>
          </a:p>
          <a:p>
            <a:pPr>
              <a:lnSpc>
                <a:spcPct val="150000"/>
              </a:lnSpc>
            </a:pPr>
            <a:r>
              <a:rPr lang="ko-KR" altLang="en-US" sz="1400" spc="31" dirty="0"/>
              <a:t>그 이후 </a:t>
            </a:r>
            <a:r>
              <a:rPr lang="en-US" altLang="ko-KR" sz="1400" spc="31" dirty="0"/>
              <a:t>RFID</a:t>
            </a:r>
            <a:r>
              <a:rPr lang="ko-KR" altLang="en-US" sz="1400" spc="31" dirty="0"/>
              <a:t>센서가 인식되면 전원 릴레이를 통해 다시 창고로 향하는 컨베이어를 작동시킨다</a:t>
            </a:r>
            <a:r>
              <a:rPr lang="en-US" altLang="ko-KR" sz="1400" spc="31" dirty="0"/>
              <a:t>.</a:t>
            </a:r>
          </a:p>
        </p:txBody>
      </p:sp>
      <p:sp>
        <p:nvSpPr>
          <p:cNvPr id="5" name="슬라이드 번호 개체 틀 4"/>
          <p:cNvSpPr>
            <a:spLocks noGrp="1"/>
          </p:cNvSpPr>
          <p:nvPr>
            <p:ph type="sldNum" sz="quarter" idx="12"/>
          </p:nvPr>
        </p:nvSpPr>
        <p:spPr/>
        <p:txBody>
          <a:bodyPr/>
          <a:lstStyle/>
          <a:p>
            <a:fld id="{C8B1308B-619C-4750-878A-85E35834BA81}" type="slidenum">
              <a:rPr lang="ko-KR" altLang="en-US" smtClean="0"/>
              <a:t>82</a:t>
            </a:fld>
            <a:endParaRPr lang="ko-KR" altLang="en-US"/>
          </a:p>
        </p:txBody>
      </p:sp>
    </p:spTree>
    <p:extLst>
      <p:ext uri="{BB962C8B-B14F-4D97-AF65-F5344CB8AC3E}">
        <p14:creationId xmlns:p14="http://schemas.microsoft.com/office/powerpoint/2010/main" val="2323206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Box 88067"/>
          <p:cNvSpPr txBox="1"/>
          <p:nvPr/>
        </p:nvSpPr>
        <p:spPr>
          <a:xfrm>
            <a:off x="4648456" y="6491539"/>
            <a:ext cx="2895087"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baseline="0">
                <a:solidFill>
                  <a:srgbClr val="8C8C8C">
                    <a:alpha val="100000"/>
                  </a:srgbClr>
                </a:solidFill>
                <a:latin typeface="Calibri"/>
                <a:ea typeface="Calibri"/>
              </a:rPr>
              <a:t>한이음 ▶ 프로그램 설계서</a:t>
            </a:r>
            <a:endParaRPr kumimoji="1" lang="ko-KR" altLang="en-US" sz="1200" b="0" i="0">
              <a:solidFill>
                <a:srgbClr val="8C8C8C">
                  <a:alpha val="100000"/>
                </a:srgbClr>
              </a:solidFill>
              <a:latin typeface="Calibri"/>
              <a:ea typeface="Calibri"/>
            </a:endParaRPr>
          </a:p>
        </p:txBody>
      </p:sp>
      <p:sp>
        <p:nvSpPr>
          <p:cNvPr id="88069" name="TextBox 88068"/>
          <p:cNvSpPr txBox="1"/>
          <p:nvPr/>
        </p:nvSpPr>
        <p:spPr>
          <a:xfrm>
            <a:off x="324886" y="693438"/>
            <a:ext cx="2952244" cy="271384"/>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유즈케이스</a:t>
            </a:r>
            <a:endParaRPr kumimoji="0" lang="ko-KR" altLang="en-US" sz="1700" b="1" i="0">
              <a:solidFill>
                <a:srgbClr val="FFFFFF">
                  <a:alpha val="100000"/>
                </a:srgbClr>
              </a:solidFill>
              <a:latin typeface="Calibri"/>
            </a:endParaRPr>
          </a:p>
        </p:txBody>
      </p:sp>
      <p:grpSp>
        <p:nvGrpSpPr>
          <p:cNvPr id="88070" name="Group 1"/>
          <p:cNvGrpSpPr/>
          <p:nvPr/>
        </p:nvGrpSpPr>
        <p:grpSpPr>
          <a:xfrm>
            <a:off x="-576566" y="-506413"/>
            <a:ext cx="12765858" cy="1499816"/>
            <a:chOff x="-579274" y="-507827"/>
            <a:chExt cx="12765858" cy="1499816"/>
          </a:xfrm>
        </p:grpSpPr>
        <p:grpSp>
          <p:nvGrpSpPr>
            <p:cNvPr id="88071" name="Group 1"/>
            <p:cNvGrpSpPr/>
            <p:nvPr/>
          </p:nvGrpSpPr>
          <p:grpSpPr>
            <a:xfrm>
              <a:off x="3181" y="-4688"/>
              <a:ext cx="12183402" cy="996677"/>
              <a:chOff x="3181" y="-4688"/>
              <a:chExt cx="12183402" cy="996677"/>
            </a:xfrm>
          </p:grpSpPr>
          <p:cxnSp>
            <p:nvCxnSpPr>
              <p:cNvPr id="88072" name="직선 연결선 88071"/>
              <p:cNvCxnSpPr/>
              <p:nvPr/>
            </p:nvCxnSpPr>
            <p:spPr>
              <a:xfrm>
                <a:off x="4280701" y="480923"/>
                <a:ext cx="7194822" cy="0"/>
              </a:xfrm>
              <a:prstGeom prst="line">
                <a:avLst/>
              </a:prstGeom>
              <a:ln w="28634" cap="flat" cmpd="sng" algn="ctr">
                <a:solidFill>
                  <a:srgbClr val="3B5AA8"/>
                </a:solidFill>
                <a:prstDash val="solid"/>
                <a:miter/>
                <a:headEnd w="med" len="med"/>
                <a:tailEnd w="med" len="med"/>
              </a:ln>
            </p:spPr>
          </p:cxnSp>
          <p:grpSp>
            <p:nvGrpSpPr>
              <p:cNvPr id="88073" name="Group 1"/>
              <p:cNvGrpSpPr/>
              <p:nvPr/>
            </p:nvGrpSpPr>
            <p:grpSpPr>
              <a:xfrm>
                <a:off x="3181" y="-4688"/>
                <a:ext cx="4180676" cy="996677"/>
                <a:chOff x="3181" y="-4688"/>
                <a:chExt cx="4180676" cy="996677"/>
              </a:xfrm>
            </p:grpSpPr>
            <p:sp>
              <p:nvSpPr>
                <p:cNvPr id="88074" name="TextBox 88073"/>
                <p:cNvSpPr txBox="1"/>
                <p:nvPr/>
              </p:nvSpPr>
              <p:spPr>
                <a:xfrm>
                  <a:off x="3181" y="-4688"/>
                  <a:ext cx="4180676" cy="996677"/>
                </a:xfrm>
                <a:prstGeom prst="rect">
                  <a:avLst/>
                </a:prstGeom>
                <a:solidFill>
                  <a:srgbClr val="3B5AA8"/>
                </a:solid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cxnSp>
              <p:nvCxnSpPr>
                <p:cNvPr id="88075" name="직선 연결선 88074"/>
                <p:cNvCxnSpPr/>
                <p:nvPr/>
              </p:nvCxnSpPr>
              <p:spPr>
                <a:xfrm>
                  <a:off x="430129" y="474560"/>
                  <a:ext cx="3499814" cy="0"/>
                </a:xfrm>
                <a:prstGeom prst="line">
                  <a:avLst/>
                </a:prstGeom>
                <a:ln w="28634" cap="flat" cmpd="sng" algn="ctr">
                  <a:solidFill>
                    <a:srgbClr val="F2F2F2"/>
                  </a:solidFill>
                  <a:prstDash val="solid"/>
                  <a:miter/>
                  <a:headEnd w="med" len="med"/>
                  <a:tailEnd w="med" len="med"/>
                </a:ln>
              </p:spPr>
            </p:cxnSp>
            <p:sp>
              <p:nvSpPr>
                <p:cNvPr id="88076" name="TextBox 88075"/>
                <p:cNvSpPr txBox="1"/>
                <p:nvPr/>
              </p:nvSpPr>
              <p:spPr>
                <a:xfrm>
                  <a:off x="293655" y="607908"/>
                  <a:ext cx="3791795" cy="263458"/>
                </a:xfrm>
                <a:prstGeom prst="rect">
                  <a:avLst/>
                </a:prstGeom>
                <a:noFill/>
                <a:ln w="9525" cap="flat" cmpd="sng" algn="ctr">
                  <a:no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cs typeface="Arial"/>
                  </a:endParaRPr>
                </a:p>
              </p:txBody>
            </p:sp>
          </p:grpSp>
          <p:pic>
            <p:nvPicPr>
              <p:cNvPr id="88077" name="그림 88076"/>
              <p:cNvPicPr>
                <a:picLocks noChangeAspect="1"/>
              </p:cNvPicPr>
              <p:nvPr/>
            </p:nvPicPr>
            <p:blipFill rotWithShape="1">
              <a:blip r:embed="rId2">
                <a:lum/>
              </a:blip>
              <a:stretch>
                <a:fillRect/>
              </a:stretch>
            </p:blipFill>
            <p:spPr>
              <a:xfrm>
                <a:off x="11183486" y="63464"/>
                <a:ext cx="915798" cy="353994"/>
              </a:xfrm>
              <a:prstGeom prst="rect">
                <a:avLst/>
              </a:prstGeom>
              <a:noFill/>
              <a:ln w="9525" cap="flat" cmpd="sng" algn="ctr">
                <a:noFill/>
                <a:prstDash val="solid"/>
                <a:round/>
                <a:headEnd w="med" len="med"/>
                <a:tailEnd w="med" len="med"/>
              </a:ln>
            </p:spPr>
          </p:pic>
          <p:pic>
            <p:nvPicPr>
              <p:cNvPr id="88078" name="그림 88077"/>
              <p:cNvPicPr>
                <a:picLocks noChangeAspect="1"/>
              </p:cNvPicPr>
              <p:nvPr/>
            </p:nvPicPr>
            <p:blipFill rotWithShape="1">
              <a:blip r:embed="rId3">
                <a:lum/>
              </a:blip>
              <a:stretch>
                <a:fillRect/>
              </a:stretch>
            </p:blipFill>
            <p:spPr>
              <a:xfrm>
                <a:off x="11572368" y="417459"/>
                <a:ext cx="614216" cy="139655"/>
              </a:xfrm>
              <a:prstGeom prst="rect">
                <a:avLst/>
              </a:prstGeom>
              <a:noFill/>
              <a:ln w="9525" cap="flat" cmpd="sng" algn="ctr">
                <a:noFill/>
                <a:prstDash val="solid"/>
                <a:round/>
                <a:headEnd w="med" len="med"/>
                <a:tailEnd w="med" len="med"/>
              </a:ln>
            </p:spPr>
          </p:pic>
        </p:grpSp>
        <p:sp>
          <p:nvSpPr>
            <p:cNvPr id="88079" name="자유형: 도형 88078"/>
            <p:cNvSpPr/>
            <p:nvPr/>
          </p:nvSpPr>
          <p:spPr>
            <a:xfrm flipV="1">
              <a:off x="-579274" y="-507827"/>
              <a:ext cx="1179256" cy="1033182"/>
            </a:xfrm>
            <a:custGeom>
              <a:avLst/>
              <a:gdLst/>
              <a:ahLst/>
              <a:cxnLst>
                <a:cxn ang="3cd4">
                  <a:pos x="hc" y="t"/>
                </a:cxn>
                <a:cxn ang="cd2">
                  <a:pos x="l" y="vc"/>
                </a:cxn>
                <a:cxn ang="cd4">
                  <a:pos x="hc" y="b"/>
                </a:cxn>
                <a:cxn ang="0">
                  <a:pos x="r" y="vc"/>
                </a:cxn>
              </a:cxnLst>
              <a:rect l="l" t="t" r="r" b="b"/>
              <a:pathLst>
                <a:path w="21127" h="18510">
                  <a:moveTo>
                    <a:pt x="21127" y="9255"/>
                  </a:moveTo>
                  <a:cubicBezTo>
                    <a:pt x="21127" y="4144"/>
                    <a:pt x="16396" y="0"/>
                    <a:pt x="10563" y="0"/>
                  </a:cubicBezTo>
                  <a:cubicBezTo>
                    <a:pt x="4730" y="0"/>
                    <a:pt x="0" y="4144"/>
                    <a:pt x="0" y="9255"/>
                  </a:cubicBezTo>
                  <a:lnTo>
                    <a:pt x="5281" y="9255"/>
                  </a:lnTo>
                  <a:cubicBezTo>
                    <a:pt x="5281" y="6698"/>
                    <a:pt x="7645" y="4627"/>
                    <a:pt x="10563" y="4627"/>
                  </a:cubicBezTo>
                  <a:cubicBezTo>
                    <a:pt x="13481" y="4627"/>
                    <a:pt x="15845" y="6698"/>
                    <a:pt x="15845" y="9255"/>
                  </a:cubicBezTo>
                  <a:close/>
                </a:path>
              </a:pathLst>
            </a:custGeom>
            <a:solidFill>
              <a:srgbClr val="FFFFFF"/>
            </a:solidFill>
            <a:ln w="12726" cap="flat" cmpd="sng" algn="ctr">
              <a:solidFill>
                <a:srgbClr val="FFFFFF"/>
              </a:solidFill>
              <a:prstDash val="solid"/>
              <a:miter/>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grpSp>
      <p:sp>
        <p:nvSpPr>
          <p:cNvPr id="88080" name="TextBox 88079"/>
          <p:cNvSpPr txBox="1"/>
          <p:nvPr/>
        </p:nvSpPr>
        <p:spPr>
          <a:xfrm>
            <a:off x="432837" y="517278"/>
            <a:ext cx="3233174" cy="512628"/>
          </a:xfrm>
          <a:prstGeom prst="rect">
            <a:avLst/>
          </a:prstGeom>
          <a:noFill/>
          <a:ln w="9525" cap="flat" cmpd="sng" algn="ctr">
            <a:noFill/>
            <a:prstDash val="solid"/>
            <a:round/>
            <a:headEnd w="med" len="med"/>
            <a:tailEnd w="med" len="med"/>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baseline="0">
                <a:solidFill>
                  <a:srgbClr val="FFFFFF">
                    <a:alpha val="100000"/>
                  </a:srgbClr>
                </a:solidFill>
                <a:latin typeface="Calibri"/>
              </a:rPr>
              <a:t>| 알고리즘 설명서</a:t>
            </a:r>
            <a:endParaRPr kumimoji="0" lang="ko-KR" altLang="en-US" sz="1700" b="1" i="0">
              <a:solidFill>
                <a:srgbClr val="FFFFFF">
                  <a:alpha val="100000"/>
                </a:srgbClr>
              </a:solidFill>
              <a:latin typeface="Calibri"/>
            </a:endParaRPr>
          </a:p>
        </p:txBody>
      </p:sp>
      <p:sp>
        <p:nvSpPr>
          <p:cNvPr id="88085" name="TextBox 88084"/>
          <p:cNvSpPr txBox="1"/>
          <p:nvPr/>
        </p:nvSpPr>
        <p:spPr>
          <a:xfrm>
            <a:off x="5748396" y="912466"/>
            <a:ext cx="6010765" cy="5321922"/>
          </a:xfrm>
          <a:prstGeom prst="rect">
            <a:avLst/>
          </a:prstGeom>
          <a:noFill/>
          <a:ln w="9544" cap="flat" cmpd="sng" algn="ctr">
            <a:solidFill>
              <a:srgbClr val="4472C4"/>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baseline="0">
              <a:solidFill>
                <a:schemeClr val="tx1"/>
              </a:solidFill>
              <a:latin typeface="Arial"/>
            </a:endParaRPr>
          </a:p>
        </p:txBody>
      </p:sp>
      <p:sp>
        <p:nvSpPr>
          <p:cNvPr id="88086" name="TextBox 88085"/>
          <p:cNvSpPr txBox="1"/>
          <p:nvPr/>
        </p:nvSpPr>
        <p:spPr>
          <a:xfrm>
            <a:off x="5748395" y="1523556"/>
            <a:ext cx="6010764" cy="3609927"/>
          </a:xfrm>
          <a:prstGeom prst="rect">
            <a:avLst/>
          </a:prstGeom>
          <a:noFill/>
          <a:ln w="9525" cap="flat" cmpd="sng" algn="ctr">
            <a:noFill/>
            <a:prstDash val="solid"/>
            <a:round/>
            <a:headEnd w="med" len="med"/>
            <a:tailEnd w="med" len="med"/>
          </a:ln>
        </p:spPr>
        <p:txBody>
          <a:bodyPr vert="horz" wrap="square" lIns="91440" tIns="45720" rIns="91440" bIns="45720" anchor="t">
            <a:spAutoFit/>
          </a:bodyPr>
          <a:lstStyle/>
          <a:p>
            <a:pPr marL="0" lvl="0" indent="0" algn="l" defTabSz="1028836" rtl="0" eaLnBrk="1" latinLnBrk="1" hangingPunct="1">
              <a:lnSpc>
                <a:spcPct val="150000"/>
              </a:lnSpc>
              <a:spcBef>
                <a:spcPct val="0"/>
              </a:spcBef>
              <a:spcAft>
                <a:spcPct val="0"/>
              </a:spcAft>
              <a:buNone/>
              <a:defRPr/>
            </a:pPr>
            <a:r>
              <a:rPr kumimoji="0" lang="ko-KR" altLang="en-US" sz="1400" b="1" i="0" baseline="0">
                <a:solidFill>
                  <a:srgbClr val="000000">
                    <a:alpha val="100000"/>
                  </a:srgbClr>
                </a:solidFill>
                <a:latin typeface="Calibri"/>
                <a:ea typeface="Calibri"/>
              </a:rPr>
              <a:t>◇ </a:t>
            </a:r>
            <a:r>
              <a:rPr kumimoji="0" lang="en-US" altLang="ko-KR" sz="1400" b="1" i="0" baseline="0">
                <a:solidFill>
                  <a:srgbClr val="000000">
                    <a:alpha val="100000"/>
                  </a:srgbClr>
                </a:solidFill>
                <a:latin typeface="Calibri"/>
                <a:ea typeface="Calibri"/>
              </a:rPr>
              <a:t>PCA9685</a:t>
            </a:r>
            <a:r>
              <a:rPr kumimoji="0" lang="ko-KR" altLang="en-US" sz="1400" b="1" i="0" baseline="0">
                <a:solidFill>
                  <a:srgbClr val="000000">
                    <a:alpha val="100000"/>
                  </a:srgbClr>
                </a:solidFill>
                <a:latin typeface="Calibri"/>
                <a:ea typeface="Calibri"/>
              </a:rPr>
              <a:t> 모터제어 센서 </a:t>
            </a:r>
          </a:p>
          <a:p>
            <a:pPr marL="0" lvl="0" indent="0" algn="l" defTabSz="1028836" rtl="0" eaLnBrk="1" latinLnBrk="1" hangingPunct="1">
              <a:lnSpc>
                <a:spcPct val="150000"/>
              </a:lnSpc>
              <a:spcBef>
                <a:spcPct val="0"/>
              </a:spcBef>
              <a:spcAft>
                <a:spcPct val="0"/>
              </a:spcAft>
              <a:buNone/>
              <a:defRPr/>
            </a:pPr>
            <a:endParaRPr kumimoji="1" lang="ko-KR" altLang="en-US" sz="1400" b="0" i="0" baseline="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출고명령을 전달할때는 최대 </a:t>
            </a:r>
            <a:r>
              <a:rPr kumimoji="1" lang="en-US" altLang="ko-KR" sz="1400" b="0" i="0" baseline="0">
                <a:solidFill>
                  <a:srgbClr val="000000">
                    <a:alpha val="100000"/>
                  </a:srgbClr>
                </a:solidFill>
                <a:latin typeface="Calibri"/>
                <a:ea typeface="Calibri"/>
              </a:rPr>
              <a:t>16</a:t>
            </a:r>
            <a:r>
              <a:rPr kumimoji="1" lang="ko-KR" altLang="en-US" sz="1400" b="0" i="0" baseline="0">
                <a:solidFill>
                  <a:srgbClr val="000000">
                    <a:alpha val="100000"/>
                  </a:srgbClr>
                </a:solidFill>
                <a:latin typeface="Calibri"/>
                <a:ea typeface="Calibri"/>
              </a:rPr>
              <a:t>개까지 모터를 제어할 수 있는 </a:t>
            </a:r>
            <a:r>
              <a:rPr kumimoji="1" lang="en-US" altLang="ko-KR" sz="1400" b="0" i="0" baseline="0">
                <a:solidFill>
                  <a:srgbClr val="000000">
                    <a:alpha val="100000"/>
                  </a:srgbClr>
                </a:solidFill>
                <a:latin typeface="Calibri"/>
                <a:ea typeface="Calibri"/>
              </a:rPr>
              <a:t>PCA9685 </a:t>
            </a:r>
            <a:r>
              <a:rPr kumimoji="1" lang="ko-KR" altLang="en-US" sz="1400" b="0" i="0" baseline="0">
                <a:solidFill>
                  <a:srgbClr val="000000">
                    <a:alpha val="100000"/>
                  </a:srgbClr>
                </a:solidFill>
                <a:latin typeface="Calibri"/>
                <a:ea typeface="Calibri"/>
              </a:rPr>
              <a:t>모듈을 사용합니다</a:t>
            </a:r>
            <a:r>
              <a:rPr kumimoji="1" lang="en-US" altLang="ko-KR" sz="1400" b="0" i="0" baseline="0">
                <a:solidFill>
                  <a:srgbClr val="000000">
                    <a:alpha val="100000"/>
                  </a:srgbClr>
                </a:solidFill>
                <a:latin typeface="Calibri"/>
                <a:ea typeface="Calibri"/>
              </a:rPr>
              <a:t>.</a:t>
            </a:r>
          </a:p>
          <a:p>
            <a:pPr marL="0" lvl="0" indent="0" algn="l" defTabSz="1028836" rtl="0" eaLnBrk="1" latinLnBrk="1" hangingPunct="1">
              <a:lnSpc>
                <a:spcPct val="150000"/>
              </a:lnSpc>
              <a:spcBef>
                <a:spcPct val="0"/>
              </a:spcBef>
              <a:spcAft>
                <a:spcPct val="0"/>
              </a:spcAft>
              <a:buNone/>
              <a:defRPr/>
            </a:pPr>
            <a:endParaRPr kumimoji="1" lang="en-US" altLang="ko-KR" sz="1400" b="0" i="0" baseline="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창고에 보관장소가 </a:t>
            </a:r>
            <a:r>
              <a:rPr kumimoji="1" lang="en-US" altLang="ko-KR" sz="1400" b="0" i="0" baseline="0">
                <a:solidFill>
                  <a:srgbClr val="000000">
                    <a:alpha val="100000"/>
                  </a:srgbClr>
                </a:solidFill>
                <a:latin typeface="Calibri"/>
                <a:ea typeface="Calibri"/>
              </a:rPr>
              <a:t>9</a:t>
            </a:r>
            <a:r>
              <a:rPr kumimoji="1" lang="ko-KR" altLang="en-US" sz="1400" b="0" i="0" baseline="0">
                <a:solidFill>
                  <a:srgbClr val="000000">
                    <a:alpha val="100000"/>
                  </a:srgbClr>
                </a:solidFill>
                <a:latin typeface="Calibri"/>
                <a:ea typeface="Calibri"/>
              </a:rPr>
              <a:t>개이기 때문에 출고될때는 총 </a:t>
            </a:r>
            <a:r>
              <a:rPr kumimoji="1" lang="en-US" altLang="ko-KR" sz="1400" b="0" i="0" baseline="0">
                <a:solidFill>
                  <a:srgbClr val="000000">
                    <a:alpha val="100000"/>
                  </a:srgbClr>
                </a:solidFill>
                <a:latin typeface="Calibri"/>
                <a:ea typeface="Calibri"/>
              </a:rPr>
              <a:t>9</a:t>
            </a:r>
            <a:r>
              <a:rPr kumimoji="1" lang="ko-KR" altLang="en-US" sz="1400" b="0" i="0" baseline="0">
                <a:solidFill>
                  <a:srgbClr val="000000">
                    <a:alpha val="100000"/>
                  </a:srgbClr>
                </a:solidFill>
                <a:latin typeface="Calibri"/>
                <a:ea typeface="Calibri"/>
              </a:rPr>
              <a:t>개의 </a:t>
            </a:r>
            <a:r>
              <a:rPr kumimoji="1" lang="en-US" altLang="ko-KR" sz="1400" b="0" i="0" baseline="0">
                <a:solidFill>
                  <a:srgbClr val="000000">
                    <a:alpha val="100000"/>
                  </a:srgbClr>
                </a:solidFill>
                <a:latin typeface="Calibri"/>
                <a:ea typeface="Calibri"/>
              </a:rPr>
              <a:t>motor</a:t>
            </a:r>
            <a:r>
              <a:rPr kumimoji="1" lang="ko-KR" altLang="en-US" sz="1400" b="0" i="0" baseline="0">
                <a:solidFill>
                  <a:srgbClr val="000000">
                    <a:alpha val="100000"/>
                  </a:srgbClr>
                </a:solidFill>
                <a:latin typeface="Calibri"/>
                <a:ea typeface="Calibri"/>
              </a:rPr>
              <a:t>가 필요합니다</a:t>
            </a:r>
            <a:r>
              <a:rPr kumimoji="1" lang="en-US" altLang="ko-KR" sz="1400" b="0" i="0" baseline="0">
                <a:solidFill>
                  <a:srgbClr val="000000">
                    <a:alpha val="100000"/>
                  </a:srgbClr>
                </a:solidFill>
                <a:latin typeface="Calibri"/>
                <a:ea typeface="Calibri"/>
              </a:rPr>
              <a:t>.</a:t>
            </a:r>
            <a:r>
              <a:rPr kumimoji="1" lang="ko-KR" altLang="en-US" sz="1400" b="0" i="0" baseline="0">
                <a:solidFill>
                  <a:srgbClr val="000000">
                    <a:alpha val="100000"/>
                  </a:srgbClr>
                </a:solidFill>
                <a:latin typeface="Calibri"/>
                <a:ea typeface="Calibri"/>
              </a:rPr>
              <a:t> 이를 </a:t>
            </a:r>
            <a:r>
              <a:rPr kumimoji="1" lang="en-US" altLang="ko-KR" sz="1400" b="0" i="0" baseline="0">
                <a:solidFill>
                  <a:srgbClr val="000000">
                    <a:alpha val="100000"/>
                  </a:srgbClr>
                </a:solidFill>
                <a:latin typeface="Calibri"/>
                <a:ea typeface="Calibri"/>
              </a:rPr>
              <a:t>PCA9685 </a:t>
            </a:r>
            <a:r>
              <a:rPr kumimoji="1" lang="ko-KR" altLang="en-US" sz="1400" b="0" i="0" baseline="0">
                <a:solidFill>
                  <a:srgbClr val="000000">
                    <a:alpha val="100000"/>
                  </a:srgbClr>
                </a:solidFill>
                <a:latin typeface="Calibri"/>
                <a:ea typeface="Calibri"/>
              </a:rPr>
              <a:t>모듈 하나로 제어가 가능합니다</a:t>
            </a:r>
            <a:r>
              <a:rPr kumimoji="1" lang="en-US" altLang="ko-KR" sz="1400" b="0" i="0" baseline="0">
                <a:solidFill>
                  <a:srgbClr val="000000">
                    <a:alpha val="100000"/>
                  </a:srgbClr>
                </a:solidFill>
                <a:latin typeface="Calibri"/>
                <a:ea typeface="Calibri"/>
              </a:rPr>
              <a:t>.</a:t>
            </a:r>
          </a:p>
          <a:p>
            <a:pPr marL="0" lvl="0" indent="0" algn="l" defTabSz="1028836" rtl="0" eaLnBrk="1" latinLnBrk="1" hangingPunct="1">
              <a:lnSpc>
                <a:spcPct val="150000"/>
              </a:lnSpc>
              <a:spcBef>
                <a:spcPct val="0"/>
              </a:spcBef>
              <a:spcAft>
                <a:spcPct val="0"/>
              </a:spcAft>
              <a:buNone/>
              <a:defRPr/>
            </a:pPr>
            <a:endParaRPr kumimoji="1" lang="en-US" altLang="ko-KR" sz="1400" b="0" i="0" baseline="0">
              <a:solidFill>
                <a:srgbClr val="000000">
                  <a:alpha val="100000"/>
                </a:srgbClr>
              </a:solidFill>
              <a:latin typeface="Calibri"/>
              <a:ea typeface="Calibri"/>
            </a:endParaRPr>
          </a:p>
          <a:p>
            <a:pPr marL="0" lvl="0" indent="0" algn="l" defTabSz="1028836" rtl="0" eaLnBrk="1" latinLnBrk="1" hangingPunct="1">
              <a:lnSpc>
                <a:spcPct val="150000"/>
              </a:lnSpc>
              <a:spcBef>
                <a:spcPct val="0"/>
              </a:spcBef>
              <a:spcAft>
                <a:spcPct val="0"/>
              </a:spcAft>
              <a:buNone/>
              <a:defRPr/>
            </a:pPr>
            <a:r>
              <a:rPr kumimoji="1" lang="ko-KR" altLang="en-US" sz="1400" b="0" i="0" baseline="0">
                <a:solidFill>
                  <a:srgbClr val="000000">
                    <a:alpha val="100000"/>
                  </a:srgbClr>
                </a:solidFill>
                <a:latin typeface="Calibri"/>
                <a:ea typeface="Calibri"/>
              </a:rPr>
              <a:t>이 모듈은 </a:t>
            </a:r>
            <a:r>
              <a:rPr kumimoji="1" lang="en-US" altLang="ko-KR" sz="1400" b="0" i="0" baseline="0">
                <a:solidFill>
                  <a:srgbClr val="000000">
                    <a:alpha val="100000"/>
                  </a:srgbClr>
                </a:solidFill>
                <a:latin typeface="Calibri"/>
                <a:ea typeface="Calibri"/>
              </a:rPr>
              <a:t>I2C</a:t>
            </a:r>
            <a:r>
              <a:rPr kumimoji="1" lang="ko-KR" altLang="en-US" sz="1400" b="0" i="0" baseline="0">
                <a:solidFill>
                  <a:srgbClr val="000000">
                    <a:alpha val="100000"/>
                  </a:srgbClr>
                </a:solidFill>
                <a:latin typeface="Calibri"/>
                <a:ea typeface="Calibri"/>
              </a:rPr>
              <a:t> 통신을 이용하여</a:t>
            </a:r>
            <a:r>
              <a:rPr kumimoji="1" lang="en-US" altLang="ko-KR" sz="1400" b="0" i="0" baseline="0">
                <a:solidFill>
                  <a:srgbClr val="000000">
                    <a:alpha val="100000"/>
                  </a:srgbClr>
                </a:solidFill>
                <a:latin typeface="Calibri"/>
                <a:ea typeface="Calibri"/>
              </a:rPr>
              <a:t>,</a:t>
            </a:r>
            <a:r>
              <a:rPr kumimoji="1" lang="ko-KR" altLang="en-US" sz="1400" b="0" i="0" baseline="0">
                <a:solidFill>
                  <a:srgbClr val="000000">
                    <a:alpha val="100000"/>
                  </a:srgbClr>
                </a:solidFill>
                <a:latin typeface="Calibri"/>
                <a:ea typeface="Calibri"/>
              </a:rPr>
              <a:t> 라즈베리와 연결됩니다</a:t>
            </a:r>
            <a:r>
              <a:rPr kumimoji="1" lang="en-US" altLang="ko-KR" sz="1400" b="0" i="0" baseline="0">
                <a:solidFill>
                  <a:srgbClr val="000000">
                    <a:alpha val="100000"/>
                  </a:srgbClr>
                </a:solidFill>
                <a:latin typeface="Calibri"/>
                <a:ea typeface="Calibri"/>
              </a:rPr>
              <a:t>.</a:t>
            </a:r>
            <a:r>
              <a:rPr kumimoji="1" lang="ko-KR" altLang="en-US" sz="1400" b="0" i="0" baseline="0">
                <a:solidFill>
                  <a:srgbClr val="000000">
                    <a:alpha val="100000"/>
                  </a:srgbClr>
                </a:solidFill>
                <a:latin typeface="Calibri"/>
                <a:ea typeface="Calibri"/>
              </a:rPr>
              <a:t> 라즈베리에서 출고명령을 주게 되면</a:t>
            </a:r>
            <a:r>
              <a:rPr kumimoji="1" lang="en-US" altLang="ko-KR" sz="1400" b="0" i="0" baseline="0">
                <a:solidFill>
                  <a:srgbClr val="000000">
                    <a:alpha val="100000"/>
                  </a:srgbClr>
                </a:solidFill>
                <a:latin typeface="Calibri"/>
                <a:ea typeface="Calibri"/>
              </a:rPr>
              <a:t>,</a:t>
            </a:r>
            <a:r>
              <a:rPr kumimoji="1" lang="ko-KR" altLang="en-US" sz="1400" b="0" i="0" baseline="0">
                <a:solidFill>
                  <a:srgbClr val="000000">
                    <a:alpha val="100000"/>
                  </a:srgbClr>
                </a:solidFill>
                <a:latin typeface="Calibri"/>
                <a:ea typeface="Calibri"/>
              </a:rPr>
              <a:t> 해당하는 번호의 모터를 제어할 수 있게 됩니다</a:t>
            </a:r>
            <a:r>
              <a:rPr kumimoji="1" lang="en-US" altLang="ko-KR" sz="1400" b="0" i="0" baseline="0">
                <a:solidFill>
                  <a:srgbClr val="000000">
                    <a:alpha val="100000"/>
                  </a:srgbClr>
                </a:solidFill>
                <a:latin typeface="Calibri"/>
                <a:ea typeface="Calibri"/>
              </a:rPr>
              <a:t>.</a:t>
            </a:r>
          </a:p>
          <a:p>
            <a:pPr marL="0" lvl="0" indent="0" algn="l" defTabSz="1028836" rtl="0" eaLnBrk="1" latinLnBrk="1" hangingPunct="1">
              <a:lnSpc>
                <a:spcPct val="150000"/>
              </a:lnSpc>
              <a:spcBef>
                <a:spcPct val="0"/>
              </a:spcBef>
              <a:spcAft>
                <a:spcPct val="0"/>
              </a:spcAft>
              <a:buNone/>
              <a:defRPr/>
            </a:pPr>
            <a:endParaRPr kumimoji="1" lang="en-US" altLang="ko-KR" sz="1400" b="0" i="0" baseline="0">
              <a:solidFill>
                <a:srgbClr val="000000">
                  <a:alpha val="100000"/>
                </a:srgbClr>
              </a:solidFill>
              <a:latin typeface="Calibri"/>
              <a:ea typeface="Calibri"/>
            </a:endParaRPr>
          </a:p>
        </p:txBody>
      </p:sp>
      <p:sp>
        <p:nvSpPr>
          <p:cNvPr id="88087" name="TextBox 88086"/>
          <p:cNvSpPr txBox="1"/>
          <p:nvPr/>
        </p:nvSpPr>
        <p:spPr>
          <a:xfrm>
            <a:off x="8610160" y="6355010"/>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p>
            <a:pPr marL="0" lvl="0" indent="0" algn="r" defTabSz="1028836" rtl="0" eaLnBrk="1" latinLnBrk="1" hangingPunct="1">
              <a:lnSpc>
                <a:spcPct val="100000"/>
              </a:lnSpc>
              <a:spcBef>
                <a:spcPct val="0"/>
              </a:spcBef>
              <a:spcAft>
                <a:spcPct val="0"/>
              </a:spcAft>
              <a:buNone/>
              <a:defRPr/>
            </a:pPr>
            <a:r>
              <a:rPr kumimoji="1" lang="en-US" altLang="en-US" sz="1200" b="0" i="0" baseline="0">
                <a:solidFill>
                  <a:srgbClr val="8C8C8C">
                    <a:alpha val="100000"/>
                  </a:srgbClr>
                </a:solidFill>
                <a:latin typeface="Calibri"/>
                <a:ea typeface="Calibri"/>
              </a:rPr>
              <a:t>83</a:t>
            </a:r>
            <a:endParaRPr kumimoji="1" lang="en-US" altLang="en-US" sz="1200" b="0" i="0">
              <a:solidFill>
                <a:srgbClr val="8C8C8C">
                  <a:alpha val="100000"/>
                </a:srgbClr>
              </a:solidFill>
              <a:latin typeface="Calibri"/>
              <a:ea typeface="Calibri"/>
            </a:endParaRPr>
          </a:p>
        </p:txBody>
      </p:sp>
      <p:pic>
        <p:nvPicPr>
          <p:cNvPr id="88088" name="그림 88087"/>
          <p:cNvPicPr>
            <a:picLocks noChangeAspect="1"/>
          </p:cNvPicPr>
          <p:nvPr/>
        </p:nvPicPr>
        <p:blipFill rotWithShape="1">
          <a:blip r:embed="rId4"/>
          <a:stretch>
            <a:fillRect/>
          </a:stretch>
        </p:blipFill>
        <p:spPr>
          <a:xfrm>
            <a:off x="132644" y="1772378"/>
            <a:ext cx="5459166" cy="24371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7203" y="166948"/>
            <a:ext cx="1474658" cy="461664"/>
          </a:xfrm>
          <a:prstGeom prst="rect">
            <a:avLst/>
          </a:prstGeom>
        </p:spPr>
      </p:pic>
      <p:pic>
        <p:nvPicPr>
          <p:cNvPr id="11"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
          <a:stretch/>
        </p:blipFill>
        <p:spPr bwMode="auto">
          <a:xfrm rot="10800000">
            <a:off x="8964705" y="1105365"/>
            <a:ext cx="3227294" cy="216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바닥글 개체 틀 11"/>
          <p:cNvSpPr>
            <a:spLocks noGrp="1"/>
          </p:cNvSpPr>
          <p:nvPr>
            <p:ph type="ftr" sz="quarter" idx="11"/>
          </p:nvPr>
        </p:nvSpPr>
        <p:spPr>
          <a:xfrm>
            <a:off x="3388660" y="6172043"/>
            <a:ext cx="5486400" cy="365125"/>
          </a:xfrm>
        </p:spPr>
        <p:txBody>
          <a:bodyPr/>
          <a:lstStyle/>
          <a:p>
            <a:r>
              <a:rPr lang="ko-KR" altLang="en-US"/>
              <a:t>한이음 ▶ 프로그램 설계서</a:t>
            </a:r>
          </a:p>
        </p:txBody>
      </p:sp>
      <p:sp>
        <p:nvSpPr>
          <p:cNvPr id="2" name="직각 삼각형 1">
            <a:extLst>
              <a:ext uri="{FF2B5EF4-FFF2-40B4-BE49-F238E27FC236}">
                <a16:creationId xmlns:a16="http://schemas.microsoft.com/office/drawing/2014/main" id="{D66B361A-3B6A-4F0D-83D1-24F608E3F0DA}"/>
              </a:ext>
            </a:extLst>
          </p:cNvPr>
          <p:cNvSpPr/>
          <p:nvPr/>
        </p:nvSpPr>
        <p:spPr>
          <a:xfrm>
            <a:off x="1" y="2823882"/>
            <a:ext cx="12192000" cy="4034118"/>
          </a:xfrm>
          <a:prstGeom prst="rtTriangle">
            <a:avLst/>
          </a:prstGeom>
          <a:solidFill>
            <a:srgbClr val="E2E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CBD84C20-E8A0-493B-8286-E8A0348715B8}"/>
              </a:ext>
            </a:extLst>
          </p:cNvPr>
          <p:cNvSpPr txBox="1"/>
          <p:nvPr/>
        </p:nvSpPr>
        <p:spPr>
          <a:xfrm>
            <a:off x="4915755" y="1332886"/>
            <a:ext cx="2818197" cy="523220"/>
          </a:xfrm>
          <a:prstGeom prst="rect">
            <a:avLst/>
          </a:prstGeom>
          <a:noFill/>
        </p:spPr>
        <p:txBody>
          <a:bodyPr wrap="square">
            <a:spAutoFit/>
          </a:bodyPr>
          <a:lstStyle/>
          <a:p>
            <a:r>
              <a:rPr lang="ko-KR" altLang="en-US" sz="2800" b="1" dirty="0">
                <a:solidFill>
                  <a:schemeClr val="accent1">
                    <a:lumMod val="50000"/>
                  </a:schemeClr>
                </a:solidFill>
              </a:rPr>
              <a:t>개발 </a:t>
            </a:r>
            <a:r>
              <a:rPr lang="en-US" altLang="ko-KR" sz="2800" b="1" dirty="0">
                <a:solidFill>
                  <a:schemeClr val="accent1">
                    <a:lumMod val="50000"/>
                  </a:schemeClr>
                </a:solidFill>
              </a:rPr>
              <a:t>/ </a:t>
            </a:r>
            <a:r>
              <a:rPr lang="ko-KR" altLang="en-US" sz="2800" b="1" dirty="0">
                <a:solidFill>
                  <a:schemeClr val="accent1">
                    <a:lumMod val="50000"/>
                  </a:schemeClr>
                </a:solidFill>
              </a:rPr>
              <a:t>구현</a:t>
            </a:r>
            <a:endParaRPr lang="en-US" altLang="ko-KR" sz="2800" b="1" dirty="0">
              <a:solidFill>
                <a:schemeClr val="accent1">
                  <a:lumMod val="50000"/>
                </a:schemeClr>
              </a:solidFill>
            </a:endParaRPr>
          </a:p>
        </p:txBody>
      </p:sp>
      <p:sp>
        <p:nvSpPr>
          <p:cNvPr id="15" name="TextBox 14">
            <a:extLst>
              <a:ext uri="{FF2B5EF4-FFF2-40B4-BE49-F238E27FC236}">
                <a16:creationId xmlns:a16="http://schemas.microsoft.com/office/drawing/2014/main" id="{66F31008-2492-4CD7-8ECC-DE21C512F22F}"/>
              </a:ext>
            </a:extLst>
          </p:cNvPr>
          <p:cNvSpPr txBox="1"/>
          <p:nvPr/>
        </p:nvSpPr>
        <p:spPr>
          <a:xfrm>
            <a:off x="2867099" y="2105484"/>
            <a:ext cx="6097604" cy="3647152"/>
          </a:xfrm>
          <a:prstGeom prst="rect">
            <a:avLst/>
          </a:prstGeom>
          <a:noFill/>
        </p:spPr>
        <p:txBody>
          <a:bodyPr wrap="square">
            <a:spAutoFit/>
          </a:bodyPr>
          <a:lstStyle/>
          <a:p>
            <a:r>
              <a:rPr lang="en-US" altLang="ko-KR" sz="2000" dirty="0"/>
              <a:t>	    </a:t>
            </a:r>
            <a:r>
              <a:rPr lang="ko-KR" altLang="en-US" sz="1800" dirty="0"/>
              <a:t>프로그램 목록                    </a:t>
            </a:r>
            <a:r>
              <a:rPr lang="en-US" altLang="ko-KR" sz="1800" dirty="0"/>
              <a:t>85p</a:t>
            </a:r>
            <a:endParaRPr lang="en-US" altLang="ko-KR" dirty="0"/>
          </a:p>
          <a:p>
            <a:endParaRPr lang="en-US" altLang="ko-KR" sz="1000" dirty="0"/>
          </a:p>
          <a:p>
            <a:endParaRPr lang="en-US" altLang="ko-KR" sz="700" dirty="0"/>
          </a:p>
          <a:p>
            <a:r>
              <a:rPr lang="en-US" altLang="ko-KR" sz="1800" dirty="0"/>
              <a:t>	     </a:t>
            </a:r>
            <a:r>
              <a:rPr lang="ko-KR" altLang="en-US" sz="1800" dirty="0"/>
              <a:t>테이블 정의도                   </a:t>
            </a:r>
            <a:r>
              <a:rPr lang="en-US" altLang="ko-KR" sz="1800" dirty="0"/>
              <a:t>88p</a:t>
            </a:r>
          </a:p>
          <a:p>
            <a:endParaRPr lang="en-US" altLang="ko-KR" sz="1000" dirty="0"/>
          </a:p>
          <a:p>
            <a:endParaRPr lang="en-US" altLang="ko-KR" sz="700" dirty="0"/>
          </a:p>
          <a:p>
            <a:r>
              <a:rPr lang="en-US" altLang="ko-KR" sz="1800" dirty="0"/>
              <a:t>	     </a:t>
            </a:r>
            <a:r>
              <a:rPr lang="ko-KR" altLang="en-US" sz="1800" dirty="0"/>
              <a:t>핵심 소스코드                   </a:t>
            </a:r>
            <a:r>
              <a:rPr lang="en-US" altLang="ko-KR" sz="1800" dirty="0"/>
              <a:t>90p</a:t>
            </a:r>
            <a:endParaRPr lang="en-US" altLang="ko-KR" dirty="0"/>
          </a:p>
          <a:p>
            <a:endParaRPr lang="en-US" altLang="ko-KR" sz="1000" dirty="0"/>
          </a:p>
          <a:p>
            <a:endParaRPr lang="ko-KR" altLang="en-US" sz="700" dirty="0"/>
          </a:p>
          <a:p>
            <a:r>
              <a:rPr lang="en-US" altLang="ko-KR" sz="1800" dirty="0"/>
              <a:t>	     </a:t>
            </a:r>
            <a:r>
              <a:rPr lang="ko-KR" altLang="en-US" sz="1800" dirty="0"/>
              <a:t>개발환경 및 설명               </a:t>
            </a:r>
            <a:r>
              <a:rPr lang="en-US" altLang="ko-KR" sz="1800" dirty="0"/>
              <a:t>113p</a:t>
            </a:r>
            <a:endParaRPr lang="en-US" altLang="ko-KR" dirty="0"/>
          </a:p>
          <a:p>
            <a:r>
              <a:rPr lang="en-US" altLang="ko-KR" sz="1000" dirty="0"/>
              <a:t> </a:t>
            </a:r>
          </a:p>
          <a:p>
            <a:endParaRPr lang="ko-KR" altLang="en-US" sz="700" dirty="0"/>
          </a:p>
          <a:p>
            <a:r>
              <a:rPr lang="en-US" altLang="ko-KR" sz="1800" dirty="0"/>
              <a:t>	     S/W </a:t>
            </a:r>
            <a:r>
              <a:rPr lang="ko-KR" altLang="en-US" sz="1800" dirty="0"/>
              <a:t>실사 사진                  </a:t>
            </a:r>
            <a:r>
              <a:rPr lang="en-US" altLang="ko-KR" sz="1800" dirty="0"/>
              <a:t>115p</a:t>
            </a:r>
          </a:p>
          <a:p>
            <a:endParaRPr lang="en-US" altLang="ko-KR" sz="1000" dirty="0"/>
          </a:p>
          <a:p>
            <a:endParaRPr lang="ko-KR" altLang="en-US" sz="700" dirty="0"/>
          </a:p>
          <a:p>
            <a:r>
              <a:rPr lang="en-US" altLang="ko-KR" sz="1800" dirty="0"/>
              <a:t>	     H/W </a:t>
            </a:r>
            <a:r>
              <a:rPr lang="ko-KR" altLang="en-US" sz="1800" dirty="0"/>
              <a:t>제품 개발 사진           </a:t>
            </a:r>
            <a:r>
              <a:rPr lang="en-US" altLang="ko-KR" sz="1800" dirty="0"/>
              <a:t>117p</a:t>
            </a:r>
          </a:p>
          <a:p>
            <a:endParaRPr lang="en-US" altLang="ko-KR" sz="1800" dirty="0"/>
          </a:p>
          <a:p>
            <a:r>
              <a:rPr lang="en-US" altLang="ko-KR" sz="1800" dirty="0"/>
              <a:t>                </a:t>
            </a:r>
            <a:r>
              <a:rPr lang="ko-KR" altLang="en-US" sz="1800" dirty="0"/>
              <a:t>영상 촬영 콘티                 </a:t>
            </a:r>
            <a:r>
              <a:rPr lang="en-US" altLang="ko-KR" sz="1800" dirty="0"/>
              <a:t> 132p</a:t>
            </a:r>
            <a:r>
              <a:rPr lang="ko-KR" altLang="en-US" sz="1800" dirty="0"/>
              <a:t>   </a:t>
            </a:r>
            <a:endParaRPr lang="en-US" altLang="ko-KR" sz="1800" dirty="0"/>
          </a:p>
        </p:txBody>
      </p:sp>
      <p:cxnSp>
        <p:nvCxnSpPr>
          <p:cNvPr id="16" name="직선 연결선 15">
            <a:extLst>
              <a:ext uri="{FF2B5EF4-FFF2-40B4-BE49-F238E27FC236}">
                <a16:creationId xmlns:a16="http://schemas.microsoft.com/office/drawing/2014/main" id="{27313A30-C3A5-482F-BE88-12B28FAAE958}"/>
              </a:ext>
            </a:extLst>
          </p:cNvPr>
          <p:cNvCxnSpPr/>
          <p:nvPr/>
        </p:nvCxnSpPr>
        <p:spPr>
          <a:xfrm>
            <a:off x="5854581" y="2299813"/>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64D6BD87-28EE-4813-84EC-D0C9A1B15401}"/>
              </a:ext>
            </a:extLst>
          </p:cNvPr>
          <p:cNvCxnSpPr/>
          <p:nvPr/>
        </p:nvCxnSpPr>
        <p:spPr>
          <a:xfrm>
            <a:off x="5835331" y="2846848"/>
            <a:ext cx="127922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6B847D69-0A5F-4C37-A4EF-89CEE2A048CB}"/>
              </a:ext>
            </a:extLst>
          </p:cNvPr>
          <p:cNvCxnSpPr/>
          <p:nvPr/>
        </p:nvCxnSpPr>
        <p:spPr>
          <a:xfrm>
            <a:off x="5922353" y="3355382"/>
            <a:ext cx="1162933"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EBD362B-CAC7-4623-A6DB-78DEC6682C49}"/>
              </a:ext>
            </a:extLst>
          </p:cNvPr>
          <p:cNvCxnSpPr/>
          <p:nvPr/>
        </p:nvCxnSpPr>
        <p:spPr>
          <a:xfrm>
            <a:off x="6171229" y="3912043"/>
            <a:ext cx="873729"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96ECED7B-BE9A-4674-8237-01663C87E692}"/>
              </a:ext>
            </a:extLst>
          </p:cNvPr>
          <p:cNvCxnSpPr/>
          <p:nvPr/>
        </p:nvCxnSpPr>
        <p:spPr>
          <a:xfrm>
            <a:off x="5936486" y="4459079"/>
            <a:ext cx="105721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6A4C2A9F-F341-4371-9486-56D9FFC14B54}"/>
              </a:ext>
            </a:extLst>
          </p:cNvPr>
          <p:cNvCxnSpPr/>
          <p:nvPr/>
        </p:nvCxnSpPr>
        <p:spPr>
          <a:xfrm>
            <a:off x="6480989" y="4977240"/>
            <a:ext cx="54251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슬라이드 번호 개체 틀 2"/>
          <p:cNvSpPr>
            <a:spLocks noGrp="1"/>
          </p:cNvSpPr>
          <p:nvPr>
            <p:ph type="sldNum" sz="quarter" idx="12"/>
          </p:nvPr>
        </p:nvSpPr>
        <p:spPr>
          <a:xfrm>
            <a:off x="8646460" y="6172043"/>
            <a:ext cx="2743200" cy="365125"/>
          </a:xfrm>
        </p:spPr>
        <p:txBody>
          <a:bodyPr/>
          <a:lstStyle/>
          <a:p>
            <a:fld id="{C8B1308B-619C-4750-878A-85E35834BA81}" type="slidenum">
              <a:rPr lang="ko-KR" altLang="en-US" smtClean="0"/>
              <a:t>84</a:t>
            </a:fld>
            <a:endParaRPr lang="ko-KR" altLang="en-US"/>
          </a:p>
        </p:txBody>
      </p:sp>
      <p:cxnSp>
        <p:nvCxnSpPr>
          <p:cNvPr id="22" name="직선 연결선 21">
            <a:extLst>
              <a:ext uri="{FF2B5EF4-FFF2-40B4-BE49-F238E27FC236}">
                <a16:creationId xmlns:a16="http://schemas.microsoft.com/office/drawing/2014/main" id="{B85E0D57-947E-47B9-A0BE-A5080A9A5266}"/>
              </a:ext>
            </a:extLst>
          </p:cNvPr>
          <p:cNvCxnSpPr>
            <a:cxnSpLocks/>
          </p:cNvCxnSpPr>
          <p:nvPr/>
        </p:nvCxnSpPr>
        <p:spPr>
          <a:xfrm>
            <a:off x="5841376" y="5536260"/>
            <a:ext cx="1203582"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55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프로그램 목록</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2" name="표 3">
            <a:extLst>
              <a:ext uri="{FF2B5EF4-FFF2-40B4-BE49-F238E27FC236}">
                <a16:creationId xmlns:a16="http://schemas.microsoft.com/office/drawing/2014/main" id="{3143938C-E347-4DBC-8A29-F815196ACB7A}"/>
              </a:ext>
            </a:extLst>
          </p:cNvPr>
          <p:cNvGraphicFramePr>
            <a:graphicFrameLocks noGrp="1"/>
          </p:cNvGraphicFramePr>
          <p:nvPr>
            <p:extLst>
              <p:ext uri="{D42A27DB-BD31-4B8C-83A1-F6EECF244321}">
                <p14:modId xmlns:p14="http://schemas.microsoft.com/office/powerpoint/2010/main" val="3123224447"/>
              </p:ext>
            </p:extLst>
          </p:nvPr>
        </p:nvGraphicFramePr>
        <p:xfrm>
          <a:off x="231006" y="1085202"/>
          <a:ext cx="11729987" cy="5424085"/>
        </p:xfrm>
        <a:graphic>
          <a:graphicData uri="http://schemas.openxmlformats.org/drawingml/2006/table">
            <a:tbl>
              <a:tblPr firstRow="1" bandRow="1">
                <a:tableStyleId>{5C22544A-7EE6-4342-B048-85BDC9FD1C3A}</a:tableStyleId>
              </a:tblPr>
              <a:tblGrid>
                <a:gridCol w="1905737">
                  <a:extLst>
                    <a:ext uri="{9D8B030D-6E8A-4147-A177-3AD203B41FA5}">
                      <a16:colId xmlns:a16="http://schemas.microsoft.com/office/drawing/2014/main" val="1576400015"/>
                    </a:ext>
                  </a:extLst>
                </a:gridCol>
                <a:gridCol w="2884708">
                  <a:extLst>
                    <a:ext uri="{9D8B030D-6E8A-4147-A177-3AD203B41FA5}">
                      <a16:colId xmlns:a16="http://schemas.microsoft.com/office/drawing/2014/main" val="3553305575"/>
                    </a:ext>
                  </a:extLst>
                </a:gridCol>
                <a:gridCol w="6939542">
                  <a:extLst>
                    <a:ext uri="{9D8B030D-6E8A-4147-A177-3AD203B41FA5}">
                      <a16:colId xmlns:a16="http://schemas.microsoft.com/office/drawing/2014/main" val="1828873745"/>
                    </a:ext>
                  </a:extLst>
                </a:gridCol>
              </a:tblGrid>
              <a:tr h="361060">
                <a:tc>
                  <a:txBody>
                    <a:bodyPr/>
                    <a:lstStyle/>
                    <a:p>
                      <a:pPr algn="ctr" latinLnBrk="1"/>
                      <a:r>
                        <a:rPr lang="ko-KR" altLang="en-US" sz="1500" dirty="0">
                          <a:solidFill>
                            <a:schemeClr val="tx1"/>
                          </a:solidFill>
                        </a:rPr>
                        <a:t>기능 분류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기능번호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 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003603826"/>
                  </a:ext>
                </a:extLst>
              </a:tr>
              <a:tr h="481552">
                <a:tc rowSpan="7">
                  <a:txBody>
                    <a:bodyPr/>
                    <a:lstStyle/>
                    <a:p>
                      <a:pPr algn="ctr" latinLnBrk="1"/>
                      <a:endParaRPr lang="en-US" altLang="ko-KR" sz="1500" b="0" i="0" kern="1200" dirty="0">
                        <a:solidFill>
                          <a:schemeClr val="dk1"/>
                        </a:solidFill>
                        <a:effectLst/>
                        <a:latin typeface="+mn-lt"/>
                        <a:ea typeface="+mn-ea"/>
                        <a:cs typeface="+mn-cs"/>
                      </a:endParaRPr>
                    </a:p>
                    <a:p>
                      <a:pPr algn="ctr" latinLnBrk="1"/>
                      <a:endParaRPr lang="en-US" altLang="ko-KR" sz="1500" b="0" i="0" kern="1200" dirty="0">
                        <a:solidFill>
                          <a:schemeClr val="dk1"/>
                        </a:solidFill>
                        <a:effectLst/>
                        <a:latin typeface="+mn-lt"/>
                        <a:ea typeface="+mn-ea"/>
                        <a:cs typeface="+mn-cs"/>
                      </a:endParaRPr>
                    </a:p>
                    <a:p>
                      <a:pPr algn="ctr" latinLnBrk="1"/>
                      <a:endParaRPr lang="en-US" altLang="ko-KR" sz="1500" b="0" i="0" kern="1200" dirty="0">
                        <a:solidFill>
                          <a:schemeClr val="dk1"/>
                        </a:solidFill>
                        <a:effectLst/>
                        <a:latin typeface="+mn-lt"/>
                        <a:ea typeface="+mn-ea"/>
                        <a:cs typeface="+mn-cs"/>
                      </a:endParaRPr>
                    </a:p>
                    <a:p>
                      <a:pPr algn="ctr" latinLnBrk="1"/>
                      <a:endParaRPr lang="en-US" altLang="ko-KR" sz="1500" b="0" i="0" kern="1200" dirty="0">
                        <a:solidFill>
                          <a:schemeClr val="dk1"/>
                        </a:solidFill>
                        <a:effectLst/>
                        <a:latin typeface="+mn-lt"/>
                        <a:ea typeface="+mn-ea"/>
                        <a:cs typeface="+mn-cs"/>
                      </a:endParaRPr>
                    </a:p>
                    <a:p>
                      <a:pPr algn="ctr" latinLnBrk="1"/>
                      <a:endParaRPr lang="en-US" altLang="ko-KR" sz="1500" b="0" i="0" kern="1200" dirty="0">
                        <a:solidFill>
                          <a:schemeClr val="dk1"/>
                        </a:solidFill>
                        <a:effectLst/>
                        <a:latin typeface="+mn-lt"/>
                        <a:ea typeface="+mn-ea"/>
                        <a:cs typeface="+mn-cs"/>
                      </a:endParaRPr>
                    </a:p>
                    <a:p>
                      <a:pPr algn="ctr" latinLnBrk="1"/>
                      <a:r>
                        <a:rPr lang="en-US" altLang="ko-KR" sz="1500" b="0" i="0" kern="1200" dirty="0">
                          <a:solidFill>
                            <a:schemeClr val="dk1"/>
                          </a:solidFill>
                          <a:effectLst/>
                          <a:latin typeface="+mn-lt"/>
                          <a:ea typeface="+mn-ea"/>
                          <a:cs typeface="+mn-cs"/>
                        </a:rPr>
                        <a:t>CHO</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소상공인으로 시작하기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9946178"/>
                  </a:ext>
                </a:extLst>
              </a:tr>
              <a:tr h="443645">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제품등록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66337"/>
                  </a:ext>
                </a:extLst>
              </a:tr>
              <a:tr h="458942">
                <a:tc vMerge="1">
                  <a:txBody>
                    <a:bodyPr/>
                    <a:lstStyle/>
                    <a:p>
                      <a:pPr algn="ct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제품관리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5462515"/>
                  </a:ext>
                </a:extLst>
              </a:tr>
              <a:tr h="458942">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-01-03</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재고관리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186897"/>
                  </a:ext>
                </a:extLst>
              </a:tr>
              <a:tr h="458942">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 typeface="+mj-lt"/>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-01-04</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실시간 창고현황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68212"/>
                  </a:ext>
                </a:extLst>
              </a:tr>
              <a:tr h="458942">
                <a:tc v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 typeface="+mj-lt"/>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-01-05</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얼굴인식 사진등록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6806231"/>
                  </a:ext>
                </a:extLst>
              </a:tr>
              <a:tr h="458942">
                <a:tc vMerge="1">
                  <a:txBody>
                    <a:bodyPr/>
                    <a:lstStyle/>
                    <a:p>
                      <a:pPr algn="ct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a:solidFill>
                            <a:schemeClr val="dk1"/>
                          </a:solidFill>
                          <a:effectLst/>
                          <a:latin typeface="+mn-lt"/>
                          <a:ea typeface="+mn-ea"/>
                          <a:cs typeface="+mn-cs"/>
                        </a:rPr>
                        <a:t>CHO</a:t>
                      </a:r>
                      <a:r>
                        <a:rPr lang="en-US" altLang="ko-KR" sz="1500" b="0" i="0" kern="1200" dirty="0">
                          <a:solidFill>
                            <a:schemeClr val="tx1"/>
                          </a:solidFill>
                          <a:effectLst/>
                          <a:latin typeface="+mn-lt"/>
                          <a:ea typeface="+mn-ea"/>
                          <a:cs typeface="+mn-cs"/>
                        </a:rPr>
                        <a:t>-02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쇼핑하러 가기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1497117"/>
                  </a:ext>
                </a:extLst>
              </a:tr>
              <a:tr h="481552">
                <a:tc rowSpan="2">
                  <a:txBody>
                    <a:bodyPr/>
                    <a:lstStyle/>
                    <a:p>
                      <a:pPr algn="ctr" latinLnBrk="1"/>
                      <a:endParaRPr lang="en-US" altLang="ko-KR" sz="1500" dirty="0">
                        <a:solidFill>
                          <a:schemeClr val="tx1"/>
                        </a:solidFill>
                      </a:endParaRPr>
                    </a:p>
                    <a:p>
                      <a:pPr algn="ctr" latinLnBrk="1"/>
                      <a:r>
                        <a:rPr lang="en-US" altLang="ko-KR" sz="1500" dirty="0">
                          <a:solidFill>
                            <a:schemeClr val="tx1"/>
                          </a:solidFill>
                        </a:rPr>
                        <a:t>USE</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USE-01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소상공인 회원가입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030501"/>
                  </a:ext>
                </a:extLst>
              </a:tr>
              <a:tr h="481552">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USE-02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소상공인 로그인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431826"/>
                  </a:ext>
                </a:extLst>
              </a:tr>
              <a:tr h="481552">
                <a:tc rowSpan="2">
                  <a:txBody>
                    <a:bodyPr/>
                    <a:lstStyle/>
                    <a:p>
                      <a:pPr algn="ctr" latinLnBrk="1"/>
                      <a:endParaRPr lang="en-US" altLang="ko-KR" sz="1500" dirty="0">
                        <a:solidFill>
                          <a:schemeClr val="tx1"/>
                        </a:solidFill>
                      </a:endParaRPr>
                    </a:p>
                    <a:p>
                      <a:pPr algn="ctr" latinLnBrk="1"/>
                      <a:r>
                        <a:rPr lang="en-US" altLang="ko-KR" sz="1500" dirty="0">
                          <a:solidFill>
                            <a:schemeClr val="tx1"/>
                          </a:solidFill>
                        </a:rPr>
                        <a:t>REG</a:t>
                      </a:r>
                    </a:p>
                    <a:p>
                      <a:pPr algn="ctr" latinLnBrk="1"/>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REG-01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 정보 등록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0816674"/>
                  </a:ext>
                </a:extLst>
              </a:tr>
              <a:tr h="398462">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REG-02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카테고리 등록 </a:t>
                      </a:r>
                      <a:endParaRPr lang="en-US" altLang="ko-KR"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436360"/>
                  </a:ext>
                </a:extLst>
              </a:tr>
            </a:tbl>
          </a:graphicData>
        </a:graphic>
      </p:graphicFrame>
      <p:sp>
        <p:nvSpPr>
          <p:cNvPr id="4" name="슬라이드 번호 개체 틀 3"/>
          <p:cNvSpPr>
            <a:spLocks noGrp="1"/>
          </p:cNvSpPr>
          <p:nvPr>
            <p:ph type="sldNum" sz="quarter" idx="12"/>
          </p:nvPr>
        </p:nvSpPr>
        <p:spPr/>
        <p:txBody>
          <a:bodyPr/>
          <a:lstStyle/>
          <a:p>
            <a:fld id="{C8B1308B-619C-4750-878A-85E35834BA81}" type="slidenum">
              <a:rPr lang="ko-KR" altLang="en-US" smtClean="0"/>
              <a:t>85</a:t>
            </a:fld>
            <a:endParaRPr lang="ko-KR" altLang="en-US"/>
          </a:p>
        </p:txBody>
      </p:sp>
    </p:spTree>
    <p:extLst>
      <p:ext uri="{BB962C8B-B14F-4D97-AF65-F5344CB8AC3E}">
        <p14:creationId xmlns:p14="http://schemas.microsoft.com/office/powerpoint/2010/main" val="2753246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프로그램 목록</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4" name="표 3">
            <a:extLst>
              <a:ext uri="{FF2B5EF4-FFF2-40B4-BE49-F238E27FC236}">
                <a16:creationId xmlns:a16="http://schemas.microsoft.com/office/drawing/2014/main" id="{AAE553C2-65C4-43EA-A228-741078C2B47B}"/>
              </a:ext>
            </a:extLst>
          </p:cNvPr>
          <p:cNvGraphicFramePr>
            <a:graphicFrameLocks noGrp="1"/>
          </p:cNvGraphicFramePr>
          <p:nvPr>
            <p:extLst>
              <p:ext uri="{D42A27DB-BD31-4B8C-83A1-F6EECF244321}">
                <p14:modId xmlns:p14="http://schemas.microsoft.com/office/powerpoint/2010/main" val="2539646052"/>
              </p:ext>
            </p:extLst>
          </p:nvPr>
        </p:nvGraphicFramePr>
        <p:xfrm>
          <a:off x="231006" y="1126631"/>
          <a:ext cx="11729987" cy="5012047"/>
        </p:xfrm>
        <a:graphic>
          <a:graphicData uri="http://schemas.openxmlformats.org/drawingml/2006/table">
            <a:tbl>
              <a:tblPr firstRow="1" bandRow="1">
                <a:tableStyleId>{5C22544A-7EE6-4342-B048-85BDC9FD1C3A}</a:tableStyleId>
              </a:tblPr>
              <a:tblGrid>
                <a:gridCol w="1905737">
                  <a:extLst>
                    <a:ext uri="{9D8B030D-6E8A-4147-A177-3AD203B41FA5}">
                      <a16:colId xmlns:a16="http://schemas.microsoft.com/office/drawing/2014/main" val="1576400015"/>
                    </a:ext>
                  </a:extLst>
                </a:gridCol>
                <a:gridCol w="2884708">
                  <a:extLst>
                    <a:ext uri="{9D8B030D-6E8A-4147-A177-3AD203B41FA5}">
                      <a16:colId xmlns:a16="http://schemas.microsoft.com/office/drawing/2014/main" val="3553305575"/>
                    </a:ext>
                  </a:extLst>
                </a:gridCol>
                <a:gridCol w="6939542">
                  <a:extLst>
                    <a:ext uri="{9D8B030D-6E8A-4147-A177-3AD203B41FA5}">
                      <a16:colId xmlns:a16="http://schemas.microsoft.com/office/drawing/2014/main" val="1828873745"/>
                    </a:ext>
                  </a:extLst>
                </a:gridCol>
              </a:tblGrid>
              <a:tr h="328841">
                <a:tc>
                  <a:txBody>
                    <a:bodyPr/>
                    <a:lstStyle/>
                    <a:p>
                      <a:pPr algn="ctr" latinLnBrk="1"/>
                      <a:r>
                        <a:rPr lang="ko-KR" altLang="en-US" sz="1500" dirty="0">
                          <a:solidFill>
                            <a:schemeClr val="tx1"/>
                          </a:solidFill>
                        </a:rPr>
                        <a:t>기능 분류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기능번호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 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003603826"/>
                  </a:ext>
                </a:extLst>
              </a:tr>
              <a:tr h="425746">
                <a:tc rowSpan="9">
                  <a:txBody>
                    <a:bodyPr/>
                    <a:lstStyle/>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r>
                        <a:rPr lang="en-US" altLang="ko-KR" sz="1500" dirty="0">
                          <a:solidFill>
                            <a:schemeClr val="tx1"/>
                          </a:solidFill>
                        </a:rPr>
                        <a:t>ADM</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삭제할 제품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030501"/>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ADM-01-01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 삭제 메시지 확인 및 삭제 완료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431826"/>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주문현황을 확인할 제품선택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0816674"/>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ADM-02-02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주문 수와 주문서 목록 확인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436360"/>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ADM-03</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주문자 정렬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149235"/>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500" dirty="0">
                          <a:solidFill>
                            <a:schemeClr val="tx1"/>
                          </a:solidFill>
                        </a:rPr>
                        <a:t>ADM-03-01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처리상태 확인 후 삭제할 주문 건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985366"/>
                  </a:ext>
                </a:extLst>
              </a:tr>
              <a:tr h="42574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ADM-03-0101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주문 건 삭제 메시지 확인 및 삭제 완료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409125"/>
                  </a:ext>
                </a:extLst>
              </a:tr>
              <a:tr h="425746">
                <a:tc vMerge="1">
                  <a:txBody>
                    <a:bodyPr/>
                    <a:lstStyle/>
                    <a:p>
                      <a:pPr algn="ctr" latinLnBrk="1"/>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ADM-04</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500" dirty="0"/>
                        <a:t>입고 처리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8979927"/>
                  </a:ext>
                </a:extLst>
              </a:tr>
              <a:tr h="425746">
                <a:tc vMerge="1">
                  <a:txBody>
                    <a:bodyPr/>
                    <a:lstStyle/>
                    <a:p>
                      <a:pPr algn="ctr" latinLnBrk="1"/>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ADM-05</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ko-KR" altLang="en-US" sz="1500" dirty="0"/>
                        <a:t>주문 처리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7365445"/>
                  </a:ext>
                </a:extLst>
              </a:tr>
              <a:tr h="425746">
                <a:tc>
                  <a:txBody>
                    <a:bodyPr/>
                    <a:lstStyle/>
                    <a:p>
                      <a:pPr algn="ctr" latinLnBrk="1"/>
                      <a:r>
                        <a:rPr lang="en-US" altLang="ko-KR" sz="1500" b="0" i="0" kern="1200" dirty="0" err="1">
                          <a:solidFill>
                            <a:schemeClr val="dk1"/>
                          </a:solidFill>
                          <a:effectLst/>
                          <a:latin typeface="+mn-lt"/>
                          <a:ea typeface="+mn-ea"/>
                          <a:cs typeface="+mn-cs"/>
                        </a:rPr>
                        <a:t>STO</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i="0" kern="1200" dirty="0" err="1">
                          <a:solidFill>
                            <a:schemeClr val="dk1"/>
                          </a:solidFill>
                          <a:effectLst/>
                          <a:latin typeface="+mn-lt"/>
                          <a:ea typeface="+mn-ea"/>
                          <a:cs typeface="+mn-cs"/>
                        </a:rPr>
                        <a:t>STO</a:t>
                      </a:r>
                      <a:r>
                        <a:rPr lang="en-US" altLang="ko-KR" sz="1500" b="0" i="0" kern="1200" dirty="0">
                          <a:solidFill>
                            <a:schemeClr val="tx1"/>
                          </a:solidFill>
                          <a:effectLst/>
                          <a:latin typeface="+mn-lt"/>
                          <a:ea typeface="+mn-ea"/>
                          <a:cs typeface="+mn-cs"/>
                        </a:rPr>
                        <a:t>-01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 별 입출고</a:t>
                      </a:r>
                      <a:r>
                        <a:rPr lang="en-US" altLang="ko-KR" sz="1500" dirty="0">
                          <a:solidFill>
                            <a:schemeClr val="tx1"/>
                          </a:solidFill>
                        </a:rPr>
                        <a:t>, </a:t>
                      </a:r>
                      <a:r>
                        <a:rPr lang="ko-KR" altLang="en-US" sz="1500" dirty="0">
                          <a:solidFill>
                            <a:schemeClr val="tx1"/>
                          </a:solidFill>
                        </a:rPr>
                        <a:t>재고 목록 확인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3844311"/>
                  </a:ext>
                </a:extLst>
              </a:tr>
              <a:tr h="425746">
                <a:tc>
                  <a:txBody>
                    <a:bodyPr/>
                    <a:lstStyle/>
                    <a:p>
                      <a:pPr algn="ctr" latinLnBrk="1"/>
                      <a:r>
                        <a:rPr lang="en-US" altLang="ko-KR" sz="1500" dirty="0">
                          <a:solidFill>
                            <a:schemeClr val="tx1"/>
                          </a:solidFill>
                        </a:rPr>
                        <a:t>REA</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chemeClr val="tx1"/>
                          </a:solidFill>
                        </a:rPr>
                        <a:t>REA-01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제품 별 실시간 입출고</a:t>
                      </a:r>
                      <a:r>
                        <a:rPr lang="en-US" altLang="ko-KR" sz="1500" dirty="0">
                          <a:solidFill>
                            <a:schemeClr val="tx1"/>
                          </a:solidFill>
                        </a:rPr>
                        <a:t>, </a:t>
                      </a:r>
                      <a:r>
                        <a:rPr lang="ko-KR" altLang="en-US" sz="1500" dirty="0">
                          <a:solidFill>
                            <a:schemeClr val="tx1"/>
                          </a:solidFill>
                        </a:rPr>
                        <a:t>재고 상세정보 확인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621914"/>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86</a:t>
            </a:fld>
            <a:endParaRPr lang="ko-KR" altLang="en-US"/>
          </a:p>
        </p:txBody>
      </p:sp>
    </p:spTree>
    <p:extLst>
      <p:ext uri="{BB962C8B-B14F-4D97-AF65-F5344CB8AC3E}">
        <p14:creationId xmlns:p14="http://schemas.microsoft.com/office/powerpoint/2010/main" val="2741005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31187" y="516412"/>
            <a:ext cx="3233720" cy="262952"/>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프로그램 목록</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aphicFrame>
        <p:nvGraphicFramePr>
          <p:cNvPr id="4" name="표 3">
            <a:extLst>
              <a:ext uri="{FF2B5EF4-FFF2-40B4-BE49-F238E27FC236}">
                <a16:creationId xmlns:a16="http://schemas.microsoft.com/office/drawing/2014/main" id="{6FE9809A-5744-4EB7-A046-64346A62C127}"/>
              </a:ext>
            </a:extLst>
          </p:cNvPr>
          <p:cNvGraphicFramePr>
            <a:graphicFrameLocks noGrp="1"/>
          </p:cNvGraphicFramePr>
          <p:nvPr>
            <p:extLst>
              <p:ext uri="{D42A27DB-BD31-4B8C-83A1-F6EECF244321}">
                <p14:modId xmlns:p14="http://schemas.microsoft.com/office/powerpoint/2010/main" val="642828733"/>
              </p:ext>
            </p:extLst>
          </p:nvPr>
        </p:nvGraphicFramePr>
        <p:xfrm>
          <a:off x="231006" y="1240338"/>
          <a:ext cx="11729987" cy="2188662"/>
        </p:xfrm>
        <a:graphic>
          <a:graphicData uri="http://schemas.openxmlformats.org/drawingml/2006/table">
            <a:tbl>
              <a:tblPr firstRow="1" bandRow="1">
                <a:tableStyleId>{5C22544A-7EE6-4342-B048-85BDC9FD1C3A}</a:tableStyleId>
              </a:tblPr>
              <a:tblGrid>
                <a:gridCol w="1905737">
                  <a:extLst>
                    <a:ext uri="{9D8B030D-6E8A-4147-A177-3AD203B41FA5}">
                      <a16:colId xmlns:a16="http://schemas.microsoft.com/office/drawing/2014/main" val="1576400015"/>
                    </a:ext>
                  </a:extLst>
                </a:gridCol>
                <a:gridCol w="2884708">
                  <a:extLst>
                    <a:ext uri="{9D8B030D-6E8A-4147-A177-3AD203B41FA5}">
                      <a16:colId xmlns:a16="http://schemas.microsoft.com/office/drawing/2014/main" val="3553305575"/>
                    </a:ext>
                  </a:extLst>
                </a:gridCol>
                <a:gridCol w="6939542">
                  <a:extLst>
                    <a:ext uri="{9D8B030D-6E8A-4147-A177-3AD203B41FA5}">
                      <a16:colId xmlns:a16="http://schemas.microsoft.com/office/drawing/2014/main" val="1828873745"/>
                    </a:ext>
                  </a:extLst>
                </a:gridCol>
              </a:tblGrid>
              <a:tr h="234682">
                <a:tc>
                  <a:txBody>
                    <a:bodyPr/>
                    <a:lstStyle/>
                    <a:p>
                      <a:pPr algn="ctr" latinLnBrk="1"/>
                      <a:r>
                        <a:rPr lang="ko-KR" altLang="en-US" sz="1500" dirty="0">
                          <a:solidFill>
                            <a:schemeClr val="tx1"/>
                          </a:solidFill>
                        </a:rPr>
                        <a:t>기능 분류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기능번호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latinLnBrk="1"/>
                      <a:r>
                        <a:rPr lang="ko-KR" altLang="en-US" sz="1500" dirty="0">
                          <a:solidFill>
                            <a:schemeClr val="tx1"/>
                          </a:solidFill>
                        </a:rPr>
                        <a:t>기능 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003603826"/>
                  </a:ext>
                </a:extLst>
              </a:tr>
              <a:tr h="303840">
                <a:tc rowSpan="5">
                  <a:txBody>
                    <a:bodyPr/>
                    <a:lstStyle/>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endParaRPr lang="en-US" altLang="ko-KR" sz="1500" dirty="0">
                        <a:solidFill>
                          <a:schemeClr val="tx1"/>
                        </a:solidFill>
                      </a:endParaRPr>
                    </a:p>
                    <a:p>
                      <a:pPr algn="ctr" latinLnBrk="1"/>
                      <a:r>
                        <a:rPr lang="en-US" altLang="ko-KR" sz="1500" dirty="0" err="1">
                          <a:solidFill>
                            <a:schemeClr val="tx1"/>
                          </a:solidFill>
                        </a:rPr>
                        <a:t>SHO</a:t>
                      </a:r>
                      <a:endParaRPr lang="en-US" altLang="ko-KR" sz="1500" dirty="0">
                        <a:solidFill>
                          <a:schemeClr val="tx1"/>
                        </a:solidFill>
                      </a:endParaRPr>
                    </a:p>
                    <a:p>
                      <a:pPr algn="ctr" latinLnBrk="1"/>
                      <a:endParaRPr lang="en-US" altLang="ko-KR"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err="1">
                          <a:solidFill>
                            <a:schemeClr val="tx1"/>
                          </a:solidFill>
                        </a:rPr>
                        <a:t>SHO</a:t>
                      </a:r>
                      <a:r>
                        <a:rPr lang="en-US" altLang="ko-KR" sz="1500" dirty="0">
                          <a:solidFill>
                            <a:schemeClr val="tx1"/>
                          </a:solidFill>
                        </a:rPr>
                        <a:t>-01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상품 리스트 확인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030501"/>
                  </a:ext>
                </a:extLst>
              </a:tr>
              <a:tr h="303840">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err="1">
                          <a:solidFill>
                            <a:schemeClr val="tx1"/>
                          </a:solidFill>
                        </a:rPr>
                        <a:t>SHO</a:t>
                      </a:r>
                      <a:r>
                        <a:rPr lang="en-US" altLang="ko-KR" sz="1500" dirty="0">
                          <a:solidFill>
                            <a:schemeClr val="tx1"/>
                          </a:solidFill>
                        </a:rPr>
                        <a:t>-01-01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500" dirty="0">
                          <a:solidFill>
                            <a:schemeClr val="tx1"/>
                          </a:solidFill>
                        </a:rPr>
                        <a:t>카테고리 별 상품 리스트 확인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431826"/>
                  </a:ext>
                </a:extLst>
              </a:tr>
              <a:tr h="407770">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err="1">
                          <a:solidFill>
                            <a:schemeClr val="tx1"/>
                          </a:solidFill>
                        </a:rPr>
                        <a:t>SHO</a:t>
                      </a:r>
                      <a:r>
                        <a:rPr lang="en-US" altLang="ko-KR" sz="1500" dirty="0">
                          <a:solidFill>
                            <a:schemeClr val="tx1"/>
                          </a:solidFill>
                        </a:rPr>
                        <a:t>-01-02</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상품 상세 정보 확인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0816674"/>
                  </a:ext>
                </a:extLst>
              </a:tr>
              <a:tr h="410386">
                <a:tc vMerge="1">
                  <a:txBody>
                    <a:bodyPr/>
                    <a:lstStyle/>
                    <a:p>
                      <a:pP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err="1">
                          <a:solidFill>
                            <a:schemeClr val="tx1"/>
                          </a:solidFill>
                        </a:rPr>
                        <a:t>SHO</a:t>
                      </a:r>
                      <a:r>
                        <a:rPr lang="en-US" altLang="ko-KR" sz="1500" dirty="0">
                          <a:solidFill>
                            <a:schemeClr val="tx1"/>
                          </a:solidFill>
                        </a:rPr>
                        <a:t>-03</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주문하기 선택</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436360"/>
                  </a:ext>
                </a:extLst>
              </a:tr>
              <a:tr h="410386">
                <a:tc vMerge="1">
                  <a:txBody>
                    <a:bodyPr/>
                    <a:lstStyle/>
                    <a:p>
                      <a:pPr algn="ctr" latinLnBrk="1"/>
                      <a:endParaRPr lang="en-US" altLang="ko-K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err="1">
                          <a:solidFill>
                            <a:schemeClr val="tx1"/>
                          </a:solidFill>
                        </a:rPr>
                        <a:t>SHO</a:t>
                      </a:r>
                      <a:r>
                        <a:rPr lang="en-US" altLang="ko-KR" sz="1500" dirty="0">
                          <a:solidFill>
                            <a:schemeClr val="tx1"/>
                          </a:solidFill>
                        </a:rPr>
                        <a:t>-03-01</a:t>
                      </a:r>
                      <a:endParaRPr lang="ko-KR" alt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rPr>
                        <a:t>주문서 작성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3393897"/>
                  </a:ext>
                </a:extLst>
              </a:tr>
            </a:tbl>
          </a:graphicData>
        </a:graphic>
      </p:graphicFrame>
      <p:sp>
        <p:nvSpPr>
          <p:cNvPr id="2" name="슬라이드 번호 개체 틀 1"/>
          <p:cNvSpPr>
            <a:spLocks noGrp="1"/>
          </p:cNvSpPr>
          <p:nvPr>
            <p:ph type="sldNum" sz="quarter" idx="12"/>
          </p:nvPr>
        </p:nvSpPr>
        <p:spPr/>
        <p:txBody>
          <a:bodyPr/>
          <a:lstStyle/>
          <a:p>
            <a:fld id="{C8B1308B-619C-4750-878A-85E35834BA81}" type="slidenum">
              <a:rPr lang="ko-KR" altLang="en-US" smtClean="0"/>
              <a:t>87</a:t>
            </a:fld>
            <a:endParaRPr lang="ko-KR" altLang="en-US"/>
          </a:p>
        </p:txBody>
      </p:sp>
    </p:spTree>
    <p:extLst>
      <p:ext uri="{BB962C8B-B14F-4D97-AF65-F5344CB8AC3E}">
        <p14:creationId xmlns:p14="http://schemas.microsoft.com/office/powerpoint/2010/main" val="17118744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테이블 정의서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직사각형 1">
            <a:extLst>
              <a:ext uri="{FF2B5EF4-FFF2-40B4-BE49-F238E27FC236}">
                <a16:creationId xmlns:a16="http://schemas.microsoft.com/office/drawing/2014/main" id="{37DB03F5-3FF8-4A51-8D06-479748D66B7B}"/>
              </a:ext>
            </a:extLst>
          </p:cNvPr>
          <p:cNvSpPr/>
          <p:nvPr/>
        </p:nvSpPr>
        <p:spPr>
          <a:xfrm>
            <a:off x="1746256" y="1387799"/>
            <a:ext cx="4291660" cy="4472550"/>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solidFill>
                <a:schemeClr val="tx1"/>
              </a:solidFill>
            </a:endParaRPr>
          </a:p>
        </p:txBody>
      </p:sp>
      <p:sp>
        <p:nvSpPr>
          <p:cNvPr id="5" name="직사각형 4">
            <a:extLst>
              <a:ext uri="{FF2B5EF4-FFF2-40B4-BE49-F238E27FC236}">
                <a16:creationId xmlns:a16="http://schemas.microsoft.com/office/drawing/2014/main" id="{019C3866-0FE8-40AF-9959-BF29D428B430}"/>
              </a:ext>
            </a:extLst>
          </p:cNvPr>
          <p:cNvSpPr/>
          <p:nvPr/>
        </p:nvSpPr>
        <p:spPr>
          <a:xfrm>
            <a:off x="6096000" y="1387799"/>
            <a:ext cx="4291660" cy="4472550"/>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solidFill>
                <a:schemeClr val="tx1"/>
              </a:solidFill>
            </a:endParaRPr>
          </a:p>
        </p:txBody>
      </p:sp>
      <p:graphicFrame>
        <p:nvGraphicFramePr>
          <p:cNvPr id="6" name="표 5">
            <a:extLst>
              <a:ext uri="{FF2B5EF4-FFF2-40B4-BE49-F238E27FC236}">
                <a16:creationId xmlns:a16="http://schemas.microsoft.com/office/drawing/2014/main" id="{E40FF865-CBDB-4150-9C5D-E5F959D83BBD}"/>
              </a:ext>
            </a:extLst>
          </p:cNvPr>
          <p:cNvGraphicFramePr>
            <a:graphicFrameLocks noGrp="1"/>
          </p:cNvGraphicFramePr>
          <p:nvPr/>
        </p:nvGraphicFramePr>
        <p:xfrm>
          <a:off x="6240016" y="1786156"/>
          <a:ext cx="4032448" cy="1186677"/>
        </p:xfrm>
        <a:graphic>
          <a:graphicData uri="http://schemas.openxmlformats.org/drawingml/2006/table">
            <a:tbl>
              <a:tblPr firstRow="1" bandRow="1">
                <a:tableStyleId>{69CF1AB2-1976-4502-BF36-3FF5EA218861}</a:tableStyleId>
              </a:tblPr>
              <a:tblGrid>
                <a:gridCol w="919681">
                  <a:extLst>
                    <a:ext uri="{9D8B030D-6E8A-4147-A177-3AD203B41FA5}">
                      <a16:colId xmlns:a16="http://schemas.microsoft.com/office/drawing/2014/main" val="20000"/>
                    </a:ext>
                  </a:extLst>
                </a:gridCol>
                <a:gridCol w="707447">
                  <a:extLst>
                    <a:ext uri="{9D8B030D-6E8A-4147-A177-3AD203B41FA5}">
                      <a16:colId xmlns:a16="http://schemas.microsoft.com/office/drawing/2014/main" val="20001"/>
                    </a:ext>
                  </a:extLst>
                </a:gridCol>
                <a:gridCol w="495213">
                  <a:extLst>
                    <a:ext uri="{9D8B030D-6E8A-4147-A177-3AD203B41FA5}">
                      <a16:colId xmlns:a16="http://schemas.microsoft.com/office/drawing/2014/main" val="20002"/>
                    </a:ext>
                  </a:extLst>
                </a:gridCol>
                <a:gridCol w="830882">
                  <a:extLst>
                    <a:ext uri="{9D8B030D-6E8A-4147-A177-3AD203B41FA5}">
                      <a16:colId xmlns:a16="http://schemas.microsoft.com/office/drawing/2014/main" val="20003"/>
                    </a:ext>
                  </a:extLst>
                </a:gridCol>
                <a:gridCol w="1079225">
                  <a:extLst>
                    <a:ext uri="{9D8B030D-6E8A-4147-A177-3AD203B41FA5}">
                      <a16:colId xmlns:a16="http://schemas.microsoft.com/office/drawing/2014/main" val="20004"/>
                    </a:ext>
                  </a:extLst>
                </a:gridCol>
              </a:tblGrid>
              <a:tr h="239769">
                <a:tc>
                  <a:txBody>
                    <a:bodyPr/>
                    <a:lstStyle/>
                    <a:p>
                      <a:pPr latinLnBrk="1"/>
                      <a:r>
                        <a:rPr lang="en-US" altLang="ko-KR" sz="1200" b="0" dirty="0"/>
                        <a:t>Field</a:t>
                      </a:r>
                      <a:endParaRPr lang="ko-KR" altLang="en-US" sz="1200" b="0" dirty="0"/>
                    </a:p>
                  </a:txBody>
                  <a:tcPr>
                    <a:solidFill>
                      <a:schemeClr val="accent1">
                        <a:lumMod val="40000"/>
                        <a:lumOff val="60000"/>
                      </a:schemeClr>
                    </a:solidFill>
                  </a:tcPr>
                </a:tc>
                <a:tc>
                  <a:txBody>
                    <a:bodyPr/>
                    <a:lstStyle/>
                    <a:p>
                      <a:pPr latinLnBrk="1"/>
                      <a:r>
                        <a:rPr lang="en-US" altLang="ko-KR" sz="1200" b="0" dirty="0"/>
                        <a:t>Type</a:t>
                      </a:r>
                      <a:endParaRPr lang="ko-KR" altLang="en-US" sz="1200" b="0" dirty="0"/>
                    </a:p>
                  </a:txBody>
                  <a:tcPr>
                    <a:solidFill>
                      <a:schemeClr val="accent1">
                        <a:lumMod val="40000"/>
                        <a:lumOff val="60000"/>
                      </a:schemeClr>
                    </a:solidFill>
                  </a:tcPr>
                </a:tc>
                <a:tc>
                  <a:txBody>
                    <a:bodyPr/>
                    <a:lstStyle/>
                    <a:p>
                      <a:pPr latinLnBrk="1"/>
                      <a:r>
                        <a:rPr lang="en-US" altLang="ko-KR" sz="1200" b="0" dirty="0"/>
                        <a:t>Null</a:t>
                      </a:r>
                      <a:endParaRPr lang="ko-KR" altLang="en-US" sz="1200" b="0" dirty="0"/>
                    </a:p>
                  </a:txBody>
                  <a:tcPr>
                    <a:solidFill>
                      <a:schemeClr val="accent1">
                        <a:lumMod val="40000"/>
                        <a:lumOff val="60000"/>
                      </a:schemeClr>
                    </a:solidFill>
                  </a:tcPr>
                </a:tc>
                <a:tc>
                  <a:txBody>
                    <a:bodyPr/>
                    <a:lstStyle/>
                    <a:p>
                      <a:pPr latinLnBrk="1"/>
                      <a:r>
                        <a:rPr lang="en-US" altLang="ko-KR" sz="1200" b="0" dirty="0"/>
                        <a:t>Key</a:t>
                      </a:r>
                      <a:endParaRPr lang="ko-KR" altLang="en-US" sz="1200" b="0" dirty="0"/>
                    </a:p>
                  </a:txBody>
                  <a:tcPr>
                    <a:solidFill>
                      <a:schemeClr val="accent1">
                        <a:lumMod val="40000"/>
                        <a:lumOff val="60000"/>
                      </a:schemeClr>
                    </a:solidFill>
                  </a:tcPr>
                </a:tc>
                <a:tc>
                  <a:txBody>
                    <a:bodyPr/>
                    <a:lstStyle/>
                    <a:p>
                      <a:pPr latinLnBrk="1"/>
                      <a:r>
                        <a:rPr lang="ko-KR" altLang="en-US" sz="1200" b="0" dirty="0"/>
                        <a:t>설명</a:t>
                      </a:r>
                    </a:p>
                  </a:txBody>
                  <a:tcPr>
                    <a:solidFill>
                      <a:schemeClr val="accent1">
                        <a:lumMod val="40000"/>
                        <a:lumOff val="60000"/>
                      </a:schemeClr>
                    </a:solidFill>
                  </a:tcPr>
                </a:tc>
                <a:extLst>
                  <a:ext uri="{0D108BD9-81ED-4DB2-BD59-A6C34878D82A}">
                    <a16:rowId xmlns:a16="http://schemas.microsoft.com/office/drawing/2014/main" val="10000"/>
                  </a:ext>
                </a:extLst>
              </a:tr>
              <a:tr h="287185">
                <a:tc>
                  <a:txBody>
                    <a:bodyPr/>
                    <a:lstStyle/>
                    <a:p>
                      <a:pPr latinLnBrk="1"/>
                      <a:r>
                        <a:rPr lang="en-US" altLang="ko-KR" sz="1100" dirty="0"/>
                        <a:t>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PK</a:t>
                      </a:r>
                      <a:endParaRPr lang="ko-KR" altLang="en-US" sz="1100" dirty="0"/>
                    </a:p>
                  </a:txBody>
                  <a:tcPr>
                    <a:solidFill>
                      <a:schemeClr val="bg1">
                        <a:lumMod val="95000"/>
                      </a:schemeClr>
                    </a:solidFill>
                  </a:tcPr>
                </a:tc>
                <a:tc>
                  <a:txBody>
                    <a:bodyPr/>
                    <a:lstStyle/>
                    <a:p>
                      <a:pPr latinLnBrk="1"/>
                      <a:r>
                        <a:rPr lang="ko-KR" altLang="en-US" sz="1100" dirty="0" err="1"/>
                        <a:t>기본키</a:t>
                      </a:r>
                      <a:endParaRPr lang="ko-KR" altLang="en-US" sz="1100" dirty="0"/>
                    </a:p>
                  </a:txBody>
                  <a:tcPr>
                    <a:solidFill>
                      <a:schemeClr val="bg1">
                        <a:lumMod val="95000"/>
                      </a:schemeClr>
                    </a:solidFill>
                  </a:tcPr>
                </a:tc>
                <a:extLst>
                  <a:ext uri="{0D108BD9-81ED-4DB2-BD59-A6C34878D82A}">
                    <a16:rowId xmlns:a16="http://schemas.microsoft.com/office/drawing/2014/main" val="10001"/>
                  </a:ext>
                </a:extLst>
              </a:tr>
              <a:tr h="312586">
                <a:tc>
                  <a:txBody>
                    <a:bodyPr/>
                    <a:lstStyle/>
                    <a:p>
                      <a:pPr latinLnBrk="1"/>
                      <a:r>
                        <a:rPr lang="en-US" altLang="ko-KR" sz="1100" dirty="0"/>
                        <a:t>name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카테고리 이름</a:t>
                      </a:r>
                    </a:p>
                  </a:txBody>
                  <a:tcPr>
                    <a:solidFill>
                      <a:schemeClr val="bg1">
                        <a:lumMod val="95000"/>
                      </a:schemeClr>
                    </a:solidFill>
                  </a:tcPr>
                </a:tc>
                <a:extLst>
                  <a:ext uri="{0D108BD9-81ED-4DB2-BD59-A6C34878D82A}">
                    <a16:rowId xmlns:a16="http://schemas.microsoft.com/office/drawing/2014/main" val="10002"/>
                  </a:ext>
                </a:extLst>
              </a:tr>
              <a:tr h="312586">
                <a:tc>
                  <a:txBody>
                    <a:bodyPr/>
                    <a:lstStyle/>
                    <a:p>
                      <a:pPr latinLnBrk="1"/>
                      <a:r>
                        <a:rPr lang="en-US" altLang="ko-KR" sz="1100" dirty="0"/>
                        <a:t>description</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카테고리 설명</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98AF29D8-881F-477E-B52F-17659337EA3D}"/>
              </a:ext>
            </a:extLst>
          </p:cNvPr>
          <p:cNvSpPr txBox="1"/>
          <p:nvPr/>
        </p:nvSpPr>
        <p:spPr>
          <a:xfrm>
            <a:off x="6139188" y="1509157"/>
            <a:ext cx="1685004" cy="276999"/>
          </a:xfrm>
          <a:prstGeom prst="rect">
            <a:avLst/>
          </a:prstGeom>
          <a:noFill/>
        </p:spPr>
        <p:txBody>
          <a:bodyPr wrap="square" rtlCol="0">
            <a:spAutoFit/>
          </a:bodyPr>
          <a:lstStyle/>
          <a:p>
            <a:r>
              <a:rPr lang="en-US" altLang="ko-KR" sz="1200" dirty="0"/>
              <a:t>Category </a:t>
            </a:r>
            <a:r>
              <a:rPr lang="ko-KR" altLang="en-US" sz="1200" dirty="0"/>
              <a:t>테이블</a:t>
            </a:r>
          </a:p>
        </p:txBody>
      </p:sp>
      <p:sp>
        <p:nvSpPr>
          <p:cNvPr id="9" name="TextBox 8">
            <a:extLst>
              <a:ext uri="{FF2B5EF4-FFF2-40B4-BE49-F238E27FC236}">
                <a16:creationId xmlns:a16="http://schemas.microsoft.com/office/drawing/2014/main" id="{DF62A6B9-54ED-41EA-AAD1-5A32C5584742}"/>
              </a:ext>
            </a:extLst>
          </p:cNvPr>
          <p:cNvSpPr txBox="1"/>
          <p:nvPr/>
        </p:nvSpPr>
        <p:spPr>
          <a:xfrm>
            <a:off x="6149143" y="3199889"/>
            <a:ext cx="1685004" cy="276999"/>
          </a:xfrm>
          <a:prstGeom prst="rect">
            <a:avLst/>
          </a:prstGeom>
          <a:noFill/>
        </p:spPr>
        <p:txBody>
          <a:bodyPr wrap="square" rtlCol="0">
            <a:spAutoFit/>
          </a:bodyPr>
          <a:lstStyle/>
          <a:p>
            <a:r>
              <a:rPr lang="en-US" altLang="ko-KR" sz="1200" dirty="0"/>
              <a:t>Order </a:t>
            </a:r>
            <a:r>
              <a:rPr lang="ko-KR" altLang="en-US" sz="1200" dirty="0"/>
              <a:t>테이블</a:t>
            </a:r>
          </a:p>
        </p:txBody>
      </p:sp>
      <p:graphicFrame>
        <p:nvGraphicFramePr>
          <p:cNvPr id="10" name="표 9">
            <a:extLst>
              <a:ext uri="{FF2B5EF4-FFF2-40B4-BE49-F238E27FC236}">
                <a16:creationId xmlns:a16="http://schemas.microsoft.com/office/drawing/2014/main" id="{F8B2DDD8-3DFA-4D5B-BCD2-CE89ECC06B58}"/>
              </a:ext>
            </a:extLst>
          </p:cNvPr>
          <p:cNvGraphicFramePr>
            <a:graphicFrameLocks noGrp="1"/>
          </p:cNvGraphicFramePr>
          <p:nvPr/>
        </p:nvGraphicFramePr>
        <p:xfrm>
          <a:off x="6240224" y="3479228"/>
          <a:ext cx="4032448" cy="2158249"/>
        </p:xfrm>
        <a:graphic>
          <a:graphicData uri="http://schemas.openxmlformats.org/drawingml/2006/table">
            <a:tbl>
              <a:tblPr firstRow="1" bandRow="1">
                <a:tableStyleId>{69CF1AB2-1976-4502-BF36-3FF5EA218861}</a:tableStyleId>
              </a:tblPr>
              <a:tblGrid>
                <a:gridCol w="919681">
                  <a:extLst>
                    <a:ext uri="{9D8B030D-6E8A-4147-A177-3AD203B41FA5}">
                      <a16:colId xmlns:a16="http://schemas.microsoft.com/office/drawing/2014/main" val="20000"/>
                    </a:ext>
                  </a:extLst>
                </a:gridCol>
                <a:gridCol w="707447">
                  <a:extLst>
                    <a:ext uri="{9D8B030D-6E8A-4147-A177-3AD203B41FA5}">
                      <a16:colId xmlns:a16="http://schemas.microsoft.com/office/drawing/2014/main" val="20001"/>
                    </a:ext>
                  </a:extLst>
                </a:gridCol>
                <a:gridCol w="495213">
                  <a:extLst>
                    <a:ext uri="{9D8B030D-6E8A-4147-A177-3AD203B41FA5}">
                      <a16:colId xmlns:a16="http://schemas.microsoft.com/office/drawing/2014/main" val="20002"/>
                    </a:ext>
                  </a:extLst>
                </a:gridCol>
                <a:gridCol w="684125">
                  <a:extLst>
                    <a:ext uri="{9D8B030D-6E8A-4147-A177-3AD203B41FA5}">
                      <a16:colId xmlns:a16="http://schemas.microsoft.com/office/drawing/2014/main" val="20003"/>
                    </a:ext>
                  </a:extLst>
                </a:gridCol>
                <a:gridCol w="1225982">
                  <a:extLst>
                    <a:ext uri="{9D8B030D-6E8A-4147-A177-3AD203B41FA5}">
                      <a16:colId xmlns:a16="http://schemas.microsoft.com/office/drawing/2014/main" val="20004"/>
                    </a:ext>
                  </a:extLst>
                </a:gridCol>
              </a:tblGrid>
              <a:tr h="265805">
                <a:tc>
                  <a:txBody>
                    <a:bodyPr/>
                    <a:lstStyle/>
                    <a:p>
                      <a:pPr latinLnBrk="1"/>
                      <a:r>
                        <a:rPr lang="en-US" altLang="ko-KR" sz="1200" b="0" dirty="0"/>
                        <a:t>Field</a:t>
                      </a:r>
                      <a:endParaRPr lang="ko-KR" altLang="en-US" sz="1200" b="0" dirty="0"/>
                    </a:p>
                  </a:txBody>
                  <a:tcPr>
                    <a:solidFill>
                      <a:schemeClr val="accent1">
                        <a:lumMod val="40000"/>
                        <a:lumOff val="60000"/>
                      </a:schemeClr>
                    </a:solidFill>
                  </a:tcPr>
                </a:tc>
                <a:tc>
                  <a:txBody>
                    <a:bodyPr/>
                    <a:lstStyle/>
                    <a:p>
                      <a:pPr latinLnBrk="1"/>
                      <a:r>
                        <a:rPr lang="en-US" altLang="ko-KR" sz="1200" b="0" dirty="0"/>
                        <a:t>Type</a:t>
                      </a:r>
                      <a:endParaRPr lang="ko-KR" altLang="en-US" sz="1200" b="0" dirty="0"/>
                    </a:p>
                  </a:txBody>
                  <a:tcPr>
                    <a:solidFill>
                      <a:schemeClr val="accent1">
                        <a:lumMod val="40000"/>
                        <a:lumOff val="60000"/>
                      </a:schemeClr>
                    </a:solidFill>
                  </a:tcPr>
                </a:tc>
                <a:tc>
                  <a:txBody>
                    <a:bodyPr/>
                    <a:lstStyle/>
                    <a:p>
                      <a:pPr latinLnBrk="1"/>
                      <a:r>
                        <a:rPr lang="en-US" altLang="ko-KR" sz="1200" b="0" dirty="0"/>
                        <a:t>Null</a:t>
                      </a:r>
                      <a:endParaRPr lang="ko-KR" altLang="en-US" sz="1200" b="0" dirty="0"/>
                    </a:p>
                  </a:txBody>
                  <a:tcPr>
                    <a:solidFill>
                      <a:schemeClr val="accent1">
                        <a:lumMod val="40000"/>
                        <a:lumOff val="60000"/>
                      </a:schemeClr>
                    </a:solidFill>
                  </a:tcPr>
                </a:tc>
                <a:tc>
                  <a:txBody>
                    <a:bodyPr/>
                    <a:lstStyle/>
                    <a:p>
                      <a:pPr latinLnBrk="1"/>
                      <a:r>
                        <a:rPr lang="en-US" altLang="ko-KR" sz="1200" b="0" dirty="0"/>
                        <a:t>Key</a:t>
                      </a:r>
                      <a:endParaRPr lang="ko-KR" altLang="en-US" sz="1200" b="0" dirty="0"/>
                    </a:p>
                  </a:txBody>
                  <a:tcPr>
                    <a:solidFill>
                      <a:schemeClr val="accent1">
                        <a:lumMod val="40000"/>
                        <a:lumOff val="60000"/>
                      </a:schemeClr>
                    </a:solidFill>
                  </a:tcPr>
                </a:tc>
                <a:tc>
                  <a:txBody>
                    <a:bodyPr/>
                    <a:lstStyle/>
                    <a:p>
                      <a:pPr latinLnBrk="1"/>
                      <a:r>
                        <a:rPr lang="ko-KR" altLang="en-US" sz="1200" b="0" dirty="0"/>
                        <a:t>설명</a:t>
                      </a:r>
                    </a:p>
                  </a:txBody>
                  <a:tcPr>
                    <a:solidFill>
                      <a:schemeClr val="accent1">
                        <a:lumMod val="40000"/>
                        <a:lumOff val="60000"/>
                      </a:schemeClr>
                    </a:solidFill>
                  </a:tcPr>
                </a:tc>
                <a:extLst>
                  <a:ext uri="{0D108BD9-81ED-4DB2-BD59-A6C34878D82A}">
                    <a16:rowId xmlns:a16="http://schemas.microsoft.com/office/drawing/2014/main" val="10000"/>
                  </a:ext>
                </a:extLst>
              </a:tr>
              <a:tr h="139136">
                <a:tc>
                  <a:txBody>
                    <a:bodyPr/>
                    <a:lstStyle/>
                    <a:p>
                      <a:pPr latinLnBrk="1"/>
                      <a:r>
                        <a:rPr lang="en-US" altLang="ko-KR" sz="1100" dirty="0"/>
                        <a:t>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PK</a:t>
                      </a:r>
                      <a:endParaRPr lang="ko-KR" altLang="en-US" sz="1100" dirty="0"/>
                    </a:p>
                  </a:txBody>
                  <a:tcPr>
                    <a:solidFill>
                      <a:schemeClr val="bg1">
                        <a:lumMod val="95000"/>
                      </a:schemeClr>
                    </a:solidFill>
                  </a:tcPr>
                </a:tc>
                <a:tc>
                  <a:txBody>
                    <a:bodyPr/>
                    <a:lstStyle/>
                    <a:p>
                      <a:pPr latinLnBrk="1"/>
                      <a:r>
                        <a:rPr lang="ko-KR" altLang="en-US" sz="1100" dirty="0" err="1"/>
                        <a:t>기본키</a:t>
                      </a:r>
                      <a:endParaRPr lang="ko-KR" altLang="en-US" sz="1100" dirty="0"/>
                    </a:p>
                  </a:txBody>
                  <a:tcPr>
                    <a:solidFill>
                      <a:schemeClr val="bg1">
                        <a:lumMod val="95000"/>
                      </a:schemeClr>
                    </a:solidFill>
                  </a:tcPr>
                </a:tc>
                <a:extLst>
                  <a:ext uri="{0D108BD9-81ED-4DB2-BD59-A6C34878D82A}">
                    <a16:rowId xmlns:a16="http://schemas.microsoft.com/office/drawing/2014/main" val="10001"/>
                  </a:ext>
                </a:extLst>
              </a:tr>
              <a:tr h="139136">
                <a:tc>
                  <a:txBody>
                    <a:bodyPr/>
                    <a:lstStyle/>
                    <a:p>
                      <a:pPr latinLnBrk="1"/>
                      <a:r>
                        <a:rPr lang="en-US" altLang="ko-KR" sz="1100" dirty="0"/>
                        <a:t>product</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latinLnBrk="1"/>
                      <a:r>
                        <a:rPr lang="en-US" altLang="ko-KR" sz="1100" dirty="0"/>
                        <a:t>yes</a:t>
                      </a:r>
                      <a:endParaRPr lang="ko-KR" altLang="en-US" sz="1100" dirty="0"/>
                    </a:p>
                  </a:txBody>
                  <a:tcPr>
                    <a:solidFill>
                      <a:schemeClr val="bg1">
                        <a:lumMod val="95000"/>
                      </a:schemeClr>
                    </a:solidFill>
                  </a:tcPr>
                </a:tc>
                <a:tc>
                  <a:txBody>
                    <a:bodyPr/>
                    <a:lstStyle/>
                    <a:p>
                      <a:pPr latinLnBrk="1"/>
                      <a:r>
                        <a:rPr lang="en-US" altLang="ko-KR" sz="1100" dirty="0"/>
                        <a:t>FK</a:t>
                      </a:r>
                      <a:endParaRPr lang="ko-KR" altLang="en-US" sz="1100" dirty="0"/>
                    </a:p>
                  </a:txBody>
                  <a:tcPr>
                    <a:solidFill>
                      <a:schemeClr val="bg1">
                        <a:lumMod val="95000"/>
                      </a:schemeClr>
                    </a:solidFill>
                  </a:tcPr>
                </a:tc>
                <a:tc>
                  <a:txBody>
                    <a:bodyPr/>
                    <a:lstStyle/>
                    <a:p>
                      <a:pPr latinLnBrk="1"/>
                      <a:r>
                        <a:rPr lang="en-US" altLang="ko-KR" sz="1100" dirty="0" err="1"/>
                        <a:t>Product_id</a:t>
                      </a:r>
                      <a:endParaRPr lang="ko-KR" altLang="en-US" sz="1100" dirty="0"/>
                    </a:p>
                  </a:txBody>
                  <a:tcPr>
                    <a:solidFill>
                      <a:schemeClr val="bg1">
                        <a:lumMod val="95000"/>
                      </a:schemeClr>
                    </a:solidFill>
                  </a:tcPr>
                </a:tc>
                <a:extLst>
                  <a:ext uri="{0D108BD9-81ED-4DB2-BD59-A6C34878D82A}">
                    <a16:rowId xmlns:a16="http://schemas.microsoft.com/office/drawing/2014/main" val="10007"/>
                  </a:ext>
                </a:extLst>
              </a:tr>
              <a:tr h="302884">
                <a:tc>
                  <a:txBody>
                    <a:bodyPr/>
                    <a:lstStyle/>
                    <a:p>
                      <a:pPr latinLnBrk="1"/>
                      <a:r>
                        <a:rPr lang="en-US" altLang="ko-KR" sz="1100" dirty="0" err="1"/>
                        <a:t>oname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주문자 이름</a:t>
                      </a:r>
                    </a:p>
                  </a:txBody>
                  <a:tcPr>
                    <a:solidFill>
                      <a:schemeClr val="bg1">
                        <a:lumMod val="95000"/>
                      </a:schemeClr>
                    </a:solidFill>
                  </a:tcPr>
                </a:tc>
                <a:extLst>
                  <a:ext uri="{0D108BD9-81ED-4DB2-BD59-A6C34878D82A}">
                    <a16:rowId xmlns:a16="http://schemas.microsoft.com/office/drawing/2014/main" val="10002"/>
                  </a:ext>
                </a:extLst>
              </a:tr>
              <a:tr h="251038">
                <a:tc>
                  <a:txBody>
                    <a:bodyPr/>
                    <a:lstStyle/>
                    <a:p>
                      <a:pPr latinLnBrk="1"/>
                      <a:r>
                        <a:rPr lang="en-US" altLang="ko-KR" sz="1100" dirty="0" err="1"/>
                        <a:t>ocall</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주문자 전화번호</a:t>
                      </a:r>
                    </a:p>
                  </a:txBody>
                  <a:tcPr>
                    <a:solidFill>
                      <a:schemeClr val="bg1">
                        <a:lumMod val="95000"/>
                      </a:schemeClr>
                    </a:solidFill>
                  </a:tcPr>
                </a:tc>
                <a:extLst>
                  <a:ext uri="{0D108BD9-81ED-4DB2-BD59-A6C34878D82A}">
                    <a16:rowId xmlns:a16="http://schemas.microsoft.com/office/drawing/2014/main" val="10003"/>
                  </a:ext>
                </a:extLst>
              </a:tr>
              <a:tr h="251038">
                <a:tc>
                  <a:txBody>
                    <a:bodyPr/>
                    <a:lstStyle/>
                    <a:p>
                      <a:pPr latinLnBrk="1"/>
                      <a:r>
                        <a:rPr lang="en-US" altLang="ko-KR" sz="1100" dirty="0" err="1"/>
                        <a:t>oaddress</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주문자 주소</a:t>
                      </a:r>
                    </a:p>
                  </a:txBody>
                  <a:tcPr>
                    <a:solidFill>
                      <a:schemeClr val="bg1">
                        <a:lumMod val="95000"/>
                      </a:schemeClr>
                    </a:solidFill>
                  </a:tcPr>
                </a:tc>
                <a:extLst>
                  <a:ext uri="{0D108BD9-81ED-4DB2-BD59-A6C34878D82A}">
                    <a16:rowId xmlns:a16="http://schemas.microsoft.com/office/drawing/2014/main" val="10004"/>
                  </a:ext>
                </a:extLst>
              </a:tr>
              <a:tr h="251038">
                <a:tc>
                  <a:txBody>
                    <a:bodyPr/>
                    <a:lstStyle/>
                    <a:p>
                      <a:pPr latinLnBrk="1"/>
                      <a:r>
                        <a:rPr lang="en-US" altLang="ko-KR" sz="1100" dirty="0" err="1"/>
                        <a:t>oemail</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주문자 </a:t>
                      </a:r>
                      <a:r>
                        <a:rPr lang="ko-KR" altLang="en-US" sz="1100" dirty="0" err="1"/>
                        <a:t>이메일</a:t>
                      </a:r>
                      <a:endParaRPr lang="ko-KR" altLang="en-US" sz="1100" dirty="0"/>
                    </a:p>
                  </a:txBody>
                  <a:tcPr>
                    <a:solidFill>
                      <a:schemeClr val="bg1">
                        <a:lumMod val="95000"/>
                      </a:schemeClr>
                    </a:solidFill>
                  </a:tcPr>
                </a:tc>
                <a:extLst>
                  <a:ext uri="{0D108BD9-81ED-4DB2-BD59-A6C34878D82A}">
                    <a16:rowId xmlns:a16="http://schemas.microsoft.com/office/drawing/2014/main" val="10005"/>
                  </a:ext>
                </a:extLst>
              </a:tr>
              <a:tr h="285645">
                <a:tc>
                  <a:txBody>
                    <a:bodyPr/>
                    <a:lstStyle/>
                    <a:p>
                      <a:pPr latinLnBrk="1"/>
                      <a:r>
                        <a:rPr lang="en-US" altLang="ko-KR" sz="1100" dirty="0" err="1"/>
                        <a:t>omemo</a:t>
                      </a:r>
                      <a:endParaRPr lang="ko-KR" altLang="en-US" sz="1100" dirty="0"/>
                    </a:p>
                  </a:txBody>
                  <a:tcPr>
                    <a:solidFill>
                      <a:schemeClr val="bg1">
                        <a:lumMod val="95000"/>
                      </a:schemeClr>
                    </a:solidFill>
                  </a:tcPr>
                </a:tc>
                <a:tc>
                  <a:txBody>
                    <a:bodyPr/>
                    <a:lstStyle/>
                    <a:p>
                      <a:pPr latinLnBrk="1"/>
                      <a:r>
                        <a:rPr lang="en-US" altLang="ko-KR" sz="1100" dirty="0" err="1"/>
                        <a:t>longtext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배송메모</a:t>
                      </a:r>
                    </a:p>
                  </a:txBody>
                  <a:tcPr>
                    <a:solidFill>
                      <a:schemeClr val="bg1">
                        <a:lumMod val="95000"/>
                      </a:schemeClr>
                    </a:solidFill>
                  </a:tcPr>
                </a:tc>
                <a:extLst>
                  <a:ext uri="{0D108BD9-81ED-4DB2-BD59-A6C34878D82A}">
                    <a16:rowId xmlns:a16="http://schemas.microsoft.com/office/drawing/2014/main" val="10006"/>
                  </a:ext>
                </a:extLst>
              </a:tr>
            </a:tbl>
          </a:graphicData>
        </a:graphic>
      </p:graphicFrame>
      <p:sp>
        <p:nvSpPr>
          <p:cNvPr id="11" name="TextBox 10">
            <a:extLst>
              <a:ext uri="{FF2B5EF4-FFF2-40B4-BE49-F238E27FC236}">
                <a16:creationId xmlns:a16="http://schemas.microsoft.com/office/drawing/2014/main" id="{E1578EDC-2BFC-45C5-9CAC-D91E2CE932BF}"/>
              </a:ext>
            </a:extLst>
          </p:cNvPr>
          <p:cNvSpPr txBox="1"/>
          <p:nvPr/>
        </p:nvSpPr>
        <p:spPr>
          <a:xfrm>
            <a:off x="1762280" y="1471796"/>
            <a:ext cx="1656184" cy="276999"/>
          </a:xfrm>
          <a:prstGeom prst="rect">
            <a:avLst/>
          </a:prstGeom>
          <a:noFill/>
        </p:spPr>
        <p:txBody>
          <a:bodyPr wrap="square" rtlCol="0">
            <a:spAutoFit/>
          </a:bodyPr>
          <a:lstStyle/>
          <a:p>
            <a:pPr marL="171450" indent="-171450">
              <a:buFont typeface="Wingdings" panose="05000000000000000000" pitchFamily="2" charset="2"/>
              <a:buChar char="v"/>
            </a:pPr>
            <a:r>
              <a:rPr lang="ko-KR" altLang="en-US" sz="1200" dirty="0"/>
              <a:t>테이블 구성도</a:t>
            </a:r>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782" y="1786156"/>
            <a:ext cx="3818608" cy="3874018"/>
          </a:xfrm>
          <a:prstGeom prst="rect">
            <a:avLst/>
          </a:prstGeom>
        </p:spPr>
      </p:pic>
      <p:sp>
        <p:nvSpPr>
          <p:cNvPr id="12" name="슬라이드 번호 개체 틀 11"/>
          <p:cNvSpPr>
            <a:spLocks noGrp="1"/>
          </p:cNvSpPr>
          <p:nvPr>
            <p:ph type="sldNum" sz="quarter" idx="12"/>
          </p:nvPr>
        </p:nvSpPr>
        <p:spPr/>
        <p:txBody>
          <a:bodyPr/>
          <a:lstStyle/>
          <a:p>
            <a:fld id="{C8B1308B-619C-4750-878A-85E35834BA81}" type="slidenum">
              <a:rPr lang="ko-KR" altLang="en-US" smtClean="0"/>
              <a:t>88</a:t>
            </a:fld>
            <a:endParaRPr lang="ko-KR" altLang="en-US"/>
          </a:p>
        </p:txBody>
      </p:sp>
      <p:sp>
        <p:nvSpPr>
          <p:cNvPr id="13" name="직사각형 12">
            <a:extLst>
              <a:ext uri="{FF2B5EF4-FFF2-40B4-BE49-F238E27FC236}">
                <a16:creationId xmlns:a16="http://schemas.microsoft.com/office/drawing/2014/main" id="{E18B00B9-AB97-488E-A0B4-63120CE71B59}"/>
              </a:ext>
            </a:extLst>
          </p:cNvPr>
          <p:cNvSpPr/>
          <p:nvPr/>
        </p:nvSpPr>
        <p:spPr>
          <a:xfrm>
            <a:off x="1919328" y="4151698"/>
            <a:ext cx="1189632" cy="1349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0894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631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p:cNvCxnSpPr/>
          <p:nvPr/>
        </p:nvCxnSpPr>
        <p:spPr>
          <a:xfrm>
            <a:off x="1948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4799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4" name="제목 12"/>
          <p:cNvSpPr txBox="1">
            <a:spLocks/>
          </p:cNvSpPr>
          <p:nvPr/>
        </p:nvSpPr>
        <p:spPr>
          <a:xfrm>
            <a:off x="1847528" y="692697"/>
            <a:ext cx="2880320" cy="296631"/>
          </a:xfrm>
          <a:prstGeom prst="rect">
            <a:avLst/>
          </a:prstGeom>
        </p:spPr>
        <p:txBody>
          <a:bodyPr vert="horz" lIns="91440" tIns="45720" rIns="91440" bIns="45720" rtlCol="0" anchor="t">
            <a:noAutofit/>
          </a:bodyPr>
          <a:lstStyle/>
          <a:p>
            <a:pPr lvl="0">
              <a:spcBef>
                <a:spcPct val="0"/>
              </a:spcBef>
              <a:defRPr/>
            </a:pPr>
            <a:r>
              <a:rPr lang="en-US" altLang="ko-KR" sz="1700" b="1">
                <a:solidFill>
                  <a:schemeClr val="bg1"/>
                </a:solidFill>
                <a:latin typeface="+mn-ea"/>
                <a:cs typeface="+mj-cs"/>
              </a:rPr>
              <a:t>| </a:t>
            </a:r>
            <a:r>
              <a:rPr lang="ko-KR" altLang="en-US" sz="1700" b="1">
                <a:solidFill>
                  <a:schemeClr val="bg1"/>
                </a:solidFill>
                <a:latin typeface="+mn-ea"/>
              </a:rPr>
              <a:t>테이블 정의서 </a:t>
            </a:r>
            <a:r>
              <a:rPr lang="en-US" altLang="ko-KR" sz="1700" b="1">
                <a:solidFill>
                  <a:schemeClr val="bg1"/>
                </a:solidFill>
                <a:latin typeface="+mn-ea"/>
              </a:rPr>
              <a:t>- </a:t>
            </a:r>
            <a:r>
              <a:rPr lang="en-US" altLang="ko-KR" sz="1700" b="1">
                <a:solidFill>
                  <a:schemeClr val="bg1"/>
                </a:solidFill>
                <a:latin typeface="+mn-ea"/>
                <a:cs typeface="+mj-cs"/>
              </a:rPr>
              <a:t>ERD</a:t>
            </a:r>
            <a:endParaRPr lang="ko-KR" altLang="en-US" sz="1700" spc="-50" dirty="0">
              <a:solidFill>
                <a:schemeClr val="bg1"/>
              </a:solidFill>
              <a:latin typeface="+mn-ea"/>
              <a:cs typeface="+mj-cs"/>
            </a:endParaRPr>
          </a:p>
        </p:txBody>
      </p:sp>
      <p:pic>
        <p:nvPicPr>
          <p:cNvPr id="2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12424" y="78042"/>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
          <p:cNvPicPr>
            <a:picLocks noChangeAspect="1" noChangeArrowheads="1"/>
          </p:cNvPicPr>
          <p:nvPr/>
        </p:nvPicPr>
        <p:blipFill>
          <a:blip r:embed="rId3" cstate="print"/>
          <a:srcRect/>
          <a:stretch>
            <a:fillRect/>
          </a:stretch>
        </p:blipFill>
        <p:spPr bwMode="auto">
          <a:xfrm>
            <a:off x="10200456" y="476672"/>
            <a:ext cx="454960" cy="158965"/>
          </a:xfrm>
          <a:prstGeom prst="rect">
            <a:avLst/>
          </a:prstGeom>
          <a:noFill/>
          <a:ln w="9525">
            <a:noFill/>
            <a:miter lim="800000"/>
            <a:headEnd/>
            <a:tailEnd/>
          </a:ln>
        </p:spPr>
      </p:pic>
      <p:sp>
        <p:nvSpPr>
          <p:cNvPr id="30" name="막힌 원호 29"/>
          <p:cNvSpPr/>
          <p:nvPr/>
        </p:nvSpPr>
        <p:spPr>
          <a:xfrm flipV="1">
            <a:off x="946304"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바닥글 개체 틀 13"/>
          <p:cNvSpPr>
            <a:spLocks noGrp="1"/>
          </p:cNvSpPr>
          <p:nvPr>
            <p:ph type="ftr" sz="quarter" idx="11"/>
          </p:nvPr>
        </p:nvSpPr>
        <p:spPr/>
        <p:txBody>
          <a:bodyPr/>
          <a:lstStyle/>
          <a:p>
            <a:r>
              <a:rPr lang="ko-KR" altLang="en-US"/>
              <a:t>한이음 ▶ 프로그램 설계서</a:t>
            </a:r>
          </a:p>
        </p:txBody>
      </p:sp>
      <p:sp>
        <p:nvSpPr>
          <p:cNvPr id="4"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3" name="직사각형 12">
            <a:extLst>
              <a:ext uri="{FF2B5EF4-FFF2-40B4-BE49-F238E27FC236}">
                <a16:creationId xmlns:a16="http://schemas.microsoft.com/office/drawing/2014/main" id="{E9BCB1CE-2DD6-40DC-A0F7-0303DCBC1F92}"/>
              </a:ext>
            </a:extLst>
          </p:cNvPr>
          <p:cNvSpPr/>
          <p:nvPr/>
        </p:nvSpPr>
        <p:spPr>
          <a:xfrm>
            <a:off x="1746256" y="1167214"/>
            <a:ext cx="8641404" cy="5117128"/>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a:solidFill>
                <a:schemeClr val="tx1"/>
              </a:solidFill>
            </a:endParaRPr>
          </a:p>
        </p:txBody>
      </p:sp>
      <p:sp>
        <p:nvSpPr>
          <p:cNvPr id="22" name="TextBox 21"/>
          <p:cNvSpPr txBox="1"/>
          <p:nvPr/>
        </p:nvSpPr>
        <p:spPr>
          <a:xfrm>
            <a:off x="1890716" y="1340769"/>
            <a:ext cx="1685004" cy="276999"/>
          </a:xfrm>
          <a:prstGeom prst="rect">
            <a:avLst/>
          </a:prstGeom>
          <a:noFill/>
        </p:spPr>
        <p:txBody>
          <a:bodyPr wrap="square" rtlCol="0">
            <a:spAutoFit/>
          </a:bodyPr>
          <a:lstStyle/>
          <a:p>
            <a:r>
              <a:rPr lang="en-US" altLang="ko-KR" sz="1200" dirty="0"/>
              <a:t>Product </a:t>
            </a:r>
            <a:r>
              <a:rPr lang="ko-KR" altLang="en-US" sz="1200" dirty="0"/>
              <a:t>테이블</a:t>
            </a:r>
          </a:p>
        </p:txBody>
      </p:sp>
      <p:graphicFrame>
        <p:nvGraphicFramePr>
          <p:cNvPr id="25" name="표 24"/>
          <p:cNvGraphicFramePr>
            <a:graphicFrameLocks noGrp="1"/>
          </p:cNvGraphicFramePr>
          <p:nvPr/>
        </p:nvGraphicFramePr>
        <p:xfrm>
          <a:off x="1919536" y="1622758"/>
          <a:ext cx="4032448" cy="4440068"/>
        </p:xfrm>
        <a:graphic>
          <a:graphicData uri="http://schemas.openxmlformats.org/drawingml/2006/table">
            <a:tbl>
              <a:tblPr firstRow="1" bandRow="1">
                <a:tableStyleId>{69CF1AB2-1976-4502-BF36-3FF5EA218861}</a:tableStyleId>
              </a:tblPr>
              <a:tblGrid>
                <a:gridCol w="919681">
                  <a:extLst>
                    <a:ext uri="{9D8B030D-6E8A-4147-A177-3AD203B41FA5}">
                      <a16:colId xmlns:a16="http://schemas.microsoft.com/office/drawing/2014/main" val="20000"/>
                    </a:ext>
                  </a:extLst>
                </a:gridCol>
                <a:gridCol w="7756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753830">
                  <a:extLst>
                    <a:ext uri="{9D8B030D-6E8A-4147-A177-3AD203B41FA5}">
                      <a16:colId xmlns:a16="http://schemas.microsoft.com/office/drawing/2014/main" val="20003"/>
                    </a:ext>
                  </a:extLst>
                </a:gridCol>
                <a:gridCol w="1079225">
                  <a:extLst>
                    <a:ext uri="{9D8B030D-6E8A-4147-A177-3AD203B41FA5}">
                      <a16:colId xmlns:a16="http://schemas.microsoft.com/office/drawing/2014/main" val="20004"/>
                    </a:ext>
                  </a:extLst>
                </a:gridCol>
              </a:tblGrid>
              <a:tr h="251711">
                <a:tc>
                  <a:txBody>
                    <a:bodyPr/>
                    <a:lstStyle/>
                    <a:p>
                      <a:pPr latinLnBrk="1"/>
                      <a:r>
                        <a:rPr lang="en-US" altLang="ko-KR" sz="1200" b="0" dirty="0"/>
                        <a:t>Field</a:t>
                      </a:r>
                      <a:endParaRPr lang="ko-KR" altLang="en-US" sz="1200" b="0" dirty="0"/>
                    </a:p>
                  </a:txBody>
                  <a:tcPr>
                    <a:solidFill>
                      <a:schemeClr val="accent1">
                        <a:lumMod val="40000"/>
                        <a:lumOff val="60000"/>
                      </a:schemeClr>
                    </a:solidFill>
                  </a:tcPr>
                </a:tc>
                <a:tc>
                  <a:txBody>
                    <a:bodyPr/>
                    <a:lstStyle/>
                    <a:p>
                      <a:pPr latinLnBrk="1"/>
                      <a:r>
                        <a:rPr lang="en-US" altLang="ko-KR" sz="1200" b="0" dirty="0"/>
                        <a:t>Type</a:t>
                      </a:r>
                      <a:endParaRPr lang="ko-KR" altLang="en-US" sz="1200" b="0" dirty="0"/>
                    </a:p>
                  </a:txBody>
                  <a:tcPr>
                    <a:solidFill>
                      <a:schemeClr val="accent1">
                        <a:lumMod val="40000"/>
                        <a:lumOff val="60000"/>
                      </a:schemeClr>
                    </a:solidFill>
                  </a:tcPr>
                </a:tc>
                <a:tc>
                  <a:txBody>
                    <a:bodyPr/>
                    <a:lstStyle/>
                    <a:p>
                      <a:pPr latinLnBrk="1"/>
                      <a:r>
                        <a:rPr lang="en-US" altLang="ko-KR" sz="1200" b="0" dirty="0"/>
                        <a:t>Null</a:t>
                      </a:r>
                      <a:endParaRPr lang="ko-KR" altLang="en-US" sz="1200" b="0" dirty="0"/>
                    </a:p>
                  </a:txBody>
                  <a:tcPr>
                    <a:solidFill>
                      <a:schemeClr val="accent1">
                        <a:lumMod val="40000"/>
                        <a:lumOff val="60000"/>
                      </a:schemeClr>
                    </a:solidFill>
                  </a:tcPr>
                </a:tc>
                <a:tc>
                  <a:txBody>
                    <a:bodyPr/>
                    <a:lstStyle/>
                    <a:p>
                      <a:pPr latinLnBrk="1"/>
                      <a:r>
                        <a:rPr lang="en-US" altLang="ko-KR" sz="1200" b="0" dirty="0"/>
                        <a:t>Key</a:t>
                      </a:r>
                      <a:endParaRPr lang="ko-KR" altLang="en-US" sz="1200" b="0" dirty="0"/>
                    </a:p>
                  </a:txBody>
                  <a:tcPr>
                    <a:solidFill>
                      <a:schemeClr val="accent1">
                        <a:lumMod val="40000"/>
                        <a:lumOff val="60000"/>
                      </a:schemeClr>
                    </a:solidFill>
                  </a:tcPr>
                </a:tc>
                <a:tc>
                  <a:txBody>
                    <a:bodyPr/>
                    <a:lstStyle/>
                    <a:p>
                      <a:pPr latinLnBrk="1"/>
                      <a:r>
                        <a:rPr lang="ko-KR" altLang="en-US" sz="1200" b="0" dirty="0"/>
                        <a:t>설명</a:t>
                      </a:r>
                    </a:p>
                  </a:txBody>
                  <a:tcPr>
                    <a:solidFill>
                      <a:schemeClr val="accent1">
                        <a:lumMod val="40000"/>
                        <a:lumOff val="60000"/>
                      </a:schemeClr>
                    </a:solidFill>
                  </a:tcPr>
                </a:tc>
                <a:extLst>
                  <a:ext uri="{0D108BD9-81ED-4DB2-BD59-A6C34878D82A}">
                    <a16:rowId xmlns:a16="http://schemas.microsoft.com/office/drawing/2014/main" val="10000"/>
                  </a:ext>
                </a:extLst>
              </a:tr>
              <a:tr h="256833">
                <a:tc>
                  <a:txBody>
                    <a:bodyPr/>
                    <a:lstStyle/>
                    <a:p>
                      <a:pPr latinLnBrk="1"/>
                      <a:r>
                        <a:rPr lang="en-US" altLang="ko-KR" sz="1100" dirty="0"/>
                        <a:t>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PK</a:t>
                      </a:r>
                      <a:endParaRPr lang="ko-KR" altLang="en-US" sz="1100" dirty="0"/>
                    </a:p>
                  </a:txBody>
                  <a:tcPr>
                    <a:solidFill>
                      <a:schemeClr val="bg1">
                        <a:lumMod val="95000"/>
                      </a:schemeClr>
                    </a:solidFill>
                  </a:tcPr>
                </a:tc>
                <a:tc>
                  <a:txBody>
                    <a:bodyPr/>
                    <a:lstStyle/>
                    <a:p>
                      <a:pPr latinLnBrk="1"/>
                      <a:r>
                        <a:rPr lang="ko-KR" altLang="en-US" sz="1100" dirty="0" err="1"/>
                        <a:t>기본키</a:t>
                      </a:r>
                      <a:endParaRPr lang="ko-KR" altLang="en-US" sz="1100" dirty="0"/>
                    </a:p>
                  </a:txBody>
                  <a:tcPr>
                    <a:solidFill>
                      <a:schemeClr val="bg1">
                        <a:lumMod val="95000"/>
                      </a:schemeClr>
                    </a:solidFill>
                  </a:tcPr>
                </a:tc>
                <a:extLst>
                  <a:ext uri="{0D108BD9-81ED-4DB2-BD59-A6C34878D82A}">
                    <a16:rowId xmlns:a16="http://schemas.microsoft.com/office/drawing/2014/main" val="10001"/>
                  </a:ext>
                </a:extLst>
              </a:tr>
              <a:tr h="279548">
                <a:tc>
                  <a:txBody>
                    <a:bodyPr/>
                    <a:lstStyle/>
                    <a:p>
                      <a:pPr latinLnBrk="1"/>
                      <a:r>
                        <a:rPr lang="en-US" altLang="ko-KR" sz="1100" dirty="0" err="1"/>
                        <a:t>pname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제품명</a:t>
                      </a:r>
                    </a:p>
                  </a:txBody>
                  <a:tcPr>
                    <a:solidFill>
                      <a:schemeClr val="bg1">
                        <a:lumMod val="95000"/>
                      </a:schemeClr>
                    </a:solidFill>
                  </a:tcPr>
                </a:tc>
                <a:extLst>
                  <a:ext uri="{0D108BD9-81ED-4DB2-BD59-A6C34878D82A}">
                    <a16:rowId xmlns:a16="http://schemas.microsoft.com/office/drawing/2014/main" val="10002"/>
                  </a:ext>
                </a:extLst>
              </a:tr>
              <a:tr h="237727">
                <a:tc>
                  <a:txBody>
                    <a:bodyPr/>
                    <a:lstStyle/>
                    <a:p>
                      <a:pPr latinLnBrk="1"/>
                      <a:r>
                        <a:rPr lang="en-US" altLang="ko-KR" sz="1100" dirty="0" err="1"/>
                        <a:t>pcost</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제품 가격</a:t>
                      </a:r>
                    </a:p>
                  </a:txBody>
                  <a:tcPr>
                    <a:solidFill>
                      <a:schemeClr val="bg1">
                        <a:lumMod val="95000"/>
                      </a:schemeClr>
                    </a:solidFill>
                  </a:tcPr>
                </a:tc>
                <a:extLst>
                  <a:ext uri="{0D108BD9-81ED-4DB2-BD59-A6C34878D82A}">
                    <a16:rowId xmlns:a16="http://schemas.microsoft.com/office/drawing/2014/main" val="10003"/>
                  </a:ext>
                </a:extLst>
              </a:tr>
              <a:tr h="237727">
                <a:tc>
                  <a:txBody>
                    <a:bodyPr/>
                    <a:lstStyle/>
                    <a:p>
                      <a:pPr latinLnBrk="1"/>
                      <a:r>
                        <a:rPr lang="en-US" altLang="ko-KR" sz="1100" dirty="0" err="1"/>
                        <a:t>pcontent</a:t>
                      </a:r>
                      <a:endParaRPr lang="ko-KR" altLang="en-US" sz="1100" dirty="0"/>
                    </a:p>
                  </a:txBody>
                  <a:tcPr>
                    <a:solidFill>
                      <a:schemeClr val="bg1">
                        <a:lumMod val="95000"/>
                      </a:schemeClr>
                    </a:solidFill>
                  </a:tcPr>
                </a:tc>
                <a:tc>
                  <a:txBody>
                    <a:bodyPr/>
                    <a:lstStyle/>
                    <a:p>
                      <a:pPr latinLnBrk="1"/>
                      <a:r>
                        <a:rPr lang="en-US" altLang="ko-KR" sz="1100" dirty="0" err="1"/>
                        <a:t>longtext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상세설명</a:t>
                      </a:r>
                    </a:p>
                  </a:txBody>
                  <a:tcPr>
                    <a:solidFill>
                      <a:schemeClr val="bg1">
                        <a:lumMod val="95000"/>
                      </a:schemeClr>
                    </a:solidFill>
                  </a:tcPr>
                </a:tc>
                <a:extLst>
                  <a:ext uri="{0D108BD9-81ED-4DB2-BD59-A6C34878D82A}">
                    <a16:rowId xmlns:a16="http://schemas.microsoft.com/office/drawing/2014/main" val="10004"/>
                  </a:ext>
                </a:extLst>
              </a:tr>
              <a:tr h="237727">
                <a:tc>
                  <a:txBody>
                    <a:bodyPr/>
                    <a:lstStyle/>
                    <a:p>
                      <a:pPr latinLnBrk="1"/>
                      <a:r>
                        <a:rPr lang="en-US" altLang="ko-KR" sz="1100" dirty="0" err="1"/>
                        <a:t>pimage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제품 이미지</a:t>
                      </a:r>
                    </a:p>
                  </a:txBody>
                  <a:tcPr>
                    <a:solidFill>
                      <a:schemeClr val="bg1">
                        <a:lumMod val="95000"/>
                      </a:schemeClr>
                    </a:solidFill>
                  </a:tcPr>
                </a:tc>
                <a:extLst>
                  <a:ext uri="{0D108BD9-81ED-4DB2-BD59-A6C34878D82A}">
                    <a16:rowId xmlns:a16="http://schemas.microsoft.com/office/drawing/2014/main" val="10005"/>
                  </a:ext>
                </a:extLst>
              </a:tr>
              <a:tr h="237727">
                <a:tc>
                  <a:txBody>
                    <a:bodyPr/>
                    <a:lstStyle/>
                    <a:p>
                      <a:pPr latinLnBrk="1"/>
                      <a:r>
                        <a:rPr lang="en-US" altLang="ko-KR" sz="1100" dirty="0" err="1"/>
                        <a:t>psize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크기</a:t>
                      </a:r>
                    </a:p>
                  </a:txBody>
                  <a:tcPr>
                    <a:solidFill>
                      <a:schemeClr val="bg1">
                        <a:lumMod val="95000"/>
                      </a:schemeClr>
                    </a:solidFill>
                  </a:tcPr>
                </a:tc>
                <a:extLst>
                  <a:ext uri="{0D108BD9-81ED-4DB2-BD59-A6C34878D82A}">
                    <a16:rowId xmlns:a16="http://schemas.microsoft.com/office/drawing/2014/main" val="10006"/>
                  </a:ext>
                </a:extLst>
              </a:tr>
              <a:tr h="237727">
                <a:tc>
                  <a:txBody>
                    <a:bodyPr/>
                    <a:lstStyle/>
                    <a:p>
                      <a:pPr latinLnBrk="1"/>
                      <a:r>
                        <a:rPr lang="en-US" altLang="ko-KR" sz="1100" dirty="0" err="1"/>
                        <a:t>pweight</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무게</a:t>
                      </a:r>
                    </a:p>
                  </a:txBody>
                  <a:tcPr>
                    <a:solidFill>
                      <a:schemeClr val="bg1">
                        <a:lumMod val="95000"/>
                      </a:schemeClr>
                    </a:solidFill>
                  </a:tcPr>
                </a:tc>
                <a:extLst>
                  <a:ext uri="{0D108BD9-81ED-4DB2-BD59-A6C34878D82A}">
                    <a16:rowId xmlns:a16="http://schemas.microsoft.com/office/drawing/2014/main" val="10007"/>
                  </a:ext>
                </a:extLst>
              </a:tr>
              <a:tr h="237727">
                <a:tc>
                  <a:txBody>
                    <a:bodyPr/>
                    <a:lstStyle/>
                    <a:p>
                      <a:pPr latinLnBrk="1"/>
                      <a:r>
                        <a:rPr lang="en-US" altLang="ko-KR" sz="1100" dirty="0" err="1"/>
                        <a:t>pship</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배송방법</a:t>
                      </a:r>
                    </a:p>
                  </a:txBody>
                  <a:tcPr>
                    <a:solidFill>
                      <a:schemeClr val="bg1">
                        <a:lumMod val="95000"/>
                      </a:schemeClr>
                    </a:solidFill>
                  </a:tcPr>
                </a:tc>
                <a:extLst>
                  <a:ext uri="{0D108BD9-81ED-4DB2-BD59-A6C34878D82A}">
                    <a16:rowId xmlns:a16="http://schemas.microsoft.com/office/drawing/2014/main" val="10008"/>
                  </a:ext>
                </a:extLst>
              </a:tr>
              <a:tr h="237727">
                <a:tc>
                  <a:txBody>
                    <a:bodyPr/>
                    <a:lstStyle/>
                    <a:p>
                      <a:pPr latinLnBrk="1"/>
                      <a:r>
                        <a:rPr lang="en-US" altLang="ko-KR" sz="1100" dirty="0" err="1"/>
                        <a:t>pstore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보관장소</a:t>
                      </a:r>
                    </a:p>
                  </a:txBody>
                  <a:tcPr>
                    <a:solidFill>
                      <a:schemeClr val="bg1">
                        <a:lumMod val="95000"/>
                      </a:schemeClr>
                    </a:solidFill>
                  </a:tcPr>
                </a:tc>
                <a:extLst>
                  <a:ext uri="{0D108BD9-81ED-4DB2-BD59-A6C34878D82A}">
                    <a16:rowId xmlns:a16="http://schemas.microsoft.com/office/drawing/2014/main" val="10009"/>
                  </a:ext>
                </a:extLst>
              </a:tr>
              <a:tr h="237727">
                <a:tc>
                  <a:txBody>
                    <a:bodyPr/>
                    <a:lstStyle/>
                    <a:p>
                      <a:pPr latinLnBrk="1"/>
                      <a:r>
                        <a:rPr lang="en-US" altLang="ko-KR" sz="1100" dirty="0" err="1"/>
                        <a:t>upload_dt</a:t>
                      </a:r>
                      <a:endParaRPr lang="ko-KR" altLang="en-US" sz="1100" dirty="0"/>
                    </a:p>
                  </a:txBody>
                  <a:tcPr>
                    <a:solidFill>
                      <a:schemeClr val="bg1">
                        <a:lumMod val="95000"/>
                      </a:schemeClr>
                    </a:solidFill>
                  </a:tcPr>
                </a:tc>
                <a:tc>
                  <a:txBody>
                    <a:bodyPr/>
                    <a:lstStyle/>
                    <a:p>
                      <a:pPr latinLnBrk="1"/>
                      <a:r>
                        <a:rPr lang="en-US" altLang="ko-KR" sz="1100" dirty="0" err="1"/>
                        <a:t>datetime</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업로드 시간</a:t>
                      </a:r>
                    </a:p>
                  </a:txBody>
                  <a:tcPr>
                    <a:solidFill>
                      <a:schemeClr val="bg1">
                        <a:lumMod val="95000"/>
                      </a:schemeClr>
                    </a:solidFill>
                  </a:tcPr>
                </a:tc>
                <a:extLst>
                  <a:ext uri="{0D108BD9-81ED-4DB2-BD59-A6C34878D82A}">
                    <a16:rowId xmlns:a16="http://schemas.microsoft.com/office/drawing/2014/main" val="10010"/>
                  </a:ext>
                </a:extLst>
              </a:tr>
              <a:tr h="237727">
                <a:tc>
                  <a:txBody>
                    <a:bodyPr/>
                    <a:lstStyle/>
                    <a:p>
                      <a:pPr latinLnBrk="1"/>
                      <a:r>
                        <a:rPr lang="en-US" altLang="ko-KR" sz="1100" dirty="0"/>
                        <a:t>put</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입고수량</a:t>
                      </a:r>
                    </a:p>
                  </a:txBody>
                  <a:tcPr>
                    <a:solidFill>
                      <a:schemeClr val="bg1">
                        <a:lumMod val="95000"/>
                      </a:schemeClr>
                    </a:solidFill>
                  </a:tcPr>
                </a:tc>
                <a:extLst>
                  <a:ext uri="{0D108BD9-81ED-4DB2-BD59-A6C34878D82A}">
                    <a16:rowId xmlns:a16="http://schemas.microsoft.com/office/drawing/2014/main" val="10011"/>
                  </a:ext>
                </a:extLst>
              </a:tr>
              <a:tr h="237727">
                <a:tc>
                  <a:txBody>
                    <a:bodyPr/>
                    <a:lstStyle/>
                    <a:p>
                      <a:pPr latinLnBrk="1"/>
                      <a:r>
                        <a:rPr lang="en-US" altLang="ko-KR" sz="1100" dirty="0" err="1"/>
                        <a:t>putdata</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입고날짜</a:t>
                      </a:r>
                    </a:p>
                  </a:txBody>
                  <a:tcPr>
                    <a:solidFill>
                      <a:schemeClr val="bg1">
                        <a:lumMod val="95000"/>
                      </a:schemeClr>
                    </a:solidFill>
                  </a:tcPr>
                </a:tc>
                <a:extLst>
                  <a:ext uri="{0D108BD9-81ED-4DB2-BD59-A6C34878D82A}">
                    <a16:rowId xmlns:a16="http://schemas.microsoft.com/office/drawing/2014/main" val="10012"/>
                  </a:ext>
                </a:extLst>
              </a:tr>
              <a:tr h="237727">
                <a:tc>
                  <a:txBody>
                    <a:bodyPr/>
                    <a:lstStyle/>
                    <a:p>
                      <a:pPr latinLnBrk="1"/>
                      <a:r>
                        <a:rPr lang="en-US" altLang="ko-KR" sz="1100" dirty="0"/>
                        <a:t>stock</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재고수량</a:t>
                      </a:r>
                    </a:p>
                  </a:txBody>
                  <a:tcPr>
                    <a:solidFill>
                      <a:schemeClr val="bg1">
                        <a:lumMod val="95000"/>
                      </a:schemeClr>
                    </a:solidFill>
                  </a:tcPr>
                </a:tc>
                <a:extLst>
                  <a:ext uri="{0D108BD9-81ED-4DB2-BD59-A6C34878D82A}">
                    <a16:rowId xmlns:a16="http://schemas.microsoft.com/office/drawing/2014/main" val="10013"/>
                  </a:ext>
                </a:extLst>
              </a:tr>
              <a:tr h="220613">
                <a:tc>
                  <a:txBody>
                    <a:bodyPr/>
                    <a:lstStyle/>
                    <a:p>
                      <a:pPr latinLnBrk="1"/>
                      <a:r>
                        <a:rPr lang="en-US" altLang="ko-KR" sz="1100" dirty="0"/>
                        <a:t>release</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출고수량</a:t>
                      </a:r>
                    </a:p>
                  </a:txBody>
                  <a:tcPr>
                    <a:solidFill>
                      <a:schemeClr val="bg1">
                        <a:lumMod val="95000"/>
                      </a:schemeClr>
                    </a:solidFill>
                  </a:tcPr>
                </a:tc>
                <a:extLst>
                  <a:ext uri="{0D108BD9-81ED-4DB2-BD59-A6C34878D82A}">
                    <a16:rowId xmlns:a16="http://schemas.microsoft.com/office/drawing/2014/main" val="10014"/>
                  </a:ext>
                </a:extLst>
              </a:tr>
              <a:tr h="237727">
                <a:tc>
                  <a:txBody>
                    <a:bodyPr/>
                    <a:lstStyle/>
                    <a:p>
                      <a:pPr latinLnBrk="1"/>
                      <a:r>
                        <a:rPr lang="en-US" altLang="ko-KR" sz="1100" dirty="0" err="1"/>
                        <a:t>rfid</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en-US" altLang="ko-KR" sz="1100" dirty="0"/>
                        <a:t>RFID</a:t>
                      </a:r>
                      <a:r>
                        <a:rPr lang="en-US" altLang="ko-KR" sz="1100" baseline="0" dirty="0"/>
                        <a:t> </a:t>
                      </a:r>
                      <a:r>
                        <a:rPr lang="ko-KR" altLang="en-US" sz="1100" baseline="0" dirty="0"/>
                        <a:t>태그</a:t>
                      </a:r>
                      <a:endParaRPr lang="ko-KR" altLang="en-US" sz="1100" dirty="0"/>
                    </a:p>
                  </a:txBody>
                  <a:tcPr>
                    <a:solidFill>
                      <a:schemeClr val="bg1">
                        <a:lumMod val="95000"/>
                      </a:schemeClr>
                    </a:solidFill>
                  </a:tcPr>
                </a:tc>
                <a:extLst>
                  <a:ext uri="{0D108BD9-81ED-4DB2-BD59-A6C34878D82A}">
                    <a16:rowId xmlns:a16="http://schemas.microsoft.com/office/drawing/2014/main" val="10015"/>
                  </a:ext>
                </a:extLst>
              </a:tr>
              <a:tr h="237727">
                <a:tc>
                  <a:txBody>
                    <a:bodyPr/>
                    <a:lstStyle/>
                    <a:p>
                      <a:pPr latinLnBrk="1"/>
                      <a:r>
                        <a:rPr lang="en-US" altLang="ko-KR" sz="1100" dirty="0" err="1"/>
                        <a:t>category_id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MUL</a:t>
                      </a:r>
                      <a:endParaRPr lang="ko-KR" altLang="en-US" sz="1100" dirty="0"/>
                    </a:p>
                  </a:txBody>
                  <a:tcPr>
                    <a:solidFill>
                      <a:schemeClr val="bg1">
                        <a:lumMod val="95000"/>
                      </a:schemeClr>
                    </a:solidFill>
                  </a:tcPr>
                </a:tc>
                <a:tc>
                  <a:txBody>
                    <a:bodyPr/>
                    <a:lstStyle/>
                    <a:p>
                      <a:pPr latinLnBrk="1"/>
                      <a:r>
                        <a:rPr lang="en-US" altLang="ko-KR" sz="1100" dirty="0" err="1"/>
                        <a:t>Category_id</a:t>
                      </a:r>
                      <a:endParaRPr lang="ko-KR" altLang="en-US" sz="1100" dirty="0"/>
                    </a:p>
                  </a:txBody>
                  <a:tcPr>
                    <a:solidFill>
                      <a:schemeClr val="bg1">
                        <a:lumMod val="95000"/>
                      </a:schemeClr>
                    </a:solidFill>
                  </a:tcPr>
                </a:tc>
                <a:extLst>
                  <a:ext uri="{0D108BD9-81ED-4DB2-BD59-A6C34878D82A}">
                    <a16:rowId xmlns:a16="http://schemas.microsoft.com/office/drawing/2014/main" val="10016"/>
                  </a:ext>
                </a:extLst>
              </a:tr>
            </a:tbl>
          </a:graphicData>
        </a:graphic>
      </p:graphicFrame>
      <p:graphicFrame>
        <p:nvGraphicFramePr>
          <p:cNvPr id="26" name="표 25"/>
          <p:cNvGraphicFramePr>
            <a:graphicFrameLocks noGrp="1"/>
          </p:cNvGraphicFramePr>
          <p:nvPr/>
        </p:nvGraphicFramePr>
        <p:xfrm>
          <a:off x="6168008" y="1606735"/>
          <a:ext cx="4032448" cy="1392251"/>
        </p:xfrm>
        <a:graphic>
          <a:graphicData uri="http://schemas.openxmlformats.org/drawingml/2006/table">
            <a:tbl>
              <a:tblPr firstRow="1" bandRow="1">
                <a:tableStyleId>{69CF1AB2-1976-4502-BF36-3FF5EA218861}</a:tableStyleId>
              </a:tblPr>
              <a:tblGrid>
                <a:gridCol w="919681">
                  <a:extLst>
                    <a:ext uri="{9D8B030D-6E8A-4147-A177-3AD203B41FA5}">
                      <a16:colId xmlns:a16="http://schemas.microsoft.com/office/drawing/2014/main" val="20000"/>
                    </a:ext>
                  </a:extLst>
                </a:gridCol>
                <a:gridCol w="707447">
                  <a:extLst>
                    <a:ext uri="{9D8B030D-6E8A-4147-A177-3AD203B41FA5}">
                      <a16:colId xmlns:a16="http://schemas.microsoft.com/office/drawing/2014/main" val="20001"/>
                    </a:ext>
                  </a:extLst>
                </a:gridCol>
                <a:gridCol w="495213">
                  <a:extLst>
                    <a:ext uri="{9D8B030D-6E8A-4147-A177-3AD203B41FA5}">
                      <a16:colId xmlns:a16="http://schemas.microsoft.com/office/drawing/2014/main" val="20002"/>
                    </a:ext>
                  </a:extLst>
                </a:gridCol>
                <a:gridCol w="830882">
                  <a:extLst>
                    <a:ext uri="{9D8B030D-6E8A-4147-A177-3AD203B41FA5}">
                      <a16:colId xmlns:a16="http://schemas.microsoft.com/office/drawing/2014/main" val="20003"/>
                    </a:ext>
                  </a:extLst>
                </a:gridCol>
                <a:gridCol w="1079225">
                  <a:extLst>
                    <a:ext uri="{9D8B030D-6E8A-4147-A177-3AD203B41FA5}">
                      <a16:colId xmlns:a16="http://schemas.microsoft.com/office/drawing/2014/main" val="20004"/>
                    </a:ext>
                  </a:extLst>
                </a:gridCol>
              </a:tblGrid>
              <a:tr h="239769">
                <a:tc>
                  <a:txBody>
                    <a:bodyPr/>
                    <a:lstStyle/>
                    <a:p>
                      <a:pPr latinLnBrk="1"/>
                      <a:r>
                        <a:rPr lang="en-US" altLang="ko-KR" sz="1200" b="0" dirty="0"/>
                        <a:t>Field</a:t>
                      </a:r>
                      <a:endParaRPr lang="ko-KR" altLang="en-US" sz="1200" b="0" dirty="0"/>
                    </a:p>
                  </a:txBody>
                  <a:tcPr>
                    <a:solidFill>
                      <a:schemeClr val="accent1">
                        <a:lumMod val="40000"/>
                        <a:lumOff val="60000"/>
                      </a:schemeClr>
                    </a:solidFill>
                  </a:tcPr>
                </a:tc>
                <a:tc>
                  <a:txBody>
                    <a:bodyPr/>
                    <a:lstStyle/>
                    <a:p>
                      <a:pPr latinLnBrk="1"/>
                      <a:r>
                        <a:rPr lang="en-US" altLang="ko-KR" sz="1200" b="0" dirty="0"/>
                        <a:t>Type</a:t>
                      </a:r>
                      <a:endParaRPr lang="ko-KR" altLang="en-US" sz="1200" b="0" dirty="0"/>
                    </a:p>
                  </a:txBody>
                  <a:tcPr>
                    <a:solidFill>
                      <a:schemeClr val="accent1">
                        <a:lumMod val="40000"/>
                        <a:lumOff val="60000"/>
                      </a:schemeClr>
                    </a:solidFill>
                  </a:tcPr>
                </a:tc>
                <a:tc>
                  <a:txBody>
                    <a:bodyPr/>
                    <a:lstStyle/>
                    <a:p>
                      <a:pPr latinLnBrk="1"/>
                      <a:r>
                        <a:rPr lang="en-US" altLang="ko-KR" sz="1200" b="0" dirty="0"/>
                        <a:t>Null</a:t>
                      </a:r>
                      <a:endParaRPr lang="ko-KR" altLang="en-US" sz="1200" b="0" dirty="0"/>
                    </a:p>
                  </a:txBody>
                  <a:tcPr>
                    <a:solidFill>
                      <a:schemeClr val="accent1">
                        <a:lumMod val="40000"/>
                        <a:lumOff val="60000"/>
                      </a:schemeClr>
                    </a:solidFill>
                  </a:tcPr>
                </a:tc>
                <a:tc>
                  <a:txBody>
                    <a:bodyPr/>
                    <a:lstStyle/>
                    <a:p>
                      <a:pPr latinLnBrk="1"/>
                      <a:r>
                        <a:rPr lang="en-US" altLang="ko-KR" sz="1200" b="0" dirty="0"/>
                        <a:t>Key</a:t>
                      </a:r>
                      <a:endParaRPr lang="ko-KR" altLang="en-US" sz="1200" b="0" dirty="0"/>
                    </a:p>
                  </a:txBody>
                  <a:tcPr>
                    <a:solidFill>
                      <a:schemeClr val="accent1">
                        <a:lumMod val="40000"/>
                        <a:lumOff val="60000"/>
                      </a:schemeClr>
                    </a:solidFill>
                  </a:tcPr>
                </a:tc>
                <a:tc>
                  <a:txBody>
                    <a:bodyPr/>
                    <a:lstStyle/>
                    <a:p>
                      <a:pPr latinLnBrk="1"/>
                      <a:r>
                        <a:rPr lang="ko-KR" altLang="en-US" sz="1200" b="0" dirty="0"/>
                        <a:t>설명</a:t>
                      </a:r>
                    </a:p>
                  </a:txBody>
                  <a:tcPr>
                    <a:solidFill>
                      <a:schemeClr val="accent1">
                        <a:lumMod val="40000"/>
                        <a:lumOff val="60000"/>
                      </a:schemeClr>
                    </a:solidFill>
                  </a:tcPr>
                </a:tc>
                <a:extLst>
                  <a:ext uri="{0D108BD9-81ED-4DB2-BD59-A6C34878D82A}">
                    <a16:rowId xmlns:a16="http://schemas.microsoft.com/office/drawing/2014/main" val="10000"/>
                  </a:ext>
                </a:extLst>
              </a:tr>
              <a:tr h="287185">
                <a:tc>
                  <a:txBody>
                    <a:bodyPr/>
                    <a:lstStyle/>
                    <a:p>
                      <a:pPr latinLnBrk="1"/>
                      <a:r>
                        <a:rPr lang="en-US" altLang="ko-KR" sz="1100" dirty="0"/>
                        <a:t>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PK</a:t>
                      </a:r>
                      <a:endParaRPr lang="ko-KR" altLang="en-US" sz="1100" dirty="0"/>
                    </a:p>
                  </a:txBody>
                  <a:tcPr>
                    <a:solidFill>
                      <a:schemeClr val="bg1">
                        <a:lumMod val="95000"/>
                      </a:schemeClr>
                    </a:solidFill>
                  </a:tcPr>
                </a:tc>
                <a:tc>
                  <a:txBody>
                    <a:bodyPr/>
                    <a:lstStyle/>
                    <a:p>
                      <a:pPr latinLnBrk="1"/>
                      <a:r>
                        <a:rPr lang="ko-KR" altLang="en-US" sz="1100" dirty="0" err="1"/>
                        <a:t>기본키</a:t>
                      </a:r>
                      <a:endParaRPr lang="ko-KR" altLang="en-US" sz="1100" dirty="0"/>
                    </a:p>
                  </a:txBody>
                  <a:tcPr>
                    <a:solidFill>
                      <a:schemeClr val="bg1">
                        <a:lumMod val="95000"/>
                      </a:schemeClr>
                    </a:solidFill>
                  </a:tcPr>
                </a:tc>
                <a:extLst>
                  <a:ext uri="{0D108BD9-81ED-4DB2-BD59-A6C34878D82A}">
                    <a16:rowId xmlns:a16="http://schemas.microsoft.com/office/drawing/2014/main" val="10001"/>
                  </a:ext>
                </a:extLst>
              </a:tr>
              <a:tr h="312586">
                <a:tc>
                  <a:txBody>
                    <a:bodyPr/>
                    <a:lstStyle/>
                    <a:p>
                      <a:pPr latinLnBrk="1"/>
                      <a:r>
                        <a:rPr lang="en-US" altLang="ko-KR" sz="1100" dirty="0" err="1"/>
                        <a:t>order_id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FK</a:t>
                      </a:r>
                      <a:endParaRPr lang="ko-KR" altLang="en-US" sz="1100" dirty="0"/>
                    </a:p>
                  </a:txBody>
                  <a:tcPr>
                    <a:solidFill>
                      <a:schemeClr val="bg1">
                        <a:lumMod val="95000"/>
                      </a:schemeClr>
                    </a:solidFill>
                  </a:tcPr>
                </a:tc>
                <a:tc>
                  <a:txBody>
                    <a:bodyPr/>
                    <a:lstStyle/>
                    <a:p>
                      <a:pPr latinLnBrk="1"/>
                      <a:r>
                        <a:rPr lang="en-US" altLang="ko-KR" sz="1100" dirty="0" err="1"/>
                        <a:t>Order_id</a:t>
                      </a:r>
                      <a:endParaRPr lang="ko-KR" altLang="en-US" sz="1100" dirty="0"/>
                    </a:p>
                  </a:txBody>
                  <a:tcPr>
                    <a:solidFill>
                      <a:schemeClr val="bg1">
                        <a:lumMod val="95000"/>
                      </a:schemeClr>
                    </a:solidFill>
                  </a:tcPr>
                </a:tc>
                <a:extLst>
                  <a:ext uri="{0D108BD9-81ED-4DB2-BD59-A6C34878D82A}">
                    <a16:rowId xmlns:a16="http://schemas.microsoft.com/office/drawing/2014/main" val="10002"/>
                  </a:ext>
                </a:extLst>
              </a:tr>
              <a:tr h="156293">
                <a:tc>
                  <a:txBody>
                    <a:bodyPr/>
                    <a:lstStyle/>
                    <a:p>
                      <a:pPr latinLnBrk="1"/>
                      <a:r>
                        <a:rPr lang="en-US" altLang="ko-KR" sz="1100" dirty="0" err="1"/>
                        <a:t>product_id</a:t>
                      </a:r>
                      <a:endParaRPr lang="ko-KR" altLang="en-US" sz="1100" dirty="0"/>
                    </a:p>
                  </a:txBody>
                  <a:tcPr>
                    <a:solidFill>
                      <a:schemeClr val="bg1">
                        <a:lumMod val="95000"/>
                      </a:schemeClr>
                    </a:solidFill>
                  </a:tcPr>
                </a:tc>
                <a:tc>
                  <a:txBody>
                    <a:bodyPr/>
                    <a:lstStyle/>
                    <a:p>
                      <a:pPr latinLnBrk="1"/>
                      <a:r>
                        <a:rPr lang="en-US" altLang="ko-KR" sz="1100" dirty="0" err="1"/>
                        <a:t>int</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FK</a:t>
                      </a:r>
                      <a:endParaRPr lang="ko-KR" altLang="en-US" sz="1100" dirty="0"/>
                    </a:p>
                  </a:txBody>
                  <a:tcPr>
                    <a:solidFill>
                      <a:schemeClr val="bg1">
                        <a:lumMod val="95000"/>
                      </a:schemeClr>
                    </a:solidFill>
                  </a:tcPr>
                </a:tc>
                <a:tc>
                  <a:txBody>
                    <a:bodyPr/>
                    <a:lstStyle/>
                    <a:p>
                      <a:pPr latinLnBrk="1"/>
                      <a:r>
                        <a:rPr lang="en-US" altLang="ko-KR" sz="1100" dirty="0" err="1"/>
                        <a:t>Product_id</a:t>
                      </a:r>
                      <a:endParaRPr lang="ko-KR" altLang="en-US" sz="1100" dirty="0"/>
                    </a:p>
                  </a:txBody>
                  <a:tcPr>
                    <a:solidFill>
                      <a:schemeClr val="bg1">
                        <a:lumMod val="95000"/>
                      </a:schemeClr>
                    </a:solidFill>
                  </a:tcPr>
                </a:tc>
                <a:extLst>
                  <a:ext uri="{0D108BD9-81ED-4DB2-BD59-A6C34878D82A}">
                    <a16:rowId xmlns:a16="http://schemas.microsoft.com/office/drawing/2014/main" val="10003"/>
                  </a:ext>
                </a:extLst>
              </a:tr>
              <a:tr h="156293">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출고번호</a:t>
                      </a:r>
                    </a:p>
                  </a:txBody>
                  <a:tcPr>
                    <a:solidFill>
                      <a:schemeClr val="bg1">
                        <a:lumMod val="95000"/>
                      </a:schemeClr>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6082233" y="1346434"/>
            <a:ext cx="2318023" cy="276999"/>
          </a:xfrm>
          <a:prstGeom prst="rect">
            <a:avLst/>
          </a:prstGeom>
          <a:noFill/>
        </p:spPr>
        <p:txBody>
          <a:bodyPr wrap="square" rtlCol="0">
            <a:spAutoFit/>
          </a:bodyPr>
          <a:lstStyle/>
          <a:p>
            <a:r>
              <a:rPr lang="en-US" altLang="ko-KR" sz="1200" dirty="0" err="1"/>
              <a:t>Order_Product</a:t>
            </a:r>
            <a:r>
              <a:rPr lang="en-US" altLang="ko-KR" sz="1200" dirty="0"/>
              <a:t> </a:t>
            </a:r>
            <a:r>
              <a:rPr lang="ko-KR" altLang="en-US" sz="1200" dirty="0"/>
              <a:t>테이블</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89</a:t>
            </a:fld>
            <a:endParaRPr lang="ko-KR" altLang="en-US"/>
          </a:p>
        </p:txBody>
      </p:sp>
      <p:sp>
        <p:nvSpPr>
          <p:cNvPr id="3" name="TextBox 2">
            <a:extLst>
              <a:ext uri="{FF2B5EF4-FFF2-40B4-BE49-F238E27FC236}">
                <a16:creationId xmlns:a16="http://schemas.microsoft.com/office/drawing/2014/main" id="{9B6E4EA9-67BB-4323-BB73-EE6D50066799}"/>
              </a:ext>
            </a:extLst>
          </p:cNvPr>
          <p:cNvSpPr txBox="1"/>
          <p:nvPr/>
        </p:nvSpPr>
        <p:spPr>
          <a:xfrm>
            <a:off x="6066958" y="3070994"/>
            <a:ext cx="1685004" cy="276999"/>
          </a:xfrm>
          <a:prstGeom prst="rect">
            <a:avLst/>
          </a:prstGeom>
          <a:noFill/>
        </p:spPr>
        <p:txBody>
          <a:bodyPr wrap="square" rtlCol="0">
            <a:spAutoFit/>
          </a:bodyPr>
          <a:lstStyle/>
          <a:p>
            <a:r>
              <a:rPr lang="en-US" altLang="ko-KR" sz="1200" dirty="0" err="1"/>
              <a:t>twsuser</a:t>
            </a:r>
            <a:r>
              <a:rPr lang="en-US" altLang="ko-KR" sz="1200" dirty="0"/>
              <a:t> </a:t>
            </a:r>
            <a:r>
              <a:rPr lang="ko-KR" altLang="en-US" sz="1200" dirty="0"/>
              <a:t>테이블</a:t>
            </a:r>
          </a:p>
        </p:txBody>
      </p:sp>
      <p:graphicFrame>
        <p:nvGraphicFramePr>
          <p:cNvPr id="5" name="표 4">
            <a:extLst>
              <a:ext uri="{FF2B5EF4-FFF2-40B4-BE49-F238E27FC236}">
                <a16:creationId xmlns:a16="http://schemas.microsoft.com/office/drawing/2014/main" id="{6F207D64-5980-4BFD-9664-D947954912A1}"/>
              </a:ext>
            </a:extLst>
          </p:cNvPr>
          <p:cNvGraphicFramePr>
            <a:graphicFrameLocks noGrp="1"/>
          </p:cNvGraphicFramePr>
          <p:nvPr>
            <p:extLst>
              <p:ext uri="{D42A27DB-BD31-4B8C-83A1-F6EECF244321}">
                <p14:modId xmlns:p14="http://schemas.microsoft.com/office/powerpoint/2010/main" val="2275872257"/>
              </p:ext>
            </p:extLst>
          </p:nvPr>
        </p:nvGraphicFramePr>
        <p:xfrm>
          <a:off x="6174483" y="3502135"/>
          <a:ext cx="4032448" cy="2188651"/>
        </p:xfrm>
        <a:graphic>
          <a:graphicData uri="http://schemas.openxmlformats.org/drawingml/2006/table">
            <a:tbl>
              <a:tblPr firstRow="1" bandRow="1">
                <a:tableStyleId>{69CF1AB2-1976-4502-BF36-3FF5EA218861}</a:tableStyleId>
              </a:tblPr>
              <a:tblGrid>
                <a:gridCol w="919681">
                  <a:extLst>
                    <a:ext uri="{9D8B030D-6E8A-4147-A177-3AD203B41FA5}">
                      <a16:colId xmlns:a16="http://schemas.microsoft.com/office/drawing/2014/main" val="20000"/>
                    </a:ext>
                  </a:extLst>
                </a:gridCol>
                <a:gridCol w="707447">
                  <a:extLst>
                    <a:ext uri="{9D8B030D-6E8A-4147-A177-3AD203B41FA5}">
                      <a16:colId xmlns:a16="http://schemas.microsoft.com/office/drawing/2014/main" val="20001"/>
                    </a:ext>
                  </a:extLst>
                </a:gridCol>
                <a:gridCol w="495213">
                  <a:extLst>
                    <a:ext uri="{9D8B030D-6E8A-4147-A177-3AD203B41FA5}">
                      <a16:colId xmlns:a16="http://schemas.microsoft.com/office/drawing/2014/main" val="20002"/>
                    </a:ext>
                  </a:extLst>
                </a:gridCol>
                <a:gridCol w="684125">
                  <a:extLst>
                    <a:ext uri="{9D8B030D-6E8A-4147-A177-3AD203B41FA5}">
                      <a16:colId xmlns:a16="http://schemas.microsoft.com/office/drawing/2014/main" val="20003"/>
                    </a:ext>
                  </a:extLst>
                </a:gridCol>
                <a:gridCol w="1225982">
                  <a:extLst>
                    <a:ext uri="{9D8B030D-6E8A-4147-A177-3AD203B41FA5}">
                      <a16:colId xmlns:a16="http://schemas.microsoft.com/office/drawing/2014/main" val="20004"/>
                    </a:ext>
                  </a:extLst>
                </a:gridCol>
              </a:tblGrid>
              <a:tr h="265805">
                <a:tc>
                  <a:txBody>
                    <a:bodyPr/>
                    <a:lstStyle/>
                    <a:p>
                      <a:pPr latinLnBrk="1"/>
                      <a:r>
                        <a:rPr lang="en-US" altLang="ko-KR" sz="1200" b="0" dirty="0"/>
                        <a:t>Field</a:t>
                      </a:r>
                      <a:endParaRPr lang="ko-KR" altLang="en-US" sz="1200" b="0" dirty="0"/>
                    </a:p>
                  </a:txBody>
                  <a:tcPr>
                    <a:solidFill>
                      <a:schemeClr val="accent1">
                        <a:lumMod val="40000"/>
                        <a:lumOff val="60000"/>
                      </a:schemeClr>
                    </a:solidFill>
                  </a:tcPr>
                </a:tc>
                <a:tc>
                  <a:txBody>
                    <a:bodyPr/>
                    <a:lstStyle/>
                    <a:p>
                      <a:pPr latinLnBrk="1"/>
                      <a:r>
                        <a:rPr lang="en-US" altLang="ko-KR" sz="1200" b="0" dirty="0"/>
                        <a:t>Type</a:t>
                      </a:r>
                      <a:endParaRPr lang="ko-KR" altLang="en-US" sz="1200" b="0" dirty="0"/>
                    </a:p>
                  </a:txBody>
                  <a:tcPr>
                    <a:solidFill>
                      <a:schemeClr val="accent1">
                        <a:lumMod val="40000"/>
                        <a:lumOff val="60000"/>
                      </a:schemeClr>
                    </a:solidFill>
                  </a:tcPr>
                </a:tc>
                <a:tc>
                  <a:txBody>
                    <a:bodyPr/>
                    <a:lstStyle/>
                    <a:p>
                      <a:pPr latinLnBrk="1"/>
                      <a:r>
                        <a:rPr lang="en-US" altLang="ko-KR" sz="1200" b="0" dirty="0"/>
                        <a:t>Null</a:t>
                      </a:r>
                      <a:endParaRPr lang="ko-KR" altLang="en-US" sz="1200" b="0" dirty="0"/>
                    </a:p>
                  </a:txBody>
                  <a:tcPr>
                    <a:solidFill>
                      <a:schemeClr val="accent1">
                        <a:lumMod val="40000"/>
                        <a:lumOff val="60000"/>
                      </a:schemeClr>
                    </a:solidFill>
                  </a:tcPr>
                </a:tc>
                <a:tc>
                  <a:txBody>
                    <a:bodyPr/>
                    <a:lstStyle/>
                    <a:p>
                      <a:pPr latinLnBrk="1"/>
                      <a:r>
                        <a:rPr lang="en-US" altLang="ko-KR" sz="1200" b="0" dirty="0"/>
                        <a:t>Key</a:t>
                      </a:r>
                      <a:endParaRPr lang="ko-KR" altLang="en-US" sz="1200" b="0" dirty="0"/>
                    </a:p>
                  </a:txBody>
                  <a:tcPr>
                    <a:solidFill>
                      <a:schemeClr val="accent1">
                        <a:lumMod val="40000"/>
                        <a:lumOff val="60000"/>
                      </a:schemeClr>
                    </a:solidFill>
                  </a:tcPr>
                </a:tc>
                <a:tc>
                  <a:txBody>
                    <a:bodyPr/>
                    <a:lstStyle/>
                    <a:p>
                      <a:pPr latinLnBrk="1"/>
                      <a:r>
                        <a:rPr lang="ko-KR" altLang="en-US" sz="1200" b="0" dirty="0"/>
                        <a:t>설명</a:t>
                      </a:r>
                    </a:p>
                  </a:txBody>
                  <a:tcPr>
                    <a:solidFill>
                      <a:schemeClr val="accent1">
                        <a:lumMod val="40000"/>
                        <a:lumOff val="60000"/>
                      </a:schemeClr>
                    </a:solidFill>
                  </a:tcPr>
                </a:tc>
                <a:extLst>
                  <a:ext uri="{0D108BD9-81ED-4DB2-BD59-A6C34878D82A}">
                    <a16:rowId xmlns:a16="http://schemas.microsoft.com/office/drawing/2014/main" val="10000"/>
                  </a:ext>
                </a:extLst>
              </a:tr>
              <a:tr h="316047">
                <a:tc>
                  <a:txBody>
                    <a:bodyPr/>
                    <a:lstStyle/>
                    <a:p>
                      <a:pPr latinLnBrk="1"/>
                      <a:r>
                        <a:rPr lang="en-US" altLang="ko-KR" sz="1100" dirty="0"/>
                        <a:t>id</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latinLnBrk="1"/>
                      <a:r>
                        <a:rPr lang="en-US" altLang="ko-KR" sz="1100" dirty="0"/>
                        <a:t>no</a:t>
                      </a:r>
                      <a:endParaRPr lang="ko-KR" altLang="en-US" sz="1100" dirty="0"/>
                    </a:p>
                  </a:txBody>
                  <a:tcPr>
                    <a:solidFill>
                      <a:schemeClr val="bg1">
                        <a:lumMod val="95000"/>
                      </a:schemeClr>
                    </a:solidFill>
                  </a:tcPr>
                </a:tc>
                <a:tc>
                  <a:txBody>
                    <a:bodyPr/>
                    <a:lstStyle/>
                    <a:p>
                      <a:pPr latinLnBrk="1"/>
                      <a:r>
                        <a:rPr lang="en-US" altLang="ko-KR" sz="1100" dirty="0"/>
                        <a:t>PK</a:t>
                      </a:r>
                      <a:endParaRPr lang="ko-KR" altLang="en-US" sz="1100" dirty="0"/>
                    </a:p>
                  </a:txBody>
                  <a:tcPr>
                    <a:solidFill>
                      <a:schemeClr val="bg1">
                        <a:lumMod val="95000"/>
                      </a:schemeClr>
                    </a:solidFill>
                  </a:tcPr>
                </a:tc>
                <a:tc>
                  <a:txBody>
                    <a:bodyPr/>
                    <a:lstStyle/>
                    <a:p>
                      <a:pPr latinLnBrk="1"/>
                      <a:r>
                        <a:rPr lang="ko-KR" altLang="en-US" sz="1100" dirty="0"/>
                        <a:t>사용자 아이디</a:t>
                      </a:r>
                    </a:p>
                  </a:txBody>
                  <a:tcPr>
                    <a:solidFill>
                      <a:schemeClr val="bg1">
                        <a:lumMod val="95000"/>
                      </a:schemeClr>
                    </a:solidFill>
                  </a:tcPr>
                </a:tc>
                <a:extLst>
                  <a:ext uri="{0D108BD9-81ED-4DB2-BD59-A6C34878D82A}">
                    <a16:rowId xmlns:a16="http://schemas.microsoft.com/office/drawing/2014/main" val="10001"/>
                  </a:ext>
                </a:extLst>
              </a:tr>
              <a:tr h="302884">
                <a:tc>
                  <a:txBody>
                    <a:bodyPr/>
                    <a:lstStyle/>
                    <a:p>
                      <a:pPr latinLnBrk="1"/>
                      <a:r>
                        <a:rPr lang="en-US" altLang="ko-KR" sz="1100" dirty="0"/>
                        <a:t>username</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사용자 이름</a:t>
                      </a:r>
                    </a:p>
                  </a:txBody>
                  <a:tcPr>
                    <a:solidFill>
                      <a:schemeClr val="bg1">
                        <a:lumMod val="95000"/>
                      </a:schemeClr>
                    </a:solidFill>
                  </a:tcPr>
                </a:tc>
                <a:extLst>
                  <a:ext uri="{0D108BD9-81ED-4DB2-BD59-A6C34878D82A}">
                    <a16:rowId xmlns:a16="http://schemas.microsoft.com/office/drawing/2014/main" val="10002"/>
                  </a:ext>
                </a:extLst>
              </a:tr>
              <a:tr h="251038">
                <a:tc>
                  <a:txBody>
                    <a:bodyPr/>
                    <a:lstStyle/>
                    <a:p>
                      <a:pPr latinLnBrk="1"/>
                      <a:r>
                        <a:rPr lang="en-US" altLang="ko-KR" sz="1100" dirty="0"/>
                        <a:t>address</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회사 주소</a:t>
                      </a:r>
                    </a:p>
                  </a:txBody>
                  <a:tcPr>
                    <a:solidFill>
                      <a:schemeClr val="bg1">
                        <a:lumMod val="95000"/>
                      </a:schemeClr>
                    </a:solidFill>
                  </a:tcPr>
                </a:tc>
                <a:extLst>
                  <a:ext uri="{0D108BD9-81ED-4DB2-BD59-A6C34878D82A}">
                    <a16:rowId xmlns:a16="http://schemas.microsoft.com/office/drawing/2014/main" val="10003"/>
                  </a:ext>
                </a:extLst>
              </a:tr>
              <a:tr h="251038">
                <a:tc>
                  <a:txBody>
                    <a:bodyPr/>
                    <a:lstStyle/>
                    <a:p>
                      <a:pPr latinLnBrk="1"/>
                      <a:r>
                        <a:rPr lang="en-US" altLang="ko-KR" sz="1100" dirty="0"/>
                        <a:t>call</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사용자 전화번호</a:t>
                      </a:r>
                    </a:p>
                  </a:txBody>
                  <a:tcPr>
                    <a:solidFill>
                      <a:schemeClr val="bg1">
                        <a:lumMod val="95000"/>
                      </a:schemeClr>
                    </a:solidFill>
                  </a:tcPr>
                </a:tc>
                <a:extLst>
                  <a:ext uri="{0D108BD9-81ED-4DB2-BD59-A6C34878D82A}">
                    <a16:rowId xmlns:a16="http://schemas.microsoft.com/office/drawing/2014/main" val="10004"/>
                  </a:ext>
                </a:extLst>
              </a:tr>
              <a:tr h="251038">
                <a:tc>
                  <a:txBody>
                    <a:bodyPr/>
                    <a:lstStyle/>
                    <a:p>
                      <a:pPr latinLnBrk="1"/>
                      <a:r>
                        <a:rPr lang="en-US" altLang="ko-KR" sz="1100" dirty="0"/>
                        <a:t>company</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회사명</a:t>
                      </a:r>
                    </a:p>
                  </a:txBody>
                  <a:tcPr>
                    <a:solidFill>
                      <a:schemeClr val="bg1">
                        <a:lumMod val="95000"/>
                      </a:schemeClr>
                    </a:solidFill>
                  </a:tcPr>
                </a:tc>
                <a:extLst>
                  <a:ext uri="{0D108BD9-81ED-4DB2-BD59-A6C34878D82A}">
                    <a16:rowId xmlns:a16="http://schemas.microsoft.com/office/drawing/2014/main" val="10005"/>
                  </a:ext>
                </a:extLst>
              </a:tr>
              <a:tr h="251038">
                <a:tc>
                  <a:txBody>
                    <a:bodyPr/>
                    <a:lstStyle/>
                    <a:p>
                      <a:pPr latinLnBrk="1"/>
                      <a:r>
                        <a:rPr lang="en-US" altLang="ko-KR" sz="1100" dirty="0"/>
                        <a:t>email</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사용자 </a:t>
                      </a:r>
                      <a:r>
                        <a:rPr lang="ko-KR" altLang="en-US" sz="1100" dirty="0" err="1"/>
                        <a:t>이메일</a:t>
                      </a:r>
                      <a:endParaRPr lang="ko-KR" altLang="en-US" sz="1100" dirty="0"/>
                    </a:p>
                  </a:txBody>
                  <a:tcPr>
                    <a:solidFill>
                      <a:schemeClr val="bg1">
                        <a:lumMod val="95000"/>
                      </a:schemeClr>
                    </a:solidFill>
                  </a:tcPr>
                </a:tc>
                <a:extLst>
                  <a:ext uri="{0D108BD9-81ED-4DB2-BD59-A6C34878D82A}">
                    <a16:rowId xmlns:a16="http://schemas.microsoft.com/office/drawing/2014/main" val="10006"/>
                  </a:ext>
                </a:extLst>
              </a:tr>
              <a:tr h="251038">
                <a:tc>
                  <a:txBody>
                    <a:bodyPr/>
                    <a:lstStyle/>
                    <a:p>
                      <a:pPr latinLnBrk="1"/>
                      <a:r>
                        <a:rPr lang="en-US" altLang="ko-KR" sz="1100" dirty="0"/>
                        <a:t>pw</a:t>
                      </a:r>
                      <a:endParaRPr lang="ko-KR" altLang="en-US" sz="1100" dirty="0"/>
                    </a:p>
                  </a:txBody>
                  <a:tcPr>
                    <a:solidFill>
                      <a:schemeClr val="bg1">
                        <a:lumMod val="95000"/>
                      </a:schemeClr>
                    </a:solidFill>
                  </a:tcPr>
                </a:tc>
                <a:tc>
                  <a:txBody>
                    <a:bodyPr/>
                    <a:lstStyle/>
                    <a:p>
                      <a:pPr latinLnBrk="1"/>
                      <a:r>
                        <a:rPr lang="en-US" altLang="ko-KR" sz="1100" dirty="0" err="1"/>
                        <a:t>varchar</a:t>
                      </a:r>
                      <a:endParaRPr lang="ko-KR" altLang="en-US" sz="1100" dirty="0"/>
                    </a:p>
                  </a:txBody>
                  <a:tcPr>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100" dirty="0"/>
                        <a:t>yes</a:t>
                      </a:r>
                      <a:endParaRPr lang="ko-KR" altLang="en-US" sz="1100" dirty="0"/>
                    </a:p>
                  </a:txBody>
                  <a:tcPr>
                    <a:solidFill>
                      <a:schemeClr val="bg1">
                        <a:lumMod val="95000"/>
                      </a:schemeClr>
                    </a:solidFill>
                  </a:tcPr>
                </a:tc>
                <a:tc>
                  <a:txBody>
                    <a:bodyPr/>
                    <a:lstStyle/>
                    <a:p>
                      <a:pPr latinLnBrk="1"/>
                      <a:endParaRPr lang="ko-KR" altLang="en-US" sz="1100" dirty="0"/>
                    </a:p>
                  </a:txBody>
                  <a:tcPr>
                    <a:solidFill>
                      <a:schemeClr val="bg1">
                        <a:lumMod val="95000"/>
                      </a:schemeClr>
                    </a:solidFill>
                  </a:tcPr>
                </a:tc>
                <a:tc>
                  <a:txBody>
                    <a:bodyPr/>
                    <a:lstStyle/>
                    <a:p>
                      <a:pPr latinLnBrk="1"/>
                      <a:r>
                        <a:rPr lang="ko-KR" altLang="en-US" sz="1100" dirty="0"/>
                        <a:t>비밀번호</a:t>
                      </a:r>
                    </a:p>
                  </a:txBody>
                  <a:tcPr>
                    <a:solidFill>
                      <a:schemeClr val="bg1">
                        <a:lumMod val="9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263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3E869804-577B-4B76-A6CF-E6DF2C4C1784}"/>
              </a:ext>
            </a:extLst>
          </p:cNvPr>
          <p:cNvGrpSpPr/>
          <p:nvPr/>
        </p:nvGrpSpPr>
        <p:grpSpPr>
          <a:xfrm>
            <a:off x="-580369" y="-500965"/>
            <a:ext cx="12772369" cy="1500979"/>
            <a:chOff x="-580369" y="-568340"/>
            <a:chExt cx="12772369" cy="1693084"/>
          </a:xfrm>
        </p:grpSpPr>
        <p:grpSp>
          <p:nvGrpSpPr>
            <p:cNvPr id="29" name="그룹 28">
              <a:extLst>
                <a:ext uri="{FF2B5EF4-FFF2-40B4-BE49-F238E27FC236}">
                  <a16:creationId xmlns:a16="http://schemas.microsoft.com/office/drawing/2014/main" id="{DCD23FCE-0330-4BFA-B4E5-EF5E41D6B2A7}"/>
                </a:ext>
              </a:extLst>
            </p:cNvPr>
            <p:cNvGrpSpPr/>
            <p:nvPr/>
          </p:nvGrpSpPr>
          <p:grpSpPr>
            <a:xfrm>
              <a:off x="3208" y="0"/>
              <a:ext cx="12188792" cy="1124744"/>
              <a:chOff x="107504" y="0"/>
              <a:chExt cx="9023912" cy="1124744"/>
            </a:xfrm>
          </p:grpSpPr>
          <p:cxnSp>
            <p:nvCxnSpPr>
              <p:cNvPr id="30" name="직선 연결선 29">
                <a:extLst>
                  <a:ext uri="{FF2B5EF4-FFF2-40B4-BE49-F238E27FC236}">
                    <a16:creationId xmlns:a16="http://schemas.microsoft.com/office/drawing/2014/main" id="{FF40B210-3D9C-4093-BF89-46F3C1116D82}"/>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31" name="그룹 30">
                <a:extLst>
                  <a:ext uri="{FF2B5EF4-FFF2-40B4-BE49-F238E27FC236}">
                    <a16:creationId xmlns:a16="http://schemas.microsoft.com/office/drawing/2014/main" id="{3BAD8543-11CA-4ACF-A313-1C287E1403A3}"/>
                  </a:ext>
                </a:extLst>
              </p:cNvPr>
              <p:cNvGrpSpPr/>
              <p:nvPr/>
            </p:nvGrpSpPr>
            <p:grpSpPr>
              <a:xfrm>
                <a:off x="107504" y="0"/>
                <a:ext cx="3096344" cy="1124744"/>
                <a:chOff x="107504" y="0"/>
                <a:chExt cx="3096344" cy="1124744"/>
              </a:xfrm>
            </p:grpSpPr>
            <p:sp>
              <p:nvSpPr>
                <p:cNvPr id="35" name="직사각형 34">
                  <a:extLst>
                    <a:ext uri="{FF2B5EF4-FFF2-40B4-BE49-F238E27FC236}">
                      <a16:creationId xmlns:a16="http://schemas.microsoft.com/office/drawing/2014/main" id="{BBB0B245-869F-483E-822B-1E059E74685D}"/>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6" name="직선 연결선 35">
                  <a:extLst>
                    <a:ext uri="{FF2B5EF4-FFF2-40B4-BE49-F238E27FC236}">
                      <a16:creationId xmlns:a16="http://schemas.microsoft.com/office/drawing/2014/main" id="{BC3490D8-D3C8-46E3-959C-2CB3A2BF21EA}"/>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D1BF893F-CA9C-40C3-95F9-F62E0210CD76}"/>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32" name="Picture 6">
                <a:extLst>
                  <a:ext uri="{FF2B5EF4-FFF2-40B4-BE49-F238E27FC236}">
                    <a16:creationId xmlns:a16="http://schemas.microsoft.com/office/drawing/2014/main" id="{383C7763-4901-4F23-AF5F-CACC94C6C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
                <a:extLst>
                  <a:ext uri="{FF2B5EF4-FFF2-40B4-BE49-F238E27FC236}">
                    <a16:creationId xmlns:a16="http://schemas.microsoft.com/office/drawing/2014/main" id="{F234ADBD-FC7E-4653-9FED-AF7FDF6D2211}"/>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5" name="막힌 원호 4">
              <a:extLst>
                <a:ext uri="{FF2B5EF4-FFF2-40B4-BE49-F238E27FC236}">
                  <a16:creationId xmlns:a16="http://schemas.microsoft.com/office/drawing/2014/main" id="{267D5EB5-274B-42AD-BEA3-7D3DC374308B}"/>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7" name="제목 12">
            <a:extLst>
              <a:ext uri="{FF2B5EF4-FFF2-40B4-BE49-F238E27FC236}">
                <a16:creationId xmlns:a16="http://schemas.microsoft.com/office/drawing/2014/main" id="{086EFACC-8C9B-4B57-B21C-1E1BAD0FDD41}"/>
              </a:ext>
            </a:extLst>
          </p:cNvPr>
          <p:cNvSpPr txBox="1">
            <a:spLocks/>
          </p:cNvSpPr>
          <p:nvPr/>
        </p:nvSpPr>
        <p:spPr>
          <a:xfrm>
            <a:off x="431187" y="524186"/>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시장</a:t>
            </a:r>
            <a:r>
              <a:rPr lang="en-US" altLang="ko-KR" sz="1700" b="1" dirty="0">
                <a:solidFill>
                  <a:schemeClr val="bg1"/>
                </a:solidFill>
                <a:latin typeface="+mn-ea"/>
                <a:cs typeface="+mj-cs"/>
              </a:rPr>
              <a:t>/</a:t>
            </a:r>
            <a:r>
              <a:rPr lang="ko-KR" altLang="en-US" sz="1700" b="1" dirty="0">
                <a:solidFill>
                  <a:schemeClr val="bg1"/>
                </a:solidFill>
                <a:latin typeface="+mn-ea"/>
                <a:cs typeface="+mj-cs"/>
              </a:rPr>
              <a:t>기술 환경 분석서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pic>
        <p:nvPicPr>
          <p:cNvPr id="5122" name="Picture 2" descr="C:\Users\김항래\Desktop\제작설계서H_W\슬라이드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213" y="1000014"/>
            <a:ext cx="9142412"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6BF200-57A0-494C-8339-BF4F557FC3BA}"/>
              </a:ext>
            </a:extLst>
          </p:cNvPr>
          <p:cNvSpPr txBox="1"/>
          <p:nvPr/>
        </p:nvSpPr>
        <p:spPr>
          <a:xfrm>
            <a:off x="2281237" y="1229323"/>
            <a:ext cx="7629525" cy="662041"/>
          </a:xfrm>
          <a:prstGeom prst="rect">
            <a:avLst/>
          </a:prstGeom>
          <a:noFill/>
        </p:spPr>
        <p:txBody>
          <a:bodyPr wrap="square" rtlCol="0">
            <a:spAutoFit/>
          </a:bodyPr>
          <a:lstStyle/>
          <a:p>
            <a:pPr algn="ctr">
              <a:lnSpc>
                <a:spcPct val="250000"/>
              </a:lnSpc>
            </a:pPr>
            <a:r>
              <a:rPr lang="en-US" altLang="ko-KR" dirty="0"/>
              <a:t>“ </a:t>
            </a:r>
            <a:r>
              <a:rPr lang="ko-KR" altLang="en-US" dirty="0"/>
              <a:t>시사점 </a:t>
            </a:r>
            <a:r>
              <a:rPr lang="en-US" altLang="ko-KR" dirty="0"/>
              <a:t>“</a:t>
            </a:r>
            <a:endParaRPr lang="ko-KR" altLang="en-US"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9</a:t>
            </a:fld>
            <a:endParaRPr lang="ko-KR" altLang="en-US"/>
          </a:p>
        </p:txBody>
      </p:sp>
    </p:spTree>
    <p:extLst>
      <p:ext uri="{BB962C8B-B14F-4D97-AF65-F5344CB8AC3E}">
        <p14:creationId xmlns:p14="http://schemas.microsoft.com/office/powerpoint/2010/main" val="5550170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  </a:t>
            </a:r>
            <a:r>
              <a:rPr kumimoji="0" lang="en-US" altLang="ko-KR" sz="1200" b="1" i="0" u="none" strike="noStrike" kern="1200" cap="none" spc="0" normalizeH="0" baseline="0" noProof="0" dirty="0">
                <a:ln>
                  <a:noFill/>
                </a:ln>
                <a:solidFill>
                  <a:schemeClr val="bg1"/>
                </a:solidFill>
                <a:effectLst/>
                <a:uLnTx/>
                <a:uFillTx/>
                <a:latin typeface="+mn-ea"/>
                <a:cs typeface="+mj-cs"/>
              </a:rPr>
              <a:t>+ </a:t>
            </a:r>
            <a:r>
              <a:rPr kumimoji="0" lang="ko-KR" altLang="en-US" sz="1200" b="1" i="0" u="none" strike="noStrike" kern="1200" cap="none" spc="0" normalizeH="0" baseline="0" noProof="0" dirty="0">
                <a:ln>
                  <a:noFill/>
                </a:ln>
                <a:solidFill>
                  <a:schemeClr val="bg1"/>
                </a:solidFill>
                <a:effectLst/>
                <a:uLnTx/>
                <a:uFillTx/>
                <a:latin typeface="+mn-ea"/>
                <a:cs typeface="+mj-cs"/>
              </a:rPr>
              <a:t>프로젝트 구조</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7" name="Rectangle 2">
            <a:extLst>
              <a:ext uri="{FF2B5EF4-FFF2-40B4-BE49-F238E27FC236}">
                <a16:creationId xmlns:a16="http://schemas.microsoft.com/office/drawing/2014/main" id="{4B03674B-3581-4A06-B3EB-6931A3F5C9C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6" name="직사각형 15">
            <a:extLst>
              <a:ext uri="{FF2B5EF4-FFF2-40B4-BE49-F238E27FC236}">
                <a16:creationId xmlns:a16="http://schemas.microsoft.com/office/drawing/2014/main" id="{2A2E934E-CE59-4B14-B790-C07051ED08A2}"/>
              </a:ext>
            </a:extLst>
          </p:cNvPr>
          <p:cNvSpPr/>
          <p:nvPr/>
        </p:nvSpPr>
        <p:spPr>
          <a:xfrm>
            <a:off x="101949" y="1056159"/>
            <a:ext cx="11649239" cy="538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2" name="그룹 31">
            <a:extLst>
              <a:ext uri="{FF2B5EF4-FFF2-40B4-BE49-F238E27FC236}">
                <a16:creationId xmlns:a16="http://schemas.microsoft.com/office/drawing/2014/main" id="{14482AD5-45CB-4E3A-BC04-14B057AF65E5}"/>
              </a:ext>
            </a:extLst>
          </p:cNvPr>
          <p:cNvGrpSpPr/>
          <p:nvPr/>
        </p:nvGrpSpPr>
        <p:grpSpPr>
          <a:xfrm>
            <a:off x="323528" y="1106692"/>
            <a:ext cx="2579683" cy="5313945"/>
            <a:chOff x="323528" y="1106692"/>
            <a:chExt cx="2579683" cy="5313945"/>
          </a:xfrm>
        </p:grpSpPr>
        <p:pic>
          <p:nvPicPr>
            <p:cNvPr id="18" name="그림 17">
              <a:extLst>
                <a:ext uri="{FF2B5EF4-FFF2-40B4-BE49-F238E27FC236}">
                  <a16:creationId xmlns:a16="http://schemas.microsoft.com/office/drawing/2014/main" id="{4B35C762-0915-4B0C-9241-31FEC7D3A58E}"/>
                </a:ext>
              </a:extLst>
            </p:cNvPr>
            <p:cNvPicPr>
              <a:picLocks noChangeAspect="1"/>
            </p:cNvPicPr>
            <p:nvPr/>
          </p:nvPicPr>
          <p:blipFill rotWithShape="1">
            <a:blip r:embed="rId4"/>
            <a:srcRect l="1924" t="10234" r="74660" b="12281"/>
            <a:stretch/>
          </p:blipFill>
          <p:spPr>
            <a:xfrm>
              <a:off x="323528" y="1106692"/>
              <a:ext cx="2579683" cy="5313945"/>
            </a:xfrm>
            <a:prstGeom prst="rect">
              <a:avLst/>
            </a:prstGeom>
          </p:spPr>
        </p:pic>
        <p:sp>
          <p:nvSpPr>
            <p:cNvPr id="20" name="직사각형 19">
              <a:extLst>
                <a:ext uri="{FF2B5EF4-FFF2-40B4-BE49-F238E27FC236}">
                  <a16:creationId xmlns:a16="http://schemas.microsoft.com/office/drawing/2014/main" id="{CF7B68FE-FC97-4F2B-A6F7-8CC6F6C87750}"/>
                </a:ext>
              </a:extLst>
            </p:cNvPr>
            <p:cNvSpPr/>
            <p:nvPr/>
          </p:nvSpPr>
          <p:spPr>
            <a:xfrm>
              <a:off x="600678" y="2370666"/>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A47E6D7-D7EB-4935-B0C6-0122774FBB2A}"/>
                </a:ext>
              </a:extLst>
            </p:cNvPr>
            <p:cNvSpPr/>
            <p:nvPr/>
          </p:nvSpPr>
          <p:spPr>
            <a:xfrm>
              <a:off x="939617" y="3987799"/>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C35B236B-558A-4592-B459-EFB5B3DAD1F0}"/>
                </a:ext>
              </a:extLst>
            </p:cNvPr>
            <p:cNvSpPr/>
            <p:nvPr/>
          </p:nvSpPr>
          <p:spPr>
            <a:xfrm>
              <a:off x="930494" y="3578207"/>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5FAEBF00-24ED-49CF-95CF-5A07E63A8FE3}"/>
                </a:ext>
              </a:extLst>
            </p:cNvPr>
            <p:cNvSpPr/>
            <p:nvPr/>
          </p:nvSpPr>
          <p:spPr>
            <a:xfrm>
              <a:off x="930493" y="4565682"/>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27053CB-857E-4023-AD2C-D45A42BF1F64}"/>
                </a:ext>
              </a:extLst>
            </p:cNvPr>
            <p:cNvSpPr/>
            <p:nvPr/>
          </p:nvSpPr>
          <p:spPr>
            <a:xfrm>
              <a:off x="930492" y="4377452"/>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9" name="그림 18">
            <a:extLst>
              <a:ext uri="{FF2B5EF4-FFF2-40B4-BE49-F238E27FC236}">
                <a16:creationId xmlns:a16="http://schemas.microsoft.com/office/drawing/2014/main" id="{F151802C-FB5E-46A2-AE46-47FE33AC6B5F}"/>
              </a:ext>
            </a:extLst>
          </p:cNvPr>
          <p:cNvPicPr>
            <a:picLocks noChangeAspect="1"/>
          </p:cNvPicPr>
          <p:nvPr/>
        </p:nvPicPr>
        <p:blipFill rotWithShape="1">
          <a:blip r:embed="rId5"/>
          <a:srcRect l="1783" t="10561" r="75743" b="15589"/>
          <a:stretch/>
        </p:blipFill>
        <p:spPr>
          <a:xfrm>
            <a:off x="5963841" y="1136299"/>
            <a:ext cx="2739992" cy="5223780"/>
          </a:xfrm>
          <a:prstGeom prst="rect">
            <a:avLst/>
          </a:prstGeom>
        </p:spPr>
      </p:pic>
      <p:sp>
        <p:nvSpPr>
          <p:cNvPr id="28" name="직사각형 27">
            <a:extLst>
              <a:ext uri="{FF2B5EF4-FFF2-40B4-BE49-F238E27FC236}">
                <a16:creationId xmlns:a16="http://schemas.microsoft.com/office/drawing/2014/main" id="{4F16DEA4-0CFE-4ADD-9DB0-5BE2AD112411}"/>
              </a:ext>
            </a:extLst>
          </p:cNvPr>
          <p:cNvSpPr/>
          <p:nvPr/>
        </p:nvSpPr>
        <p:spPr>
          <a:xfrm>
            <a:off x="6636013" y="5229207"/>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A641A15B-E2FC-48D2-85D0-A73DB21F0369}"/>
              </a:ext>
            </a:extLst>
          </p:cNvPr>
          <p:cNvSpPr/>
          <p:nvPr/>
        </p:nvSpPr>
        <p:spPr>
          <a:xfrm>
            <a:off x="6305143" y="3348566"/>
            <a:ext cx="1118055" cy="160867"/>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5B4D3325-C925-4E1F-99D8-7FFC9AC30909}"/>
              </a:ext>
            </a:extLst>
          </p:cNvPr>
          <p:cNvSpPr txBox="1"/>
          <p:nvPr/>
        </p:nvSpPr>
        <p:spPr>
          <a:xfrm>
            <a:off x="3014000" y="1504982"/>
            <a:ext cx="2971210" cy="4431983"/>
          </a:xfrm>
          <a:prstGeom prst="rect">
            <a:avLst/>
          </a:prstGeom>
          <a:noFill/>
        </p:spPr>
        <p:txBody>
          <a:bodyPr wrap="square" rtlCol="0">
            <a:spAutoFit/>
          </a:bodyPr>
          <a:lstStyle/>
          <a:p>
            <a:endParaRPr lang="en-US" altLang="ko-KR" sz="1400" dirty="0"/>
          </a:p>
          <a:p>
            <a:r>
              <a:rPr lang="ko-KR" altLang="en-US" sz="1400" dirty="0"/>
              <a:t>프로젝트 생성</a:t>
            </a:r>
            <a:endParaRPr lang="en-US" altLang="ko-KR" sz="1400" dirty="0"/>
          </a:p>
          <a:p>
            <a:r>
              <a:rPr lang="en-US" altLang="ko-KR" sz="1400" dirty="0" err="1"/>
              <a:t>startproject</a:t>
            </a:r>
            <a:r>
              <a:rPr lang="ko-KR" altLang="en-US" sz="1400" dirty="0"/>
              <a:t> </a:t>
            </a:r>
            <a:r>
              <a:rPr lang="en-US" altLang="ko-KR" sz="1400" dirty="0" err="1"/>
              <a:t>TWSp</a:t>
            </a:r>
            <a:endParaRPr lang="en-US" altLang="ko-KR" sz="1400" dirty="0"/>
          </a:p>
          <a:p>
            <a:endParaRPr lang="en-US" altLang="ko-KR" sz="1400" dirty="0"/>
          </a:p>
          <a:p>
            <a:r>
              <a:rPr lang="ko-KR" altLang="en-US" sz="1400" dirty="0"/>
              <a:t>애플리케이션 생성</a:t>
            </a:r>
            <a:endParaRPr lang="en-US" altLang="ko-KR" sz="1400" dirty="0"/>
          </a:p>
          <a:p>
            <a:r>
              <a:rPr lang="en-US" altLang="ko-KR" sz="1400" dirty="0" err="1"/>
              <a:t>startapp</a:t>
            </a:r>
            <a:r>
              <a:rPr lang="en-US" altLang="ko-KR" sz="1400" dirty="0"/>
              <a:t> photo</a:t>
            </a:r>
          </a:p>
          <a:p>
            <a:endParaRPr lang="en-US" altLang="ko-KR" sz="1400" dirty="0"/>
          </a:p>
          <a:p>
            <a:endParaRPr lang="en-US" altLang="ko-KR" sz="1200" dirty="0"/>
          </a:p>
          <a:p>
            <a:r>
              <a:rPr lang="en-US" altLang="ko-KR" sz="1200" dirty="0">
                <a:solidFill>
                  <a:schemeClr val="accent1">
                    <a:lumMod val="75000"/>
                  </a:schemeClr>
                </a:solidFill>
              </a:rPr>
              <a:t>photo</a:t>
            </a:r>
            <a:r>
              <a:rPr lang="ko-KR" altLang="en-US" sz="1200" dirty="0">
                <a:solidFill>
                  <a:schemeClr val="accent1">
                    <a:lumMod val="75000"/>
                  </a:schemeClr>
                </a:solidFill>
              </a:rPr>
              <a:t> </a:t>
            </a:r>
            <a:r>
              <a:rPr lang="en-US" altLang="ko-KR" sz="1200" dirty="0">
                <a:solidFill>
                  <a:schemeClr val="accent1">
                    <a:lumMod val="75000"/>
                  </a:schemeClr>
                </a:solidFill>
              </a:rPr>
              <a:t>: </a:t>
            </a:r>
            <a:r>
              <a:rPr lang="ko-KR" altLang="en-US" sz="1200" dirty="0">
                <a:solidFill>
                  <a:schemeClr val="accent1">
                    <a:lumMod val="75000"/>
                  </a:schemeClr>
                </a:solidFill>
              </a:rPr>
              <a:t>제품의 이미지 파일이 들어가기 때문에 </a:t>
            </a:r>
            <a:r>
              <a:rPr lang="en-US" altLang="ko-KR" sz="1200" dirty="0">
                <a:solidFill>
                  <a:schemeClr val="accent1">
                    <a:lumMod val="75000"/>
                  </a:schemeClr>
                </a:solidFill>
              </a:rPr>
              <a:t>photo app</a:t>
            </a:r>
            <a:r>
              <a:rPr lang="ko-KR" altLang="en-US" sz="1200" dirty="0">
                <a:solidFill>
                  <a:schemeClr val="accent1">
                    <a:lumMod val="75000"/>
                  </a:schemeClr>
                </a:solidFill>
              </a:rPr>
              <a:t>을 생성하였습니다</a:t>
            </a:r>
            <a:r>
              <a:rPr lang="en-US" altLang="ko-KR" sz="1200" dirty="0">
                <a:solidFill>
                  <a:schemeClr val="accent1">
                    <a:lumMod val="75000"/>
                  </a:schemeClr>
                </a:solidFill>
              </a:rPr>
              <a:t>.</a:t>
            </a:r>
          </a:p>
          <a:p>
            <a:endParaRPr lang="en-US" altLang="ko-KR" sz="1200" dirty="0"/>
          </a:p>
          <a:p>
            <a:endParaRPr lang="en-US" altLang="ko-KR" sz="1200" dirty="0"/>
          </a:p>
          <a:p>
            <a:r>
              <a:rPr lang="ko-KR" altLang="en-US" sz="1200" dirty="0">
                <a:solidFill>
                  <a:srgbClr val="C00000"/>
                </a:solidFill>
              </a:rPr>
              <a:t>핵심 소스코드로</a:t>
            </a:r>
            <a:r>
              <a:rPr lang="en-US" altLang="ko-KR" sz="1200" dirty="0">
                <a:solidFill>
                  <a:srgbClr val="C00000"/>
                </a:solidFill>
              </a:rPr>
              <a:t> </a:t>
            </a:r>
            <a:r>
              <a:rPr lang="ko-KR" altLang="en-US" sz="1200" dirty="0">
                <a:solidFill>
                  <a:srgbClr val="C00000"/>
                </a:solidFill>
              </a:rPr>
              <a:t>선정한 부분</a:t>
            </a:r>
            <a:endParaRPr lang="en-US" altLang="ko-KR" sz="1200" dirty="0"/>
          </a:p>
          <a:p>
            <a:pPr marL="171450" indent="-171450">
              <a:buFontTx/>
              <a:buChar char="-"/>
            </a:pPr>
            <a:r>
              <a:rPr lang="en-US" altLang="ko-KR" sz="1200" dirty="0">
                <a:solidFill>
                  <a:srgbClr val="C00000"/>
                </a:solidFill>
              </a:rPr>
              <a:t>fields.py</a:t>
            </a:r>
          </a:p>
          <a:p>
            <a:pPr marL="171450" indent="-171450">
              <a:buFontTx/>
              <a:buChar char="-"/>
            </a:pPr>
            <a:r>
              <a:rPr lang="en-US" altLang="ko-KR" sz="1200" dirty="0">
                <a:solidFill>
                  <a:srgbClr val="C00000"/>
                </a:solidFill>
              </a:rPr>
              <a:t>models.py</a:t>
            </a:r>
          </a:p>
          <a:p>
            <a:pPr marL="171450" indent="-171450">
              <a:buFontTx/>
              <a:buChar char="-"/>
            </a:pPr>
            <a:r>
              <a:rPr lang="en-US" altLang="ko-KR" sz="1200" dirty="0">
                <a:solidFill>
                  <a:srgbClr val="C00000"/>
                </a:solidFill>
              </a:rPr>
              <a:t>urls.py</a:t>
            </a:r>
          </a:p>
          <a:p>
            <a:pPr marL="171450" indent="-171450">
              <a:buFontTx/>
              <a:buChar char="-"/>
            </a:pPr>
            <a:r>
              <a:rPr lang="en-US" altLang="ko-KR" sz="1200" dirty="0">
                <a:solidFill>
                  <a:srgbClr val="C00000"/>
                </a:solidFill>
              </a:rPr>
              <a:t>views.py</a:t>
            </a:r>
          </a:p>
          <a:p>
            <a:endParaRPr lang="en-US" altLang="ko-KR" sz="1200" dirty="0">
              <a:solidFill>
                <a:srgbClr val="C00000"/>
              </a:solidFill>
            </a:endParaRPr>
          </a:p>
          <a:p>
            <a:endParaRPr lang="en-US" altLang="ko-KR" sz="1200" dirty="0"/>
          </a:p>
          <a:p>
            <a:endParaRPr lang="en-US" altLang="ko-KR" sz="1200" dirty="0"/>
          </a:p>
          <a:p>
            <a:endParaRPr lang="en-US" altLang="ko-KR" sz="1400" dirty="0"/>
          </a:p>
          <a:p>
            <a:endParaRPr lang="en-US" altLang="ko-KR" sz="1400" dirty="0"/>
          </a:p>
        </p:txBody>
      </p:sp>
      <p:sp>
        <p:nvSpPr>
          <p:cNvPr id="39" name="TextBox 38">
            <a:extLst>
              <a:ext uri="{FF2B5EF4-FFF2-40B4-BE49-F238E27FC236}">
                <a16:creationId xmlns:a16="http://schemas.microsoft.com/office/drawing/2014/main" id="{D4823085-826B-4D88-A4DC-C6A5CA696A37}"/>
              </a:ext>
            </a:extLst>
          </p:cNvPr>
          <p:cNvSpPr txBox="1"/>
          <p:nvPr/>
        </p:nvSpPr>
        <p:spPr>
          <a:xfrm>
            <a:off x="8824688" y="1504982"/>
            <a:ext cx="2971210" cy="3231654"/>
          </a:xfrm>
          <a:prstGeom prst="rect">
            <a:avLst/>
          </a:prstGeom>
          <a:noFill/>
        </p:spPr>
        <p:txBody>
          <a:bodyPr wrap="square" rtlCol="0">
            <a:spAutoFit/>
          </a:bodyPr>
          <a:lstStyle/>
          <a:p>
            <a:endParaRPr lang="en-US" altLang="ko-KR" sz="1400" dirty="0"/>
          </a:p>
          <a:p>
            <a:r>
              <a:rPr lang="ko-KR" altLang="en-US" sz="1400" dirty="0"/>
              <a:t>애플리케이션 생성</a:t>
            </a:r>
            <a:endParaRPr lang="en-US" altLang="ko-KR" sz="1400" dirty="0"/>
          </a:p>
          <a:p>
            <a:r>
              <a:rPr lang="en-US" altLang="ko-KR" sz="1400" dirty="0" err="1"/>
              <a:t>startapp</a:t>
            </a:r>
            <a:r>
              <a:rPr lang="en-US" altLang="ko-KR" sz="1400" dirty="0"/>
              <a:t> </a:t>
            </a:r>
            <a:r>
              <a:rPr lang="en-US" altLang="ko-KR" sz="1400" dirty="0" err="1"/>
              <a:t>twsuser</a:t>
            </a:r>
            <a:endParaRPr lang="en-US" altLang="ko-KR" sz="1400" dirty="0"/>
          </a:p>
          <a:p>
            <a:endParaRPr lang="en-US" altLang="ko-KR" sz="1400" dirty="0"/>
          </a:p>
          <a:p>
            <a:endParaRPr lang="en-US" altLang="ko-KR" sz="1200" dirty="0"/>
          </a:p>
          <a:p>
            <a:r>
              <a:rPr lang="en-US" altLang="ko-KR" sz="1200" dirty="0" err="1">
                <a:solidFill>
                  <a:schemeClr val="accent1">
                    <a:lumMod val="75000"/>
                  </a:schemeClr>
                </a:solidFill>
              </a:rPr>
              <a:t>twsuser</a:t>
            </a:r>
            <a:r>
              <a:rPr lang="ko-KR" altLang="en-US" sz="1200" dirty="0">
                <a:solidFill>
                  <a:schemeClr val="accent1">
                    <a:lumMod val="75000"/>
                  </a:schemeClr>
                </a:solidFill>
              </a:rPr>
              <a:t> </a:t>
            </a:r>
            <a:r>
              <a:rPr lang="en-US" altLang="ko-KR" sz="1200" dirty="0">
                <a:solidFill>
                  <a:schemeClr val="accent1">
                    <a:lumMod val="75000"/>
                  </a:schemeClr>
                </a:solidFill>
              </a:rPr>
              <a:t>: </a:t>
            </a:r>
            <a:r>
              <a:rPr lang="ko-KR" altLang="en-US" sz="1200" dirty="0">
                <a:solidFill>
                  <a:schemeClr val="accent1">
                    <a:lumMod val="75000"/>
                  </a:schemeClr>
                </a:solidFill>
              </a:rPr>
              <a:t>로그인</a:t>
            </a:r>
            <a:r>
              <a:rPr lang="en-US" altLang="ko-KR" sz="1200" dirty="0">
                <a:solidFill>
                  <a:schemeClr val="accent1">
                    <a:lumMod val="75000"/>
                  </a:schemeClr>
                </a:solidFill>
              </a:rPr>
              <a:t>, </a:t>
            </a:r>
            <a:r>
              <a:rPr lang="ko-KR" altLang="en-US" sz="1200" dirty="0">
                <a:solidFill>
                  <a:schemeClr val="accent1">
                    <a:lumMod val="75000"/>
                  </a:schemeClr>
                </a:solidFill>
              </a:rPr>
              <a:t>회원가입 기능이 포함되기 때문에 </a:t>
            </a:r>
            <a:r>
              <a:rPr lang="en-US" altLang="ko-KR" sz="1200" dirty="0" err="1">
                <a:solidFill>
                  <a:schemeClr val="accent1">
                    <a:lumMod val="75000"/>
                  </a:schemeClr>
                </a:solidFill>
              </a:rPr>
              <a:t>twsuser</a:t>
            </a:r>
            <a:r>
              <a:rPr lang="en-US" altLang="ko-KR" sz="1200" dirty="0">
                <a:solidFill>
                  <a:schemeClr val="accent1">
                    <a:lumMod val="75000"/>
                  </a:schemeClr>
                </a:solidFill>
              </a:rPr>
              <a:t> app</a:t>
            </a:r>
            <a:r>
              <a:rPr lang="ko-KR" altLang="en-US" sz="1200" dirty="0">
                <a:solidFill>
                  <a:schemeClr val="accent1">
                    <a:lumMod val="75000"/>
                  </a:schemeClr>
                </a:solidFill>
              </a:rPr>
              <a:t>을 생성하였습니다</a:t>
            </a:r>
            <a:r>
              <a:rPr lang="en-US" altLang="ko-KR" sz="1200" dirty="0">
                <a:solidFill>
                  <a:schemeClr val="accent1">
                    <a:lumMod val="75000"/>
                  </a:schemeClr>
                </a:solidFill>
              </a:rPr>
              <a:t>.</a:t>
            </a:r>
          </a:p>
          <a:p>
            <a:endParaRPr lang="en-US" altLang="ko-KR" sz="1200" dirty="0">
              <a:solidFill>
                <a:srgbClr val="C00000"/>
              </a:solidFill>
            </a:endParaRPr>
          </a:p>
          <a:p>
            <a:endParaRPr lang="en-US" altLang="ko-KR" sz="1200" dirty="0">
              <a:solidFill>
                <a:srgbClr val="C00000"/>
              </a:solidFill>
            </a:endParaRPr>
          </a:p>
          <a:p>
            <a:r>
              <a:rPr lang="ko-KR" altLang="en-US" sz="1200" dirty="0">
                <a:solidFill>
                  <a:srgbClr val="C00000"/>
                </a:solidFill>
              </a:rPr>
              <a:t>핵심 소스코드로 선정한 부분</a:t>
            </a:r>
            <a:endParaRPr lang="en-US" altLang="ko-KR" sz="1200" dirty="0"/>
          </a:p>
          <a:p>
            <a:pPr marL="171450" indent="-171450">
              <a:buFontTx/>
              <a:buChar char="-"/>
            </a:pPr>
            <a:r>
              <a:rPr lang="en-US" altLang="ko-KR" sz="1200" dirty="0">
                <a:solidFill>
                  <a:srgbClr val="C00000"/>
                </a:solidFill>
              </a:rPr>
              <a:t>views.py</a:t>
            </a:r>
          </a:p>
          <a:p>
            <a:endParaRPr lang="en-US" altLang="ko-KR" sz="1200" dirty="0"/>
          </a:p>
          <a:p>
            <a:endParaRPr lang="en-US" altLang="ko-KR" sz="1200" dirty="0"/>
          </a:p>
          <a:p>
            <a:endParaRPr lang="en-US" altLang="ko-KR" sz="1400" dirty="0"/>
          </a:p>
          <a:p>
            <a:endParaRPr lang="en-US" altLang="ko-KR" sz="1400"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90</a:t>
            </a:fld>
            <a:endParaRPr lang="ko-KR" altLang="en-US"/>
          </a:p>
        </p:txBody>
      </p:sp>
    </p:spTree>
    <p:extLst>
      <p:ext uri="{BB962C8B-B14F-4D97-AF65-F5344CB8AC3E}">
        <p14:creationId xmlns:p14="http://schemas.microsoft.com/office/powerpoint/2010/main" val="29042685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TextBox 3">
            <a:extLst>
              <a:ext uri="{FF2B5EF4-FFF2-40B4-BE49-F238E27FC236}">
                <a16:creationId xmlns:a16="http://schemas.microsoft.com/office/drawing/2014/main" id="{4781E443-6D31-4E37-BB1B-EFA3CAA62891}"/>
              </a:ext>
            </a:extLst>
          </p:cNvPr>
          <p:cNvSpPr txBox="1"/>
          <p:nvPr/>
        </p:nvSpPr>
        <p:spPr>
          <a:xfrm>
            <a:off x="207190" y="1211594"/>
            <a:ext cx="5199146" cy="369332"/>
          </a:xfrm>
          <a:prstGeom prst="rect">
            <a:avLst/>
          </a:prstGeom>
          <a:noFill/>
        </p:spPr>
        <p:txBody>
          <a:bodyPr wrap="square" rtlCol="0">
            <a:spAutoFit/>
          </a:bodyPr>
          <a:lstStyle/>
          <a:p>
            <a:r>
              <a:rPr lang="en-US" altLang="ko-KR" sz="1400" dirty="0"/>
              <a:t>photo &gt;</a:t>
            </a:r>
            <a:r>
              <a:rPr lang="en-US" altLang="ko-KR" b="1" dirty="0"/>
              <a:t> </a:t>
            </a:r>
            <a:r>
              <a:rPr lang="en-US" altLang="ko-KR" sz="1600" b="1" dirty="0"/>
              <a:t>models.py</a:t>
            </a:r>
            <a:r>
              <a:rPr lang="ko-KR" altLang="en-US" sz="1600" b="1" dirty="0"/>
              <a:t> </a:t>
            </a:r>
          </a:p>
        </p:txBody>
      </p:sp>
      <p:sp>
        <p:nvSpPr>
          <p:cNvPr id="7" name="Rectangle 2">
            <a:extLst>
              <a:ext uri="{FF2B5EF4-FFF2-40B4-BE49-F238E27FC236}">
                <a16:creationId xmlns:a16="http://schemas.microsoft.com/office/drawing/2014/main" id="{4B03674B-3581-4A06-B3EB-6931A3F5C9C2}"/>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451BECBD-3013-41AA-9A64-34CA03C0EE85}"/>
              </a:ext>
            </a:extLst>
          </p:cNvPr>
          <p:cNvSpPr>
            <a:spLocks noChangeArrowheads="1"/>
          </p:cNvSpPr>
          <p:nvPr/>
        </p:nvSpPr>
        <p:spPr bwMode="auto">
          <a:xfrm>
            <a:off x="207190" y="1633087"/>
            <a:ext cx="8324002" cy="39703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err="1">
                <a:ln>
                  <a:noFill/>
                </a:ln>
                <a:solidFill>
                  <a:srgbClr val="000080"/>
                </a:solidFill>
                <a:effectLst/>
                <a:latin typeface="+mn-ea"/>
              </a:rPr>
              <a:t>from</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django.db</a:t>
            </a: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import</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models</a:t>
            </a:r>
            <a:r>
              <a:rPr kumimoji="0" lang="en-US" altLang="ko-KR" sz="1100" b="0" i="0" u="none" strike="noStrike" cap="none" normalizeH="0" baseline="0" dirty="0">
                <a:ln>
                  <a:noFill/>
                </a:ln>
                <a:solidFill>
                  <a:srgbClr val="000000"/>
                </a:solidFill>
                <a:effectLst/>
                <a:latin typeface="+mn-ea"/>
              </a:rPr>
              <a:t> </a:t>
            </a:r>
            <a:br>
              <a:rPr kumimoji="0" lang="ko-KR" altLang="ko-KR" sz="1100" b="0" i="0" u="none" strike="noStrike" cap="none" normalizeH="0" baseline="0" dirty="0">
                <a:ln>
                  <a:noFill/>
                </a:ln>
                <a:solidFill>
                  <a:srgbClr val="000000"/>
                </a:solidFill>
                <a:effectLst/>
                <a:latin typeface="+mn-ea"/>
              </a:rPr>
            </a:br>
            <a:r>
              <a:rPr kumimoji="0" lang="ko-KR" altLang="ko-KR" sz="1100" b="1" i="0" u="none" strike="noStrike" cap="none" normalizeH="0" baseline="0" dirty="0" err="1">
                <a:ln>
                  <a:noFill/>
                </a:ln>
                <a:solidFill>
                  <a:srgbClr val="000080"/>
                </a:solidFill>
                <a:effectLst/>
                <a:latin typeface="+mn-ea"/>
              </a:rPr>
              <a:t>from</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django.urls</a:t>
            </a: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import</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reverse</a:t>
            </a:r>
            <a:br>
              <a:rPr kumimoji="0" lang="ko-KR" altLang="ko-KR" sz="1100" b="0" i="0" u="none" strike="noStrike" cap="none" normalizeH="0" baseline="0" dirty="0">
                <a:ln>
                  <a:noFill/>
                </a:ln>
                <a:solidFill>
                  <a:srgbClr val="000000"/>
                </a:solidFill>
                <a:effectLst/>
                <a:latin typeface="+mn-ea"/>
              </a:rPr>
            </a:br>
            <a:br>
              <a:rPr kumimoji="0" lang="ko-KR" altLang="ko-KR" sz="1100" b="0" i="0" u="none" strike="noStrike" cap="none" normalizeH="0" baseline="0" dirty="0">
                <a:ln>
                  <a:noFill/>
                </a:ln>
                <a:solidFill>
                  <a:srgbClr val="000000"/>
                </a:solidFill>
                <a:effectLst/>
                <a:latin typeface="+mn-ea"/>
              </a:rPr>
            </a:br>
            <a:r>
              <a:rPr kumimoji="0" lang="ko-KR" altLang="ko-KR" sz="1100" b="1" i="0" u="none" strike="noStrike" cap="none" normalizeH="0" baseline="0" dirty="0" err="1">
                <a:ln>
                  <a:noFill/>
                </a:ln>
                <a:solidFill>
                  <a:srgbClr val="000080"/>
                </a:solidFill>
                <a:effectLst/>
                <a:latin typeface="+mn-ea"/>
              </a:rPr>
              <a:t>from</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photo.fields</a:t>
            </a: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import</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ThumbnailImageField</a:t>
            </a:r>
            <a:r>
              <a:rPr kumimoji="0" lang="en-US" altLang="ko-KR" sz="1100" b="0" i="0" u="none" strike="noStrike" cap="none" normalizeH="0" baseline="0" dirty="0">
                <a:ln>
                  <a:noFill/>
                </a:ln>
                <a:solidFill>
                  <a:srgbClr val="000000"/>
                </a:solidFill>
                <a:effectLst/>
                <a:latin typeface="+mn-e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50" b="0" u="none" strike="noStrike" cap="none" normalizeH="0" baseline="0" dirty="0">
                <a:ln>
                  <a:noFill/>
                </a:ln>
                <a:solidFill>
                  <a:schemeClr val="bg1">
                    <a:lumMod val="50000"/>
                  </a:schemeClr>
                </a:solidFill>
                <a:effectLst/>
                <a:latin typeface="+mn-ea"/>
              </a:rPr>
              <a:t>#</a:t>
            </a:r>
            <a:r>
              <a:rPr kumimoji="0" lang="ko-KR" altLang="ko-KR" sz="1050" b="0" u="none" strike="noStrike" cap="none" normalizeH="0" baseline="0" dirty="0" err="1">
                <a:ln>
                  <a:noFill/>
                </a:ln>
                <a:solidFill>
                  <a:schemeClr val="bg1">
                    <a:lumMod val="50000"/>
                  </a:schemeClr>
                </a:solidFill>
                <a:effectLst/>
                <a:latin typeface="+mn-ea"/>
              </a:rPr>
              <a:t>ThumbnailImageField</a:t>
            </a:r>
            <a:r>
              <a:rPr lang="ko-KR" altLang="en-US" sz="1050" dirty="0">
                <a:solidFill>
                  <a:schemeClr val="bg1">
                    <a:lumMod val="50000"/>
                  </a:schemeClr>
                </a:solidFill>
                <a:latin typeface="+mn-ea"/>
              </a:rPr>
              <a:t> </a:t>
            </a:r>
            <a:r>
              <a:rPr lang="en-US" altLang="ko-KR" sz="1050" dirty="0">
                <a:solidFill>
                  <a:schemeClr val="bg1">
                    <a:lumMod val="50000"/>
                  </a:schemeClr>
                </a:solidFill>
                <a:latin typeface="+mn-ea"/>
              </a:rPr>
              <a:t>:</a:t>
            </a:r>
            <a:r>
              <a:rPr lang="ko-KR" altLang="en-US" sz="1050" dirty="0">
                <a:solidFill>
                  <a:schemeClr val="bg1">
                    <a:lumMod val="50000"/>
                  </a:schemeClr>
                </a:solidFill>
                <a:latin typeface="+mn-ea"/>
              </a:rPr>
              <a:t> 사진에 대한 원본 이미지와 썸네일 이미지를 모두 저장할 수 있는 </a:t>
            </a:r>
            <a:endParaRPr lang="en-US" altLang="ko-KR" sz="1050" dirty="0">
              <a:solidFill>
                <a:schemeClr val="bg1">
                  <a:lumMod val="50000"/>
                </a:schemeClr>
              </a:solidFill>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lang="ko-KR" altLang="en-US" sz="1050" dirty="0">
                <a:solidFill>
                  <a:schemeClr val="bg1">
                    <a:lumMod val="50000"/>
                  </a:schemeClr>
                </a:solidFill>
                <a:latin typeface="+mn-ea"/>
              </a:rPr>
              <a:t>필드를 </a:t>
            </a:r>
            <a:r>
              <a:rPr lang="en-US" altLang="ko-KR" sz="1050" dirty="0">
                <a:solidFill>
                  <a:schemeClr val="bg1">
                    <a:lumMod val="50000"/>
                  </a:schemeClr>
                </a:solidFill>
                <a:latin typeface="+mn-ea"/>
              </a:rPr>
              <a:t>import</a:t>
            </a:r>
            <a:r>
              <a:rPr lang="ko-KR" altLang="en-US" sz="1050" dirty="0">
                <a:solidFill>
                  <a:schemeClr val="bg1">
                    <a:lumMod val="50000"/>
                  </a:schemeClr>
                </a:solidFill>
                <a:latin typeface="+mn-ea"/>
              </a:rPr>
              <a:t>한다</a:t>
            </a:r>
            <a:r>
              <a:rPr lang="en-US" altLang="ko-KR" sz="1050" dirty="0">
                <a:solidFill>
                  <a:schemeClr val="bg1">
                    <a:lumMod val="50000"/>
                  </a:schemeClr>
                </a:solidFill>
                <a:latin typeface="+mn-ea"/>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dirty="0">
                <a:ln>
                  <a:noFill/>
                </a:ln>
                <a:solidFill>
                  <a:srgbClr val="000000"/>
                </a:solidFill>
                <a:effectLst/>
                <a:latin typeface="+mn-ea"/>
              </a:rPr>
            </a:br>
            <a:r>
              <a:rPr kumimoji="0" lang="ko-KR" altLang="ko-KR" sz="1100" b="1" i="0" u="none" strike="noStrike" cap="none" normalizeH="0" baseline="0" dirty="0" err="1">
                <a:ln>
                  <a:noFill/>
                </a:ln>
                <a:solidFill>
                  <a:srgbClr val="000080"/>
                </a:solidFill>
                <a:effectLst/>
                <a:latin typeface="+mn-ea"/>
              </a:rPr>
              <a:t>class</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Category</a:t>
            </a: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000000"/>
                </a:solidFill>
                <a:effectLst/>
                <a:latin typeface="+mn-ea"/>
              </a:rPr>
              <a:t>models.Model</a:t>
            </a:r>
            <a:r>
              <a:rPr kumimoji="0" lang="ko-KR" altLang="ko-KR" sz="1100" b="0" i="0" u="none" strike="noStrike" cap="none" normalizeH="0" baseline="0" dirty="0">
                <a:ln>
                  <a:noFill/>
                </a:ln>
                <a:solidFill>
                  <a:srgbClr val="000000"/>
                </a:solidFill>
                <a:effectLst/>
                <a:latin typeface="+mn-ea"/>
              </a:rPr>
              <a:t>):</a:t>
            </a:r>
            <a:r>
              <a:rPr kumimoji="0" lang="en-US" altLang="ko-KR" sz="1100" b="0" i="0" u="none" strike="noStrike" cap="none" normalizeH="0" baseline="0" dirty="0">
                <a:ln>
                  <a:noFill/>
                </a:ln>
                <a:solidFill>
                  <a:srgbClr val="000000"/>
                </a:solidFill>
                <a:effectLst/>
                <a:latin typeface="+mn-ea"/>
              </a:rPr>
              <a:t> </a:t>
            </a:r>
            <a:r>
              <a:rPr lang="en-US" altLang="ko-KR" sz="1100" dirty="0">
                <a:solidFill>
                  <a:schemeClr val="bg1">
                    <a:lumMod val="50000"/>
                  </a:schemeClr>
                </a:solidFill>
                <a:effectLst/>
                <a:latin typeface="맑은 고딕" panose="020B0503020000020004" pitchFamily="50" charset="-127"/>
                <a:cs typeface="Times New Roman" panose="02020603050405020304" pitchFamily="18" charset="0"/>
              </a:rPr>
              <a:t># Category Table </a:t>
            </a: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000000"/>
                </a:solidFill>
                <a:effectLst/>
                <a:latin typeface="+mn-ea"/>
              </a:rPr>
              <a:t>name</a:t>
            </a:r>
            <a:r>
              <a:rPr kumimoji="0" lang="ko-KR" altLang="ko-KR" sz="1100" b="0" i="0" u="none" strike="noStrike" cap="none" normalizeH="0" baseline="0" dirty="0">
                <a:ln>
                  <a:noFill/>
                </a:ln>
                <a:solidFill>
                  <a:srgbClr val="000000"/>
                </a:solidFill>
                <a:effectLst/>
                <a:latin typeface="+mn-ea"/>
              </a:rPr>
              <a:t> = </a:t>
            </a:r>
            <a:r>
              <a:rPr kumimoji="0" lang="ko-KR" altLang="ko-KR" sz="1100" b="0" i="0" u="none" strike="noStrike" cap="none" normalizeH="0" baseline="0" dirty="0" err="1">
                <a:ln>
                  <a:noFill/>
                </a:ln>
                <a:solidFill>
                  <a:srgbClr val="000000"/>
                </a:solidFill>
                <a:effectLst/>
                <a:latin typeface="+mn-ea"/>
              </a:rPr>
              <a:t>models.CharField</a:t>
            </a:r>
            <a:r>
              <a:rPr kumimoji="0" lang="ko-KR" altLang="ko-KR" sz="1100" b="0" i="0" u="none" strike="noStrike" cap="none" normalizeH="0" baseline="0" dirty="0">
                <a:ln>
                  <a:noFill/>
                </a:ln>
                <a:solidFill>
                  <a:srgbClr val="000000"/>
                </a:solidFill>
                <a:effectLst/>
                <a:latin typeface="+mn-ea"/>
              </a:rPr>
              <a:t>(</a:t>
            </a:r>
            <a:r>
              <a:rPr kumimoji="0" lang="ko-KR" altLang="ko-KR" sz="1100" b="1" i="0" u="none" strike="noStrike" cap="none" normalizeH="0" baseline="0" dirty="0">
                <a:ln>
                  <a:noFill/>
                </a:ln>
                <a:solidFill>
                  <a:srgbClr val="008080"/>
                </a:solidFill>
                <a:effectLst/>
                <a:latin typeface="+mn-ea"/>
              </a:rPr>
              <a:t>'카테고리'</a:t>
            </a: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660099"/>
                </a:solidFill>
                <a:effectLst/>
                <a:latin typeface="+mn-ea"/>
              </a:rPr>
              <a:t>max_length</a:t>
            </a:r>
            <a:r>
              <a:rPr kumimoji="0" lang="ko-KR" altLang="ko-KR" sz="1100" b="0" i="0" u="none" strike="noStrike" cap="none" normalizeH="0" baseline="0" dirty="0">
                <a:ln>
                  <a:noFill/>
                </a:ln>
                <a:solidFill>
                  <a:srgbClr val="000000"/>
                </a:solidFill>
                <a:effectLst/>
                <a:latin typeface="+mn-ea"/>
              </a:rPr>
              <a:t>=</a:t>
            </a:r>
            <a:r>
              <a:rPr kumimoji="0" lang="ko-KR" altLang="ko-KR" sz="1100" b="0" i="0" u="none" strike="noStrike" cap="none" normalizeH="0" baseline="0" dirty="0">
                <a:ln>
                  <a:noFill/>
                </a:ln>
                <a:solidFill>
                  <a:srgbClr val="0000FF"/>
                </a:solidFill>
                <a:effectLst/>
                <a:latin typeface="+mn-ea"/>
              </a:rPr>
              <a:t>50</a:t>
            </a:r>
            <a:r>
              <a:rPr kumimoji="0" lang="ko-KR" altLang="ko-KR" sz="1100" b="0" i="0" u="none" strike="noStrike" cap="none" normalizeH="0" baseline="0" dirty="0">
                <a:ln>
                  <a:noFill/>
                </a:ln>
                <a:solidFill>
                  <a:srgbClr val="000000"/>
                </a:solidFill>
                <a:effectLst/>
                <a:latin typeface="+mn-ea"/>
              </a:rPr>
              <a:t>)</a:t>
            </a: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000000"/>
                </a:solidFill>
                <a:effectLst/>
                <a:latin typeface="+mn-ea"/>
              </a:rPr>
              <a:t>description</a:t>
            </a:r>
            <a:r>
              <a:rPr kumimoji="0" lang="ko-KR" altLang="ko-KR" sz="1100" b="0" i="0" u="none" strike="noStrike" cap="none" normalizeH="0" baseline="0" dirty="0">
                <a:ln>
                  <a:noFill/>
                </a:ln>
                <a:solidFill>
                  <a:srgbClr val="000000"/>
                </a:solidFill>
                <a:effectLst/>
                <a:latin typeface="+mn-ea"/>
              </a:rPr>
              <a:t> = </a:t>
            </a:r>
            <a:r>
              <a:rPr kumimoji="0" lang="ko-KR" altLang="ko-KR" sz="1100" b="0" i="0" u="none" strike="noStrike" cap="none" normalizeH="0" baseline="0" dirty="0" err="1">
                <a:ln>
                  <a:noFill/>
                </a:ln>
                <a:solidFill>
                  <a:srgbClr val="000000"/>
                </a:solidFill>
                <a:effectLst/>
                <a:latin typeface="+mn-ea"/>
              </a:rPr>
              <a:t>models.CharField</a:t>
            </a:r>
            <a:r>
              <a:rPr kumimoji="0" lang="ko-KR" altLang="ko-KR" sz="1100" b="0" i="0" u="none" strike="noStrike" cap="none" normalizeH="0" baseline="0" dirty="0">
                <a:ln>
                  <a:noFill/>
                </a:ln>
                <a:solidFill>
                  <a:srgbClr val="000000"/>
                </a:solidFill>
                <a:effectLst/>
                <a:latin typeface="+mn-ea"/>
              </a:rPr>
              <a:t>(</a:t>
            </a:r>
            <a:r>
              <a:rPr kumimoji="0" lang="ko-KR" altLang="ko-KR" sz="1100" b="1" i="0" u="none" strike="noStrike" cap="none" normalizeH="0" baseline="0" dirty="0">
                <a:ln>
                  <a:noFill/>
                </a:ln>
                <a:solidFill>
                  <a:srgbClr val="008080"/>
                </a:solidFill>
                <a:effectLst/>
                <a:latin typeface="+mn-ea"/>
              </a:rPr>
              <a:t>'설명'</a:t>
            </a: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660099"/>
                </a:solidFill>
                <a:effectLst/>
                <a:latin typeface="+mn-ea"/>
              </a:rPr>
              <a:t>max_length</a:t>
            </a:r>
            <a:r>
              <a:rPr kumimoji="0" lang="ko-KR" altLang="ko-KR" sz="1100" b="0" i="0" u="none" strike="noStrike" cap="none" normalizeH="0" baseline="0" dirty="0">
                <a:ln>
                  <a:noFill/>
                </a:ln>
                <a:solidFill>
                  <a:srgbClr val="000000"/>
                </a:solidFill>
                <a:effectLst/>
                <a:latin typeface="+mn-ea"/>
              </a:rPr>
              <a:t>=</a:t>
            </a:r>
            <a:r>
              <a:rPr kumimoji="0" lang="ko-KR" altLang="ko-KR" sz="1100" b="0" i="0" u="none" strike="noStrike" cap="none" normalizeH="0" baseline="0" dirty="0">
                <a:ln>
                  <a:noFill/>
                </a:ln>
                <a:solidFill>
                  <a:srgbClr val="0000FF"/>
                </a:solidFill>
                <a:effectLst/>
                <a:latin typeface="+mn-ea"/>
              </a:rPr>
              <a:t>100</a:t>
            </a: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660099"/>
                </a:solidFill>
                <a:effectLst/>
                <a:latin typeface="+mn-ea"/>
              </a:rPr>
              <a:t>blank</a:t>
            </a:r>
            <a:r>
              <a:rPr kumimoji="0" lang="ko-KR" altLang="ko-KR" sz="1100" b="0" i="0" u="none" strike="noStrike" cap="none" normalizeH="0" baseline="0" dirty="0">
                <a:ln>
                  <a:noFill/>
                </a:ln>
                <a:solidFill>
                  <a:srgbClr val="000000"/>
                </a:solidFill>
                <a:effectLst/>
                <a:latin typeface="+mn-ea"/>
              </a:rPr>
              <a:t>=</a:t>
            </a:r>
            <a:r>
              <a:rPr kumimoji="0" lang="ko-KR" altLang="ko-KR" sz="1100" b="1" i="0" u="none" strike="noStrike" cap="none" normalizeH="0" baseline="0" dirty="0" err="1">
                <a:ln>
                  <a:noFill/>
                </a:ln>
                <a:solidFill>
                  <a:srgbClr val="000080"/>
                </a:solidFill>
                <a:effectLst/>
                <a:latin typeface="+mn-ea"/>
              </a:rPr>
              <a:t>True</a:t>
            </a:r>
            <a:r>
              <a:rPr kumimoji="0" lang="ko-KR" altLang="ko-KR" sz="1100" b="0" i="0" u="none" strike="noStrike" cap="none" normalizeH="0" baseline="0" dirty="0">
                <a:ln>
                  <a:noFill/>
                </a:ln>
                <a:solidFill>
                  <a:srgbClr val="000000"/>
                </a:solidFill>
                <a:effectLst/>
                <a:latin typeface="+mn-ea"/>
              </a:rPr>
              <a:t>)</a:t>
            </a:r>
            <a:br>
              <a:rPr kumimoji="0" lang="ko-KR" altLang="ko-KR" sz="1100" b="0" i="0" u="none" strike="noStrike" cap="none" normalizeH="0" baseline="0" dirty="0">
                <a:ln>
                  <a:noFill/>
                </a:ln>
                <a:solidFill>
                  <a:srgbClr val="000000"/>
                </a:solidFill>
                <a:effectLst/>
                <a:latin typeface="+mn-ea"/>
              </a:rPr>
            </a:b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class</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Meta</a:t>
            </a:r>
            <a:r>
              <a:rPr kumimoji="0" lang="ko-KR" altLang="ko-KR" sz="1100" b="0" i="0" u="none" strike="noStrike" cap="none" normalizeH="0" baseline="0" dirty="0">
                <a:ln>
                  <a:noFill/>
                </a:ln>
                <a:solidFill>
                  <a:srgbClr val="000000"/>
                </a:solidFill>
                <a:effectLst/>
                <a:latin typeface="+mn-ea"/>
              </a:rPr>
              <a:t>:  </a:t>
            </a:r>
            <a:r>
              <a:rPr kumimoji="0" lang="ko-KR" altLang="ko-KR" sz="1100" u="none" strike="noStrike" cap="none" normalizeH="0" baseline="0" dirty="0">
                <a:ln>
                  <a:noFill/>
                </a:ln>
                <a:solidFill>
                  <a:srgbClr val="808080"/>
                </a:solidFill>
                <a:effectLst/>
                <a:latin typeface="+mn-ea"/>
              </a:rPr>
              <a:t># 정렬 객체리스트 정렬 기준 </a:t>
            </a:r>
            <a:r>
              <a:rPr kumimoji="0" lang="ko-KR" altLang="ko-KR" sz="1100" u="none" strike="noStrike" cap="none" normalizeH="0" baseline="0" dirty="0" err="1">
                <a:ln>
                  <a:noFill/>
                </a:ln>
                <a:solidFill>
                  <a:srgbClr val="808080"/>
                </a:solidFill>
                <a:effectLst/>
                <a:latin typeface="+mn-ea"/>
              </a:rPr>
              <a:t>name</a:t>
            </a:r>
            <a:br>
              <a:rPr kumimoji="0" lang="ko-KR" altLang="ko-KR" sz="1100" b="0" i="1" u="none" strike="noStrike" cap="none" normalizeH="0" baseline="0" dirty="0">
                <a:ln>
                  <a:noFill/>
                </a:ln>
                <a:solidFill>
                  <a:srgbClr val="808080"/>
                </a:solidFill>
                <a:effectLst/>
                <a:latin typeface="+mn-ea"/>
              </a:rPr>
            </a:br>
            <a:r>
              <a:rPr kumimoji="0" lang="ko-KR" altLang="ko-KR" sz="1100" b="0" i="1" u="none" strike="noStrike" cap="none" normalizeH="0" baseline="0" dirty="0">
                <a:ln>
                  <a:noFill/>
                </a:ln>
                <a:solidFill>
                  <a:srgbClr val="808080"/>
                </a:solidFill>
                <a:effectLst/>
                <a:latin typeface="+mn-ea"/>
              </a:rPr>
              <a:t>        </a:t>
            </a:r>
            <a:r>
              <a:rPr kumimoji="0" lang="ko-KR" altLang="ko-KR" sz="1100" b="0" i="0" u="none" strike="noStrike" cap="none" normalizeH="0" baseline="0" dirty="0" err="1">
                <a:ln>
                  <a:noFill/>
                </a:ln>
                <a:solidFill>
                  <a:srgbClr val="000000"/>
                </a:solidFill>
                <a:effectLst/>
                <a:latin typeface="+mn-ea"/>
              </a:rPr>
              <a:t>ordering</a:t>
            </a:r>
            <a:r>
              <a:rPr kumimoji="0" lang="ko-KR" altLang="ko-KR" sz="1100" b="0" i="0" u="none" strike="noStrike" cap="none" normalizeH="0" baseline="0" dirty="0">
                <a:ln>
                  <a:noFill/>
                </a:ln>
                <a:solidFill>
                  <a:srgbClr val="000000"/>
                </a:solidFill>
                <a:effectLst/>
                <a:latin typeface="+mn-ea"/>
              </a:rPr>
              <a:t> = (</a:t>
            </a:r>
            <a:r>
              <a:rPr kumimoji="0" lang="ko-KR" altLang="ko-KR" sz="1100" b="1" i="0" u="none" strike="noStrike" cap="none" normalizeH="0" baseline="0" dirty="0">
                <a:ln>
                  <a:noFill/>
                </a:ln>
                <a:solidFill>
                  <a:srgbClr val="008080"/>
                </a:solidFill>
                <a:effectLst/>
                <a:latin typeface="+mn-ea"/>
              </a:rPr>
              <a:t>'</a:t>
            </a:r>
            <a:r>
              <a:rPr kumimoji="0" lang="ko-KR" altLang="ko-KR" sz="1100" b="1" i="0" u="none" strike="noStrike" cap="none" normalizeH="0" baseline="0" dirty="0" err="1">
                <a:ln>
                  <a:noFill/>
                </a:ln>
                <a:solidFill>
                  <a:srgbClr val="008080"/>
                </a:solidFill>
                <a:effectLst/>
                <a:latin typeface="+mn-ea"/>
              </a:rPr>
              <a:t>name</a:t>
            </a:r>
            <a:r>
              <a:rPr kumimoji="0" lang="ko-KR" altLang="ko-KR" sz="1100" b="1" i="0" u="none" strike="noStrike" cap="none" normalizeH="0" baseline="0" dirty="0">
                <a:ln>
                  <a:noFill/>
                </a:ln>
                <a:solidFill>
                  <a:srgbClr val="008080"/>
                </a:solidFill>
                <a:effectLst/>
                <a:latin typeface="+mn-ea"/>
              </a:rPr>
              <a:t>'</a:t>
            </a:r>
            <a:r>
              <a:rPr kumimoji="0" lang="ko-KR" altLang="ko-KR" sz="1100" b="0" i="0" u="none" strike="noStrike" cap="none" normalizeH="0" baseline="0" dirty="0">
                <a:ln>
                  <a:noFill/>
                </a:ln>
                <a:solidFill>
                  <a:srgbClr val="000000"/>
                </a:solidFill>
                <a:effectLst/>
                <a:latin typeface="+mn-ea"/>
              </a:rPr>
              <a:t>,)</a:t>
            </a:r>
            <a:br>
              <a:rPr kumimoji="0" lang="ko-KR" altLang="ko-KR" sz="1100" b="0" i="0" u="none" strike="noStrike" cap="none" normalizeH="0" baseline="0" dirty="0">
                <a:ln>
                  <a:noFill/>
                </a:ln>
                <a:solidFill>
                  <a:srgbClr val="000000"/>
                </a:solidFill>
                <a:effectLst/>
                <a:latin typeface="+mn-ea"/>
              </a:rPr>
            </a:b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def</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a:ln>
                  <a:noFill/>
                </a:ln>
                <a:solidFill>
                  <a:srgbClr val="B200B2"/>
                </a:solidFill>
                <a:effectLst/>
                <a:latin typeface="+mn-ea"/>
              </a:rPr>
              <a:t>__</a:t>
            </a:r>
            <a:r>
              <a:rPr kumimoji="0" lang="ko-KR" altLang="ko-KR" sz="1100" b="0" i="0" u="none" strike="noStrike" cap="none" normalizeH="0" baseline="0" dirty="0" err="1">
                <a:ln>
                  <a:noFill/>
                </a:ln>
                <a:solidFill>
                  <a:srgbClr val="B200B2"/>
                </a:solidFill>
                <a:effectLst/>
                <a:latin typeface="+mn-ea"/>
              </a:rPr>
              <a:t>str</a:t>
            </a:r>
            <a:r>
              <a:rPr kumimoji="0" lang="ko-KR" altLang="ko-KR" sz="1100" b="0" i="0" u="none" strike="noStrike" cap="none" normalizeH="0" baseline="0" dirty="0">
                <a:ln>
                  <a:noFill/>
                </a:ln>
                <a:solidFill>
                  <a:srgbClr val="B200B2"/>
                </a:solidFill>
                <a:effectLst/>
                <a:latin typeface="+mn-ea"/>
              </a:rPr>
              <a:t>__</a:t>
            </a:r>
            <a:r>
              <a:rPr kumimoji="0" lang="ko-KR" altLang="ko-KR" sz="1100" b="0" i="0" u="none" strike="noStrike" cap="none" normalizeH="0" baseline="0" dirty="0">
                <a:ln>
                  <a:noFill/>
                </a:ln>
                <a:solidFill>
                  <a:srgbClr val="000000"/>
                </a:solidFill>
                <a:effectLst/>
                <a:latin typeface="+mn-ea"/>
              </a:rPr>
              <a:t>(</a:t>
            </a:r>
            <a:r>
              <a:rPr kumimoji="0" lang="ko-KR" altLang="ko-KR" sz="1100" b="0" i="0" u="none" strike="noStrike" cap="none" normalizeH="0" baseline="0" dirty="0" err="1">
                <a:ln>
                  <a:noFill/>
                </a:ln>
                <a:solidFill>
                  <a:srgbClr val="94558D"/>
                </a:solidFill>
                <a:effectLst/>
                <a:latin typeface="+mn-ea"/>
              </a:rPr>
              <a:t>self</a:t>
            </a:r>
            <a:r>
              <a:rPr kumimoji="0" lang="ko-KR" altLang="ko-KR" sz="1100" b="0" i="0" u="none" strike="noStrike" cap="none" normalizeH="0" baseline="0" dirty="0">
                <a:ln>
                  <a:noFill/>
                </a:ln>
                <a:solidFill>
                  <a:srgbClr val="000000"/>
                </a:solidFill>
                <a:effectLst/>
                <a:latin typeface="+mn-ea"/>
              </a:rPr>
              <a:t>):</a:t>
            </a: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return</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a:ln>
                  <a:noFill/>
                </a:ln>
                <a:solidFill>
                  <a:srgbClr val="94558D"/>
                </a:solidFill>
                <a:effectLst/>
                <a:latin typeface="+mn-ea"/>
              </a:rPr>
              <a:t>self</a:t>
            </a:r>
            <a:r>
              <a:rPr kumimoji="0" lang="ko-KR" altLang="ko-KR" sz="1100" b="0" i="0" u="none" strike="noStrike" cap="none" normalizeH="0" baseline="0" dirty="0">
                <a:ln>
                  <a:noFill/>
                </a:ln>
                <a:solidFill>
                  <a:srgbClr val="000000"/>
                </a:solidFill>
                <a:effectLst/>
                <a:latin typeface="+mn-ea"/>
              </a:rPr>
              <a:t>.name</a:t>
            </a:r>
            <a:br>
              <a:rPr kumimoji="0" lang="ko-KR" altLang="ko-KR" sz="1100" b="0" i="0" u="none" strike="noStrike" cap="none" normalizeH="0" baseline="0" dirty="0">
                <a:ln>
                  <a:noFill/>
                </a:ln>
                <a:solidFill>
                  <a:srgbClr val="000000"/>
                </a:solidFill>
                <a:effectLst/>
                <a:latin typeface="+mn-ea"/>
              </a:rPr>
            </a:b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def</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get_absolute_url</a:t>
            </a:r>
            <a:r>
              <a:rPr kumimoji="0" lang="ko-KR" altLang="ko-KR" sz="1100" b="0" i="0" u="none" strike="noStrike" cap="none" normalizeH="0" baseline="0" dirty="0">
                <a:ln>
                  <a:noFill/>
                </a:ln>
                <a:solidFill>
                  <a:srgbClr val="000000"/>
                </a:solidFill>
                <a:effectLst/>
                <a:latin typeface="+mn-ea"/>
              </a:rPr>
              <a:t>(</a:t>
            </a:r>
            <a:r>
              <a:rPr kumimoji="0" lang="ko-KR" altLang="ko-KR" sz="1100" b="0" i="0" u="none" strike="noStrike" cap="none" normalizeH="0" baseline="0" dirty="0" err="1">
                <a:ln>
                  <a:noFill/>
                </a:ln>
                <a:solidFill>
                  <a:srgbClr val="94558D"/>
                </a:solidFill>
                <a:effectLst/>
                <a:latin typeface="+mn-ea"/>
              </a:rPr>
              <a:t>self</a:t>
            </a:r>
            <a:r>
              <a:rPr kumimoji="0" lang="ko-KR" altLang="ko-KR" sz="1100" b="0" i="0" u="none" strike="noStrike" cap="none" normalizeH="0" baseline="0" dirty="0">
                <a:ln>
                  <a:noFill/>
                </a:ln>
                <a:solidFill>
                  <a:srgbClr val="000000"/>
                </a:solidFill>
                <a:effectLst/>
                <a:latin typeface="+mn-ea"/>
              </a:rPr>
              <a:t>):</a:t>
            </a:r>
            <a:br>
              <a:rPr kumimoji="0" lang="ko-KR" altLang="ko-KR" sz="1100" b="0" i="0" u="none" strike="noStrike" cap="none" normalizeH="0" baseline="0" dirty="0">
                <a:ln>
                  <a:noFill/>
                </a:ln>
                <a:solidFill>
                  <a:srgbClr val="000000"/>
                </a:solidFill>
                <a:effectLst/>
                <a:latin typeface="+mn-ea"/>
              </a:rPr>
            </a:br>
            <a:r>
              <a:rPr kumimoji="0" lang="ko-KR" altLang="ko-KR" sz="1100" b="0" i="0" u="none" strike="noStrike" cap="none" normalizeH="0" baseline="0" dirty="0">
                <a:ln>
                  <a:noFill/>
                </a:ln>
                <a:solidFill>
                  <a:srgbClr val="000000"/>
                </a:solidFill>
                <a:effectLst/>
                <a:latin typeface="+mn-ea"/>
              </a:rPr>
              <a:t>        </a:t>
            </a:r>
            <a:r>
              <a:rPr kumimoji="0" lang="ko-KR" altLang="ko-KR" sz="1100" b="1" i="0" u="none" strike="noStrike" cap="none" normalizeH="0" baseline="0" dirty="0" err="1">
                <a:ln>
                  <a:noFill/>
                </a:ln>
                <a:solidFill>
                  <a:srgbClr val="000080"/>
                </a:solidFill>
                <a:effectLst/>
                <a:latin typeface="+mn-ea"/>
              </a:rPr>
              <a:t>return</a:t>
            </a:r>
            <a:r>
              <a:rPr kumimoji="0" lang="ko-KR" altLang="ko-KR" sz="1100" b="1" i="0" u="none" strike="noStrike" cap="none" normalizeH="0" baseline="0" dirty="0">
                <a:ln>
                  <a:noFill/>
                </a:ln>
                <a:solidFill>
                  <a:srgbClr val="000080"/>
                </a:solidFill>
                <a:effectLst/>
                <a:latin typeface="+mn-ea"/>
              </a:rPr>
              <a:t> </a:t>
            </a:r>
            <a:r>
              <a:rPr kumimoji="0" lang="ko-KR" altLang="ko-KR" sz="1100" b="0" i="0" u="none" strike="noStrike" cap="none" normalizeH="0" baseline="0" dirty="0" err="1">
                <a:ln>
                  <a:noFill/>
                </a:ln>
                <a:solidFill>
                  <a:srgbClr val="000000"/>
                </a:solidFill>
                <a:effectLst/>
                <a:latin typeface="+mn-ea"/>
              </a:rPr>
              <a:t>reverse</a:t>
            </a:r>
            <a:r>
              <a:rPr kumimoji="0" lang="ko-KR" altLang="ko-KR" sz="1100" b="0" i="0" u="none" strike="noStrike" cap="none" normalizeH="0" baseline="0" dirty="0">
                <a:ln>
                  <a:noFill/>
                </a:ln>
                <a:solidFill>
                  <a:srgbClr val="000000"/>
                </a:solidFill>
                <a:effectLst/>
                <a:latin typeface="+mn-ea"/>
              </a:rPr>
              <a:t>(</a:t>
            </a:r>
            <a:r>
              <a:rPr kumimoji="0" lang="ko-KR" altLang="ko-KR" sz="1100" b="1" i="0" u="none" strike="noStrike" cap="none" normalizeH="0" baseline="0" dirty="0">
                <a:ln>
                  <a:noFill/>
                </a:ln>
                <a:solidFill>
                  <a:srgbClr val="008080"/>
                </a:solidFill>
                <a:effectLst/>
                <a:latin typeface="+mn-ea"/>
              </a:rPr>
              <a:t>'</a:t>
            </a:r>
            <a:r>
              <a:rPr kumimoji="0" lang="ko-KR" altLang="ko-KR" sz="1100" b="1" i="0" u="none" strike="noStrike" cap="none" normalizeH="0" baseline="0" dirty="0" err="1">
                <a:ln>
                  <a:noFill/>
                </a:ln>
                <a:solidFill>
                  <a:srgbClr val="008080"/>
                </a:solidFill>
                <a:effectLst/>
                <a:latin typeface="+mn-ea"/>
              </a:rPr>
              <a:t>photo:category_detail</a:t>
            </a:r>
            <a:r>
              <a:rPr kumimoji="0" lang="ko-KR" altLang="ko-KR" sz="1100" b="1" i="0" u="none" strike="noStrike" cap="none" normalizeH="0" baseline="0" dirty="0">
                <a:ln>
                  <a:noFill/>
                </a:ln>
                <a:solidFill>
                  <a:srgbClr val="008080"/>
                </a:solidFill>
                <a:effectLst/>
                <a:latin typeface="+mn-ea"/>
              </a:rPr>
              <a:t>'</a:t>
            </a:r>
            <a:r>
              <a:rPr kumimoji="0" lang="ko-KR" altLang="ko-KR" sz="1100" b="0" i="0" u="none" strike="noStrike" cap="none" normalizeH="0" baseline="0" dirty="0">
                <a:ln>
                  <a:noFill/>
                </a:ln>
                <a:solidFill>
                  <a:srgbClr val="000000"/>
                </a:solidFill>
                <a:effectLst/>
                <a:latin typeface="+mn-ea"/>
              </a:rPr>
              <a:t>, </a:t>
            </a:r>
            <a:r>
              <a:rPr kumimoji="0" lang="ko-KR" altLang="ko-KR" sz="1100" b="0" i="0" u="none" strike="noStrike" cap="none" normalizeH="0" baseline="0" dirty="0" err="1">
                <a:ln>
                  <a:noFill/>
                </a:ln>
                <a:solidFill>
                  <a:srgbClr val="660099"/>
                </a:solidFill>
                <a:effectLst/>
                <a:latin typeface="+mn-ea"/>
              </a:rPr>
              <a:t>args</a:t>
            </a:r>
            <a:r>
              <a:rPr kumimoji="0" lang="ko-KR" altLang="ko-KR" sz="1100" b="0" i="0" u="none" strike="noStrike" cap="none" normalizeH="0" baseline="0" dirty="0">
                <a:ln>
                  <a:noFill/>
                </a:ln>
                <a:solidFill>
                  <a:srgbClr val="000000"/>
                </a:solidFill>
                <a:effectLst/>
                <a:latin typeface="+mn-ea"/>
              </a:rPr>
              <a:t>=(</a:t>
            </a:r>
            <a:r>
              <a:rPr kumimoji="0" lang="ko-KR" altLang="ko-KR" sz="1100" b="0" i="0" u="none" strike="noStrike" cap="none" normalizeH="0" baseline="0" dirty="0" err="1">
                <a:ln>
                  <a:noFill/>
                </a:ln>
                <a:solidFill>
                  <a:srgbClr val="94558D"/>
                </a:solidFill>
                <a:effectLst/>
                <a:latin typeface="+mn-ea"/>
              </a:rPr>
              <a:t>self</a:t>
            </a:r>
            <a:r>
              <a:rPr kumimoji="0" lang="ko-KR" altLang="ko-KR" sz="1100" b="0" i="0" u="none" strike="noStrike" cap="none" normalizeH="0" baseline="0" dirty="0" err="1">
                <a:ln>
                  <a:noFill/>
                </a:ln>
                <a:solidFill>
                  <a:srgbClr val="000000"/>
                </a:solidFill>
                <a:effectLst/>
                <a:latin typeface="+mn-ea"/>
              </a:rPr>
              <a:t>.id</a:t>
            </a:r>
            <a:r>
              <a:rPr kumimoji="0" lang="ko-KR" altLang="ko-KR" sz="1100" b="0" i="0" u="none" strike="noStrike" cap="none" normalizeH="0" baseline="0" dirty="0">
                <a:ln>
                  <a:noFill/>
                </a:ln>
                <a:solidFill>
                  <a:srgbClr val="000000"/>
                </a:solidFill>
                <a:effectLst/>
                <a:latin typeface="+mn-ea"/>
              </a:rPr>
              <a:t>,))</a:t>
            </a:r>
            <a:endParaRPr kumimoji="0" lang="en-US" altLang="ko-KR" sz="1100" b="0"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u="none" strike="noStrike" cap="none" normalizeH="0" baseline="0" dirty="0">
                <a:ln>
                  <a:noFill/>
                </a:ln>
                <a:solidFill>
                  <a:srgbClr val="808080"/>
                </a:solidFill>
                <a:effectLst/>
                <a:latin typeface="+mn-ea"/>
              </a:rPr>
              <a:t># </a:t>
            </a:r>
            <a:r>
              <a:rPr kumimoji="0" lang="en-US" altLang="ko-KR" sz="1100" b="0" u="none" strike="noStrike" cap="none" normalizeH="0" baseline="0" dirty="0" err="1">
                <a:ln>
                  <a:noFill/>
                </a:ln>
                <a:solidFill>
                  <a:srgbClr val="808080"/>
                </a:solidFill>
                <a:effectLst/>
                <a:latin typeface="+mn-ea"/>
              </a:rPr>
              <a:t>get_absolute_url</a:t>
            </a:r>
            <a:r>
              <a:rPr kumimoji="0" lang="en-US" altLang="ko-KR" sz="1100" b="0" u="none" strike="noStrike" cap="none" normalizeH="0" baseline="0" dirty="0">
                <a:ln>
                  <a:noFill/>
                </a:ln>
                <a:solidFill>
                  <a:srgbClr val="808080"/>
                </a:solidFill>
                <a:effectLst/>
                <a:latin typeface="+mn-ea"/>
              </a:rPr>
              <a:t>(): </a:t>
            </a:r>
            <a:r>
              <a:rPr kumimoji="0" lang="ko-KR" altLang="en-US" sz="1100" b="0" u="none" strike="noStrike" cap="none" normalizeH="0" baseline="0" dirty="0">
                <a:ln>
                  <a:noFill/>
                </a:ln>
                <a:solidFill>
                  <a:srgbClr val="808080"/>
                </a:solidFill>
                <a:effectLst/>
                <a:latin typeface="+mn-ea"/>
              </a:rPr>
              <a:t>메소드는 이 메소드가 정의된 객체를 지칭하는 </a:t>
            </a:r>
            <a:r>
              <a:rPr kumimoji="0" lang="en-US" altLang="ko-KR" sz="1100" b="0" u="none" strike="noStrike" cap="none" normalizeH="0" baseline="0" dirty="0" err="1">
                <a:ln>
                  <a:noFill/>
                </a:ln>
                <a:solidFill>
                  <a:srgbClr val="808080"/>
                </a:solidFill>
                <a:effectLst/>
                <a:latin typeface="+mn-ea"/>
              </a:rPr>
              <a:t>url</a:t>
            </a:r>
            <a:r>
              <a:rPr kumimoji="0" lang="ko-KR" altLang="en-US" sz="1100" b="0" u="none" strike="noStrike" cap="none" normalizeH="0" baseline="0" dirty="0">
                <a:ln>
                  <a:noFill/>
                </a:ln>
                <a:solidFill>
                  <a:srgbClr val="808080"/>
                </a:solidFill>
                <a:effectLst/>
                <a:latin typeface="+mn-ea"/>
              </a:rPr>
              <a:t>을 반환한다</a:t>
            </a:r>
            <a:r>
              <a:rPr kumimoji="0" lang="en-US" altLang="ko-KR" sz="1100" b="0" u="none" strike="noStrike" cap="none" normalizeH="0" baseline="0" dirty="0">
                <a:ln>
                  <a:noFill/>
                </a:ln>
                <a:solidFill>
                  <a:srgbClr val="808080"/>
                </a:solidFill>
                <a:effectLst/>
                <a:latin typeface="+mn-ea"/>
              </a:rPr>
              <a:t>.</a:t>
            </a:r>
          </a:p>
          <a:p>
            <a:pPr marL="0" marR="0" lvl="0" indent="0" algn="l" defTabSz="914400" rtl="0" eaLnBrk="0" fontAlgn="base" latinLnBrk="0" hangingPunct="0">
              <a:lnSpc>
                <a:spcPct val="100000"/>
              </a:lnSpc>
              <a:spcBef>
                <a:spcPct val="0"/>
              </a:spcBef>
              <a:spcAft>
                <a:spcPct val="0"/>
              </a:spcAft>
              <a:buClrTx/>
              <a:buSzTx/>
              <a:buFontTx/>
              <a:buNone/>
              <a:tabLst/>
            </a:pPr>
            <a:r>
              <a:rPr lang="ko-KR" altLang="en-US" sz="1100" dirty="0">
                <a:solidFill>
                  <a:srgbClr val="808080"/>
                </a:solidFill>
                <a:latin typeface="+mn-ea"/>
              </a:rPr>
              <a:t>장고의 내장함수 </a:t>
            </a:r>
            <a:r>
              <a:rPr lang="en-US" altLang="ko-KR" sz="1100" dirty="0">
                <a:solidFill>
                  <a:srgbClr val="808080"/>
                </a:solidFill>
                <a:latin typeface="+mn-ea"/>
              </a:rPr>
              <a:t>reverse()</a:t>
            </a:r>
            <a:r>
              <a:rPr lang="ko-KR" altLang="en-US" sz="1100" dirty="0">
                <a:solidFill>
                  <a:srgbClr val="808080"/>
                </a:solidFill>
                <a:latin typeface="+mn-ea"/>
              </a:rPr>
              <a:t>를</a:t>
            </a:r>
            <a:r>
              <a:rPr lang="en-US" altLang="ko-KR" sz="1100" dirty="0">
                <a:solidFill>
                  <a:srgbClr val="808080"/>
                </a:solidFill>
                <a:latin typeface="+mn-ea"/>
              </a:rPr>
              <a:t> </a:t>
            </a:r>
            <a:r>
              <a:rPr lang="ko-KR" altLang="en-US" sz="1100" dirty="0">
                <a:solidFill>
                  <a:srgbClr val="808080"/>
                </a:solidFill>
                <a:latin typeface="+mn-ea"/>
              </a:rPr>
              <a:t>호출</a:t>
            </a:r>
            <a:r>
              <a:rPr lang="en-US" altLang="ko-KR" sz="1100" dirty="0">
                <a:solidFill>
                  <a:srgbClr val="808080"/>
                </a:solidFill>
                <a:latin typeface="+mn-ea"/>
              </a:rPr>
              <a:t>. Ex) /photo/category/99/ </a:t>
            </a:r>
            <a:r>
              <a:rPr lang="ko-KR" altLang="en-US" sz="1100" dirty="0">
                <a:solidFill>
                  <a:srgbClr val="808080"/>
                </a:solidFill>
                <a:latin typeface="+mn-ea"/>
              </a:rPr>
              <a:t>형식의 </a:t>
            </a:r>
            <a:r>
              <a:rPr lang="en-US" altLang="ko-KR" sz="1100" dirty="0" err="1">
                <a:solidFill>
                  <a:srgbClr val="808080"/>
                </a:solidFill>
                <a:latin typeface="+mn-ea"/>
              </a:rPr>
              <a:t>url</a:t>
            </a:r>
            <a:r>
              <a:rPr lang="en-US" altLang="ko-KR" sz="1100" dirty="0">
                <a:solidFill>
                  <a:srgbClr val="808080"/>
                </a:solidFill>
                <a:latin typeface="+mn-ea"/>
              </a:rPr>
              <a:t> </a:t>
            </a:r>
            <a:r>
              <a:rPr lang="ko-KR" altLang="en-US" sz="1100" dirty="0">
                <a:solidFill>
                  <a:srgbClr val="808080"/>
                </a:solidFill>
                <a:latin typeface="+mn-ea"/>
              </a:rPr>
              <a:t>반환</a:t>
            </a:r>
            <a:endParaRPr kumimoji="0" lang="en-US" altLang="ko-KR" sz="1100" b="0" u="none" strike="noStrike" cap="none" normalizeH="0" baseline="0" dirty="0">
              <a:ln>
                <a:noFill/>
              </a:ln>
              <a:solidFill>
                <a:srgbClr val="80808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rgbClr val="000000"/>
              </a:solidFill>
              <a:effectLst/>
              <a:latin typeface="+mn-ea"/>
            </a:endParaRPr>
          </a:p>
        </p:txBody>
      </p:sp>
      <p:sp>
        <p:nvSpPr>
          <p:cNvPr id="16" name="직사각형 15">
            <a:extLst>
              <a:ext uri="{FF2B5EF4-FFF2-40B4-BE49-F238E27FC236}">
                <a16:creationId xmlns:a16="http://schemas.microsoft.com/office/drawing/2014/main" id="{2A2E934E-CE59-4B14-B790-C07051ED08A2}"/>
              </a:ext>
            </a:extLst>
          </p:cNvPr>
          <p:cNvSpPr/>
          <p:nvPr/>
        </p:nvSpPr>
        <p:spPr>
          <a:xfrm>
            <a:off x="101949" y="1056159"/>
            <a:ext cx="11649239" cy="538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Rectangle 5">
            <a:extLst>
              <a:ext uri="{FF2B5EF4-FFF2-40B4-BE49-F238E27FC236}">
                <a16:creationId xmlns:a16="http://schemas.microsoft.com/office/drawing/2014/main" id="{FD929728-60B4-48D9-AF20-8B95BDCB8392}"/>
              </a:ext>
            </a:extLst>
          </p:cNvPr>
          <p:cNvSpPr>
            <a:spLocks noChangeArrowheads="1"/>
          </p:cNvSpPr>
          <p:nvPr/>
        </p:nvSpPr>
        <p:spPr bwMode="auto">
          <a:xfrm>
            <a:off x="5801672" y="1352657"/>
            <a:ext cx="5775804" cy="500136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Product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models.Model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ffectLst/>
                <a:latin typeface="맑은 고딕" panose="020B0503020000020004" pitchFamily="50" charset="-127"/>
                <a:cs typeface="Times New Roman" panose="02020603050405020304" pitchFamily="18" charset="0"/>
              </a:rPr>
              <a:t># Product Table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category</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models.ForeignKey</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Category</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on_delete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models.CASCADE</a:t>
            </a:r>
            <a:r>
              <a:rPr lang="en-US" altLang="ko-KR" sz="1100" dirty="0">
                <a:solidFill>
                  <a:srgbClr val="000000"/>
                </a:solidFill>
                <a:ea typeface="굴림체" panose="020B0609000101010101" pitchFamily="49" charset="-127"/>
              </a:rPr>
              <a:t>)</a:t>
            </a:r>
            <a:endParaRPr kumimoji="0" lang="en-US" altLang="ko-KR" sz="1100" b="0" i="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u="none" strike="noStrike" cap="none" normalizeH="0" baseline="0" dirty="0">
                <a:ln>
                  <a:noFill/>
                </a:ln>
                <a:solidFill>
                  <a:srgbClr val="808080"/>
                </a:solidFill>
                <a:effectLst/>
                <a:ea typeface="굴림체" panose="020B0609000101010101" pitchFamily="49" charset="-127"/>
              </a:rPr>
              <a:t># </a:t>
            </a:r>
            <a:r>
              <a:rPr kumimoji="0" lang="en-US" altLang="ko-KR" sz="1100" b="0" u="none" strike="noStrike" cap="none" normalizeH="0" baseline="0" dirty="0">
                <a:ln>
                  <a:noFill/>
                </a:ln>
                <a:solidFill>
                  <a:srgbClr val="808080"/>
                </a:solidFill>
                <a:effectLst/>
                <a:ea typeface="굴림체" panose="020B0609000101010101" pitchFamily="49" charset="-127"/>
              </a:rPr>
              <a:t>category </a:t>
            </a:r>
            <a:r>
              <a:rPr lang="en-US" altLang="ko-KR" sz="1100" dirty="0">
                <a:solidFill>
                  <a:srgbClr val="808080"/>
                </a:solidFill>
                <a:ea typeface="굴림체" panose="020B0609000101010101" pitchFamily="49" charset="-127"/>
              </a:rPr>
              <a:t>,</a:t>
            </a:r>
            <a:r>
              <a:rPr kumimoji="0" lang="ko-KR" altLang="en-US" sz="1100" b="0" u="none" strike="noStrike" cap="none" normalizeH="0" baseline="0" dirty="0">
                <a:ln>
                  <a:noFill/>
                </a:ln>
                <a:solidFill>
                  <a:srgbClr val="808080"/>
                </a:solidFill>
                <a:effectLst/>
                <a:ea typeface="굴림체" panose="020B0609000101010101" pitchFamily="49" charset="-127"/>
              </a:rPr>
              <a:t> </a:t>
            </a:r>
            <a:r>
              <a:rPr kumimoji="0" lang="en-US" altLang="ko-KR" sz="1100" b="0" u="none" strike="noStrike" cap="none" normalizeH="0" baseline="0" dirty="0">
                <a:ln>
                  <a:noFill/>
                </a:ln>
                <a:solidFill>
                  <a:srgbClr val="808080"/>
                </a:solidFill>
                <a:effectLst/>
                <a:ea typeface="굴림체" panose="020B0609000101010101" pitchFamily="49" charset="-127"/>
              </a:rPr>
              <a:t>product</a:t>
            </a:r>
            <a:r>
              <a:rPr lang="ko-KR" altLang="en-US" sz="1100" dirty="0">
                <a:solidFill>
                  <a:srgbClr val="808080"/>
                </a:solidFill>
                <a:ea typeface="굴림체" panose="020B0609000101010101" pitchFamily="49" charset="-127"/>
              </a:rPr>
              <a:t> </a:t>
            </a:r>
            <a:r>
              <a:rPr kumimoji="0" lang="ko-KR" altLang="en-US" sz="1100" b="0" u="none" strike="noStrike" cap="none" normalizeH="0" baseline="0" dirty="0">
                <a:ln>
                  <a:noFill/>
                </a:ln>
                <a:solidFill>
                  <a:srgbClr val="808080"/>
                </a:solidFill>
                <a:effectLst/>
                <a:ea typeface="굴림체" panose="020B0609000101010101" pitchFamily="49" charset="-127"/>
              </a:rPr>
              <a:t>외래 관계 </a:t>
            </a:r>
            <a:r>
              <a:rPr kumimoji="0" lang="en-US" altLang="ko-KR" sz="1100" b="0" u="none" strike="noStrike" cap="none" normalizeH="0" baseline="0" dirty="0">
                <a:ln>
                  <a:noFill/>
                </a:ln>
                <a:solidFill>
                  <a:srgbClr val="808080"/>
                </a:solidFill>
                <a:effectLst/>
                <a:ea typeface="굴림체" panose="020B0609000101010101" pitchFamily="49" charset="-127"/>
              </a:rPr>
              <a:t>category</a:t>
            </a:r>
            <a:r>
              <a:rPr kumimoji="0" lang="ko-KR" altLang="en-US" sz="1100" b="0" u="none" strike="noStrike" cap="none" normalizeH="0" baseline="0" dirty="0">
                <a:ln>
                  <a:noFill/>
                </a:ln>
                <a:solidFill>
                  <a:srgbClr val="808080"/>
                </a:solidFill>
                <a:effectLst/>
                <a:ea typeface="굴림체" panose="020B0609000101010101" pitchFamily="49" charset="-127"/>
              </a:rPr>
              <a:t>의 </a:t>
            </a:r>
            <a:r>
              <a:rPr kumimoji="0" lang="en-US" altLang="ko-KR" sz="1100" b="0" u="none" strike="noStrike" cap="none" normalizeH="0" baseline="0" dirty="0">
                <a:ln>
                  <a:noFill/>
                </a:ln>
                <a:solidFill>
                  <a:srgbClr val="808080"/>
                </a:solidFill>
                <a:effectLst/>
                <a:ea typeface="굴림체" panose="020B0609000101010101" pitchFamily="49" charset="-127"/>
              </a:rPr>
              <a:t>pk </a:t>
            </a:r>
            <a:r>
              <a:rPr kumimoji="0" lang="ko-KR" altLang="en-US" sz="1100" b="0" u="none" strike="noStrike" cap="none" normalizeH="0" baseline="0" dirty="0">
                <a:ln>
                  <a:noFill/>
                </a:ln>
                <a:solidFill>
                  <a:srgbClr val="808080"/>
                </a:solidFill>
                <a:effectLst/>
                <a:ea typeface="굴림체" panose="020B0609000101010101" pitchFamily="49" charset="-127"/>
              </a:rPr>
              <a:t>값을 </a:t>
            </a:r>
            <a:r>
              <a:rPr kumimoji="0" lang="en-US" altLang="ko-KR" sz="1100" b="0" u="none" strike="noStrike" cap="none" normalizeH="0" baseline="0" dirty="0" err="1">
                <a:ln>
                  <a:noFill/>
                </a:ln>
                <a:solidFill>
                  <a:srgbClr val="808080"/>
                </a:solidFill>
                <a:effectLst/>
                <a:ea typeface="굴림체" panose="020B0609000101010101" pitchFamily="49" charset="-127"/>
              </a:rPr>
              <a:t>colum</a:t>
            </a:r>
            <a:r>
              <a:rPr kumimoji="0" lang="ko-KR" altLang="en-US" sz="1100" b="0" u="none" strike="noStrike" cap="none" normalizeH="0" baseline="0" dirty="0">
                <a:ln>
                  <a:noFill/>
                </a:ln>
                <a:solidFill>
                  <a:srgbClr val="808080"/>
                </a:solidFill>
                <a:effectLst/>
                <a:ea typeface="굴림체" panose="020B0609000101010101" pitchFamily="49" charset="-127"/>
              </a:rPr>
              <a:t>으로 </a:t>
            </a:r>
            <a:r>
              <a:rPr kumimoji="0" lang="en-US" altLang="ko-KR" sz="1100" b="0" u="none" strike="noStrike" cap="none" normalizeH="0" baseline="0" dirty="0">
                <a:ln>
                  <a:noFill/>
                </a:ln>
                <a:solidFill>
                  <a:srgbClr val="808080"/>
                </a:solidFill>
                <a:effectLst/>
                <a:ea typeface="굴림체" panose="020B0609000101010101" pitchFamily="49" charset="-127"/>
              </a:rPr>
              <a:t>ex) </a:t>
            </a:r>
            <a:r>
              <a:rPr lang="en-US" altLang="ko-KR" sz="1100" dirty="0" err="1">
                <a:solidFill>
                  <a:srgbClr val="808080"/>
                </a:solidFill>
                <a:ea typeface="굴림체" panose="020B0609000101010101" pitchFamily="49" charset="-127"/>
              </a:rPr>
              <a:t>category_id</a:t>
            </a:r>
            <a:endParaRPr kumimoji="0" lang="en-US" altLang="ko-KR" sz="1100" b="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pname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'제품명'</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32</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pcost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'가격'</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pcontent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models.TextField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'상세설명'</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pimage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ThumbnailImageField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'이미지'</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660099"/>
                </a:solidFill>
                <a:effectLst/>
                <a:ea typeface="굴림체" panose="020B0609000101010101" pitchFamily="49" charset="-127"/>
              </a:rPr>
              <a:t>upload_to</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photo</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Y</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m</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dirty="0">
                <a:solidFill>
                  <a:schemeClr val="bg1">
                    <a:lumMod val="50000"/>
                  </a:schemeClr>
                </a:solidFill>
                <a:ea typeface="굴림체" panose="020B0609000101010101" pitchFamily="49" charset="-127"/>
              </a:rPr>
              <a:t>    # </a:t>
            </a:r>
            <a:r>
              <a:rPr lang="en-US" altLang="ko-KR" sz="1100" dirty="0" err="1">
                <a:solidFill>
                  <a:schemeClr val="bg1">
                    <a:lumMod val="50000"/>
                  </a:schemeClr>
                </a:solidFill>
                <a:ea typeface="굴림체" panose="020B0609000101010101" pitchFamily="49" charset="-127"/>
              </a:rPr>
              <a:t>media_root</a:t>
            </a:r>
            <a:r>
              <a:rPr lang="ko-KR" altLang="en-US" sz="1100" dirty="0">
                <a:solidFill>
                  <a:schemeClr val="bg1">
                    <a:lumMod val="50000"/>
                  </a:schemeClr>
                </a:solidFill>
                <a:ea typeface="굴림체" panose="020B0609000101010101" pitchFamily="49" charset="-127"/>
              </a:rPr>
              <a:t>로 정의된 디렉터리 하위에 연도와 월을 포함해 디렉터리를 만들고 사진     </a:t>
            </a:r>
            <a:endParaRPr lang="en-US" altLang="ko-KR" sz="1100" dirty="0">
              <a:solidFill>
                <a:schemeClr val="bg1">
                  <a:lumMod val="50000"/>
                </a:schemeClr>
              </a:solidFill>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원본 및 썸네일 사진 저장 </a:t>
            </a:r>
            <a:r>
              <a:rPr lang="en-US" altLang="ko-KR" sz="1100" dirty="0">
                <a:solidFill>
                  <a:schemeClr val="bg1">
                    <a:lumMod val="50000"/>
                  </a:schemeClr>
                </a:solidFill>
                <a:ea typeface="굴림체" panose="020B0609000101010101" pitchFamily="49" charset="-127"/>
              </a:rPr>
              <a:t>(</a:t>
            </a:r>
            <a:r>
              <a:rPr lang="ko-KR" altLang="en-US" sz="1100" dirty="0">
                <a:solidFill>
                  <a:schemeClr val="bg1">
                    <a:lumMod val="50000"/>
                  </a:schemeClr>
                </a:solidFill>
                <a:ea typeface="굴림체" panose="020B0609000101010101" pitchFamily="49" charset="-127"/>
              </a:rPr>
              <a:t>제품사진</a:t>
            </a:r>
            <a:r>
              <a:rPr lang="en-US" altLang="ko-KR" sz="1100" dirty="0">
                <a:solidFill>
                  <a:schemeClr val="bg1">
                    <a:lumMod val="50000"/>
                  </a:schemeClr>
                </a:solidFill>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psize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'크기'</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pweight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'무게'</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pship</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'배송방법'</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pstore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'보관장소'</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upload_dt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models.DateTimeField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upload</a:t>
            </a: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8080"/>
                </a:solidFill>
                <a:effectLst/>
                <a:ea typeface="굴림체" panose="020B0609000101010101" pitchFamily="49" charset="-127"/>
              </a:rPr>
              <a:t>date</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auto_now_add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put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models.IntegerField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'입고수량'</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default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0</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putdate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'입고날짜'</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128</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stock</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models.IntegerField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'재고수량'</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default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0</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release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models.IntegerField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'출고수량'</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default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0</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rfid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RFID</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256</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Meta</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u="none" strike="noStrike" cap="none" normalizeH="0" baseline="0" dirty="0">
                <a:ln>
                  <a:noFill/>
                </a:ln>
                <a:solidFill>
                  <a:srgbClr val="808080"/>
                </a:solidFill>
                <a:effectLst/>
                <a:ea typeface="굴림체" panose="020B0609000101010101" pitchFamily="49" charset="-127"/>
              </a:rPr>
              <a:t># 정렬 객체리스트 정렬 기준 </a:t>
            </a:r>
            <a:r>
              <a:rPr kumimoji="0" lang="ko-KR" altLang="ko-KR" sz="1100" b="0" u="none" strike="noStrike" cap="none" normalizeH="0" baseline="0" dirty="0" err="1">
                <a:ln>
                  <a:noFill/>
                </a:ln>
                <a:solidFill>
                  <a:srgbClr val="808080"/>
                </a:solidFill>
                <a:effectLst/>
                <a:ea typeface="굴림체" panose="020B0609000101010101" pitchFamily="49" charset="-127"/>
              </a:rPr>
              <a:t>pname</a:t>
            </a:r>
            <a:br>
              <a:rPr kumimoji="0" lang="ko-KR" altLang="ko-KR" sz="1100" b="0" i="1" u="none" strike="noStrike" cap="none" normalizeH="0" baseline="0" dirty="0">
                <a:ln>
                  <a:noFill/>
                </a:ln>
                <a:solidFill>
                  <a:srgbClr val="808080"/>
                </a:solidFill>
                <a:effectLst/>
                <a:ea typeface="굴림체" panose="020B0609000101010101" pitchFamily="49" charset="-127"/>
              </a:rPr>
            </a:b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ordering</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pname</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err="1">
                <a:ln>
                  <a:noFill/>
                </a:ln>
                <a:solidFill>
                  <a:srgbClr val="B200B2"/>
                </a:solidFill>
                <a:effectLst/>
                <a:ea typeface="굴림체" panose="020B0609000101010101" pitchFamily="49" charset="-127"/>
              </a:rPr>
              <a:t>str</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.pname</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get_absolute_url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reverse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photo:product_detail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args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a:t>
            </a:r>
            <a:endParaRPr lang="en-US" altLang="ko-KR" sz="1100" dirty="0">
              <a:solidFill>
                <a:srgbClr val="000000"/>
              </a:solidFill>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dirty="0">
                <a:solidFill>
                  <a:srgbClr val="000000"/>
                </a:solidFill>
                <a:latin typeface="굴림체" panose="020B0609000101010101" pitchFamily="49" charset="-127"/>
                <a:ea typeface="굴림체" panose="020B0609000101010101" pitchFamily="49" charset="-127"/>
              </a:rPr>
              <a:t>   </a:t>
            </a:r>
            <a:r>
              <a:rPr lang="en-US" altLang="ko-KR" sz="1100" dirty="0">
                <a:solidFill>
                  <a:srgbClr val="808080"/>
                </a:solidFill>
                <a:latin typeface="+mn-ea"/>
              </a:rPr>
              <a:t>#/photo/product/99/ </a:t>
            </a:r>
            <a:r>
              <a:rPr lang="ko-KR" altLang="en-US" sz="1100" dirty="0">
                <a:solidFill>
                  <a:srgbClr val="808080"/>
                </a:solidFill>
                <a:latin typeface="+mn-ea"/>
              </a:rPr>
              <a:t>형식의 </a:t>
            </a:r>
            <a:r>
              <a:rPr lang="en-US" altLang="ko-KR" sz="1100" dirty="0" err="1">
                <a:solidFill>
                  <a:srgbClr val="808080"/>
                </a:solidFill>
                <a:latin typeface="+mn-ea"/>
              </a:rPr>
              <a:t>url</a:t>
            </a:r>
            <a:r>
              <a:rPr lang="en-US" altLang="ko-KR" sz="1100" dirty="0">
                <a:solidFill>
                  <a:srgbClr val="808080"/>
                </a:solidFill>
                <a:latin typeface="+mn-ea"/>
              </a:rPr>
              <a:t> </a:t>
            </a:r>
            <a:r>
              <a:rPr lang="ko-KR" altLang="en-US" sz="1100" dirty="0">
                <a:solidFill>
                  <a:srgbClr val="808080"/>
                </a:solidFill>
                <a:latin typeface="+mn-ea"/>
              </a:rPr>
              <a:t>반환</a:t>
            </a:r>
            <a:endParaRPr kumimoji="0" lang="en-US" altLang="ko-KR" sz="1100" b="0" strike="noStrike" cap="none" normalizeH="0" baseline="0" dirty="0">
              <a:ln>
                <a:noFill/>
              </a:ln>
              <a:solidFill>
                <a:srgbClr val="808080"/>
              </a:solidFill>
              <a:effectLst/>
              <a:latin typeface="+mn-ea"/>
            </a:endParaRPr>
          </a:p>
        </p:txBody>
      </p:sp>
      <p:grpSp>
        <p:nvGrpSpPr>
          <p:cNvPr id="27" name="그룹 26">
            <a:extLst>
              <a:ext uri="{FF2B5EF4-FFF2-40B4-BE49-F238E27FC236}">
                <a16:creationId xmlns:a16="http://schemas.microsoft.com/office/drawing/2014/main" id="{40AEF3E4-1575-42F4-9B9F-2E9A52C5ED4D}"/>
              </a:ext>
            </a:extLst>
          </p:cNvPr>
          <p:cNvGrpSpPr/>
          <p:nvPr/>
        </p:nvGrpSpPr>
        <p:grpSpPr>
          <a:xfrm>
            <a:off x="5511577" y="1396260"/>
            <a:ext cx="483976" cy="3751832"/>
            <a:chOff x="5283200" y="1461403"/>
            <a:chExt cx="483976" cy="3751832"/>
          </a:xfrm>
        </p:grpSpPr>
        <p:cxnSp>
          <p:nvCxnSpPr>
            <p:cNvPr id="10" name="연결선: 꺾임 9">
              <a:extLst>
                <a:ext uri="{FF2B5EF4-FFF2-40B4-BE49-F238E27FC236}">
                  <a16:creationId xmlns:a16="http://schemas.microsoft.com/office/drawing/2014/main" id="{9183A7F3-450B-42E5-A78F-B88F696B4D0D}"/>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63B7B7E5-353E-4169-BE07-312EC2939822}"/>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5" name="슬라이드 번호 개체 틀 4"/>
          <p:cNvSpPr>
            <a:spLocks noGrp="1"/>
          </p:cNvSpPr>
          <p:nvPr>
            <p:ph type="sldNum" sz="quarter" idx="12"/>
          </p:nvPr>
        </p:nvSpPr>
        <p:spPr/>
        <p:txBody>
          <a:bodyPr/>
          <a:lstStyle/>
          <a:p>
            <a:fld id="{C8B1308B-619C-4750-878A-85E35834BA81}" type="slidenum">
              <a:rPr lang="ko-KR" altLang="en-US" smtClean="0"/>
              <a:t>91</a:t>
            </a:fld>
            <a:endParaRPr lang="ko-KR" altLang="en-US"/>
          </a:p>
        </p:txBody>
      </p:sp>
    </p:spTree>
    <p:extLst>
      <p:ext uri="{BB962C8B-B14F-4D97-AF65-F5344CB8AC3E}">
        <p14:creationId xmlns:p14="http://schemas.microsoft.com/office/powerpoint/2010/main" val="1225168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9" name="Rectangle 1">
            <a:extLst>
              <a:ext uri="{FF2B5EF4-FFF2-40B4-BE49-F238E27FC236}">
                <a16:creationId xmlns:a16="http://schemas.microsoft.com/office/drawing/2014/main" id="{5A43BFAB-8CF1-4A67-86CC-5111668B9610}"/>
              </a:ext>
            </a:extLst>
          </p:cNvPr>
          <p:cNvSpPr>
            <a:spLocks noChangeArrowheads="1"/>
          </p:cNvSpPr>
          <p:nvPr/>
        </p:nvSpPr>
        <p:spPr bwMode="auto">
          <a:xfrm>
            <a:off x="255698" y="1613066"/>
            <a:ext cx="11224515" cy="415498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Order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models.Model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ffectLst/>
                <a:latin typeface="맑은 고딕" panose="020B0503020000020004" pitchFamily="50" charset="-127"/>
                <a:cs typeface="Times New Roman" panose="02020603050405020304" pitchFamily="18" charset="0"/>
              </a:rPr>
              <a:t># Order Table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product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models.ManyToManyField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Product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through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Order_Product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u="none" strike="noStrike" cap="none" normalizeH="0" baseline="0" dirty="0">
                <a:ln>
                  <a:noFill/>
                </a:ln>
                <a:solidFill>
                  <a:schemeClr val="bg1">
                    <a:lumMod val="50000"/>
                  </a:schemeClr>
                </a:solidFill>
                <a:effectLst/>
                <a:ea typeface="굴림체" panose="020B0609000101010101" pitchFamily="49" charset="-127"/>
              </a:rPr>
              <a:t>한 명의 주문자가 여러 제품에 속할 수 있게</a:t>
            </a:r>
            <a:r>
              <a:rPr kumimoji="0" lang="en-US" altLang="ko-KR" sz="1100" b="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u="none" strike="noStrike" cap="none" normalizeH="0" baseline="0" dirty="0">
                <a:ln>
                  <a:noFill/>
                </a:ln>
                <a:solidFill>
                  <a:schemeClr val="bg1">
                    <a:lumMod val="50000"/>
                  </a:schemeClr>
                </a:solidFill>
                <a:effectLst/>
                <a:ea typeface="굴림체" panose="020B0609000101010101" pitchFamily="49" charset="-127"/>
              </a:rPr>
              <a:t>주문자가 여러 제품을 한 번에 주문 가능</a:t>
            </a:r>
            <a:r>
              <a:rPr kumimoji="0" lang="en-US" altLang="ko-KR" sz="1100" b="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u="none" strike="noStrike" cap="none" normalizeH="0" baseline="0" dirty="0">
                <a:ln>
                  <a:noFill/>
                </a:ln>
                <a:solidFill>
                  <a:schemeClr val="bg1">
                    <a:lumMod val="50000"/>
                  </a:schemeClr>
                </a:solidFill>
                <a:effectLst/>
                <a:ea typeface="굴림체" panose="020B0609000101010101" pitchFamily="49" charset="-127"/>
              </a:rPr>
              <a:t>       </a:t>
            </a:r>
            <a:endParaRPr kumimoji="0" lang="en-US" altLang="ko-KR" sz="1100" b="0" u="none" strike="noStrike" cap="none" normalizeH="0" baseline="0" dirty="0">
              <a:ln>
                <a:noFill/>
              </a:ln>
              <a:solidFill>
                <a:schemeClr val="bg1">
                  <a:lumMod val="50000"/>
                </a:schemeClr>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dirty="0">
                <a:solidFill>
                  <a:schemeClr val="bg1">
                    <a:lumMod val="50000"/>
                  </a:schemeClr>
                </a:solidFill>
                <a:ea typeface="굴림체" panose="020B0609000101010101" pitchFamily="49" charset="-127"/>
              </a:rPr>
              <a:t>   </a:t>
            </a:r>
            <a:r>
              <a:rPr kumimoji="0" lang="ko-KR" altLang="en-US" sz="1100" b="0" u="none" strike="noStrike" cap="none" normalizeH="0" baseline="0" dirty="0">
                <a:ln>
                  <a:noFill/>
                </a:ln>
                <a:solidFill>
                  <a:schemeClr val="bg1">
                    <a:lumMod val="50000"/>
                  </a:schemeClr>
                </a:solidFill>
                <a:effectLst/>
                <a:ea typeface="굴림체" panose="020B0609000101010101" pitchFamily="49" charset="-127"/>
              </a:rPr>
              <a:t>주문자와 제품 테이블의 관계를 저장할 중간 테이블 </a:t>
            </a:r>
            <a:r>
              <a:rPr kumimoji="0" lang="en-US" altLang="ko-KR" sz="1100" b="0" u="none" strike="noStrike" cap="none" normalizeH="0" baseline="0" dirty="0">
                <a:ln>
                  <a:noFill/>
                </a:ln>
                <a:solidFill>
                  <a:schemeClr val="bg1">
                    <a:lumMod val="50000"/>
                  </a:schemeClr>
                </a:solidFill>
                <a:effectLst/>
                <a:ea typeface="굴림체" panose="020B0609000101010101" pitchFamily="49" charset="-127"/>
              </a:rPr>
              <a:t>: </a:t>
            </a:r>
            <a:r>
              <a:rPr kumimoji="0" lang="en-US" altLang="ko-KR" sz="1100" b="0" u="none" strike="noStrike" cap="none" normalizeH="0" baseline="0" dirty="0" err="1">
                <a:ln>
                  <a:noFill/>
                </a:ln>
                <a:solidFill>
                  <a:schemeClr val="bg1">
                    <a:lumMod val="50000"/>
                  </a:schemeClr>
                </a:solidFill>
                <a:effectLst/>
                <a:ea typeface="굴림체" panose="020B0609000101010101" pitchFamily="49" charset="-127"/>
              </a:rPr>
              <a:t>Order_Product</a:t>
            </a:r>
            <a:r>
              <a:rPr kumimoji="0" lang="en-US" altLang="ko-KR" sz="1100" b="0" u="none" strike="noStrike" cap="none" normalizeH="0" baseline="0" dirty="0">
                <a:ln>
                  <a:noFill/>
                </a:ln>
                <a:solidFill>
                  <a:schemeClr val="bg1">
                    <a:lumMod val="50000"/>
                  </a:schemeClr>
                </a:solidFill>
                <a:effectLst/>
                <a:ea typeface="굴림체" panose="020B0609000101010101" pitchFamily="49" charset="-127"/>
              </a:rPr>
              <a:t>  </a:t>
            </a:r>
            <a:br>
              <a:rPr kumimoji="0" lang="ko-KR" altLang="ko-KR" sz="1100" b="0" i="1" u="none" strike="noStrike" cap="none" normalizeH="0" baseline="0" dirty="0">
                <a:ln>
                  <a:noFill/>
                </a:ln>
                <a:solidFill>
                  <a:schemeClr val="bg1">
                    <a:lumMod val="50000"/>
                  </a:schemeClr>
                </a:solidFill>
                <a:effectLst/>
                <a:ea typeface="굴림체" panose="020B0609000101010101" pitchFamily="49" charset="-127"/>
              </a:rPr>
            </a:br>
            <a:r>
              <a:rPr kumimoji="0" lang="ko-KR" altLang="ko-KR" sz="1100" b="0" i="1" u="none" strike="noStrike" cap="none" normalizeH="0" baseline="0" dirty="0">
                <a:ln>
                  <a:noFill/>
                </a:ln>
                <a:solidFill>
                  <a:schemeClr val="bg1">
                    <a:lumMod val="50000"/>
                  </a:schemeClr>
                </a:solidFill>
                <a:effectLst/>
                <a:ea typeface="굴림체" panose="020B0609000101010101" pitchFamily="49" charset="-127"/>
              </a:rPr>
              <a:t> </a:t>
            </a:r>
            <a:r>
              <a:rPr kumimoji="0" lang="en-US" altLang="ko-KR" sz="1100" b="0" i="1" u="none" strike="noStrike" cap="none" normalizeH="0" baseline="0" dirty="0">
                <a:ln>
                  <a:noFill/>
                </a:ln>
                <a:solidFill>
                  <a:schemeClr val="bg1">
                    <a:lumMod val="50000"/>
                  </a:schemeClr>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oname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'주문자 이름'</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32</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1" u="none" strike="noStrike" cap="none" normalizeH="0" baseline="0" dirty="0">
                <a:ln>
                  <a:noFill/>
                </a:ln>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ocall</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'연락처'</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64</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oaddress</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'주소'</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256</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oemail</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models.CharField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'이메일'</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max_length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128</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omemo</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models.TextField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'배송메모'</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blank</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endParaRPr lang="en-US" altLang="ko-KR" sz="1100" dirty="0">
              <a:solidFill>
                <a:srgbClr val="000000"/>
              </a:solidFill>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ko-KR" altLang="en-US" sz="1100" kern="0" dirty="0">
                <a:solidFill>
                  <a:srgbClr val="000000"/>
                </a:solidFill>
                <a:latin typeface="굴림체" panose="020B0609000101010101" pitchFamily="49" charset="-127"/>
                <a:ea typeface="굴림체" panose="020B0609000101010101" pitchFamily="49" charset="-127"/>
                <a:cs typeface="굴림체" panose="020B0609000101010101" pitchFamily="49" charset="-127"/>
              </a:rPr>
              <a:t>   </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no = </a:t>
            </a:r>
            <a:r>
              <a:rPr lang="en-US" altLang="ko-KR" sz="1100" kern="0" dirty="0" err="1">
                <a:solidFill>
                  <a:srgbClr val="000000"/>
                </a:solidFill>
                <a:effectLst/>
                <a:latin typeface="+mj-lt"/>
                <a:ea typeface="맑은 고딕" panose="020B0503020000020004" pitchFamily="50" charset="-127"/>
                <a:cs typeface="굴림체" panose="020B0609000101010101" pitchFamily="49" charset="-127"/>
              </a:rPr>
              <a:t>models.IntegerField</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a:t>
            </a:r>
            <a:r>
              <a:rPr lang="en-US" altLang="ko-KR" sz="1100" b="1" kern="0" dirty="0">
                <a:solidFill>
                  <a:srgbClr val="008080"/>
                </a:solidFill>
                <a:effectLst/>
                <a:latin typeface="+mj-lt"/>
                <a:ea typeface="맑은 고딕" panose="020B0503020000020004" pitchFamily="50" charset="-127"/>
                <a:cs typeface="굴림체" panose="020B0609000101010101" pitchFamily="49" charset="-127"/>
              </a:rPr>
              <a:t>'</a:t>
            </a:r>
            <a:r>
              <a:rPr lang="ko-KR" altLang="ko-KR" sz="1100" b="1" kern="0" dirty="0">
                <a:solidFill>
                  <a:srgbClr val="008080"/>
                </a:solidFill>
                <a:effectLst/>
                <a:latin typeface="+mj-lt"/>
                <a:ea typeface="굴림체" panose="020B0609000101010101" pitchFamily="49" charset="-127"/>
                <a:cs typeface="굴림체" panose="020B0609000101010101" pitchFamily="49" charset="-127"/>
              </a:rPr>
              <a:t>출고번호</a:t>
            </a:r>
            <a:r>
              <a:rPr lang="en-US" altLang="ko-KR" sz="1100" b="1" kern="0" dirty="0">
                <a:solidFill>
                  <a:srgbClr val="008080"/>
                </a:solidFill>
                <a:effectLst/>
                <a:latin typeface="+mj-lt"/>
                <a:ea typeface="굴림체" panose="020B0609000101010101" pitchFamily="49" charset="-127"/>
                <a:cs typeface="굴림체" panose="020B0609000101010101" pitchFamily="49" charset="-127"/>
              </a:rPr>
              <a:t>'</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 </a:t>
            </a:r>
            <a:r>
              <a:rPr lang="en-US" altLang="ko-KR" sz="1100" kern="0" dirty="0">
                <a:solidFill>
                  <a:srgbClr val="660099"/>
                </a:solidFill>
                <a:effectLst/>
                <a:latin typeface="+mj-lt"/>
                <a:ea typeface="맑은 고딕" panose="020B0503020000020004" pitchFamily="50" charset="-127"/>
                <a:cs typeface="굴림체" panose="020B0609000101010101" pitchFamily="49" charset="-127"/>
              </a:rPr>
              <a:t>null</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a:t>
            </a:r>
            <a:r>
              <a:rPr lang="en-US" altLang="ko-KR" sz="1100" b="1" kern="0" dirty="0">
                <a:solidFill>
                  <a:srgbClr val="000080"/>
                </a:solidFill>
                <a:effectLst/>
                <a:latin typeface="+mj-lt"/>
                <a:ea typeface="맑은 고딕" panose="020B0503020000020004" pitchFamily="50" charset="-127"/>
                <a:cs typeface="굴림체" panose="020B0609000101010101" pitchFamily="49" charset="-127"/>
              </a:rPr>
              <a:t>True</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 </a:t>
            </a:r>
            <a:r>
              <a:rPr lang="en-US" altLang="ko-KR" sz="1100" kern="0" dirty="0">
                <a:solidFill>
                  <a:srgbClr val="660099"/>
                </a:solidFill>
                <a:effectLst/>
                <a:latin typeface="+mj-lt"/>
                <a:ea typeface="맑은 고딕" panose="020B0503020000020004" pitchFamily="50" charset="-127"/>
                <a:cs typeface="굴림체" panose="020B0609000101010101" pitchFamily="49" charset="-127"/>
              </a:rPr>
              <a:t>blank</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a:t>
            </a:r>
            <a:r>
              <a:rPr lang="en-US" altLang="ko-KR" sz="1100" b="1" kern="0" dirty="0">
                <a:solidFill>
                  <a:srgbClr val="000080"/>
                </a:solidFill>
                <a:effectLst/>
                <a:latin typeface="+mj-lt"/>
                <a:ea typeface="맑은 고딕" panose="020B0503020000020004" pitchFamily="50" charset="-127"/>
                <a:cs typeface="굴림체" panose="020B0609000101010101" pitchFamily="49" charset="-127"/>
              </a:rPr>
              <a:t>True</a:t>
            </a:r>
            <a:r>
              <a:rPr lang="en-US" altLang="ko-KR" sz="1100" kern="0" dirty="0">
                <a:solidFill>
                  <a:srgbClr val="000000"/>
                </a:solidFill>
                <a:effectLst/>
                <a:latin typeface="+mj-lt"/>
                <a:ea typeface="맑은 고딕" panose="020B0503020000020004" pitchFamily="50" charset="-127"/>
                <a:cs typeface="굴림체" panose="020B0609000101010101" pitchFamily="49" charset="-127"/>
              </a:rPr>
              <a:t>)</a:t>
            </a:r>
            <a:endParaRPr lang="ko-KR" altLang="ko-KR" sz="1100" kern="100" dirty="0">
              <a:effectLst/>
              <a:latin typeface="+mj-lt"/>
              <a:ea typeface="맑은 고딕" panose="020B0503020000020004" pitchFamily="50" charset="-127"/>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Meta</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u="none" strike="noStrike" cap="none" normalizeH="0" baseline="0" dirty="0">
                <a:ln>
                  <a:noFill/>
                </a:ln>
                <a:solidFill>
                  <a:srgbClr val="808080"/>
                </a:solidFill>
                <a:effectLst/>
                <a:ea typeface="굴림체" panose="020B0609000101010101" pitchFamily="49" charset="-127"/>
              </a:rPr>
              <a:t># 정렬 객체리스트 정렬 기준 </a:t>
            </a:r>
            <a:r>
              <a:rPr kumimoji="0" lang="ko-KR" altLang="ko-KR" sz="1100" b="0" u="none" strike="noStrike" cap="none" normalizeH="0" baseline="0" dirty="0" err="1">
                <a:ln>
                  <a:noFill/>
                </a:ln>
                <a:solidFill>
                  <a:srgbClr val="808080"/>
                </a:solidFill>
                <a:effectLst/>
                <a:ea typeface="굴림체" panose="020B0609000101010101" pitchFamily="49" charset="-127"/>
              </a:rPr>
              <a:t>oname</a:t>
            </a:r>
            <a:br>
              <a:rPr kumimoji="0" lang="ko-KR" altLang="ko-KR" sz="1100" b="0" i="1" u="none" strike="noStrike" cap="none" normalizeH="0" baseline="0" dirty="0">
                <a:ln>
                  <a:noFill/>
                </a:ln>
                <a:solidFill>
                  <a:srgbClr val="808080"/>
                </a:solidFill>
                <a:effectLst/>
                <a:ea typeface="굴림체" panose="020B0609000101010101" pitchFamily="49" charset="-127"/>
              </a:rPr>
            </a:br>
            <a:r>
              <a:rPr kumimoji="0" lang="ko-KR" altLang="ko-KR" sz="1100" b="0" i="1" u="none" strike="noStrike" cap="none" normalizeH="0" baseline="0" dirty="0">
                <a:ln>
                  <a:noFill/>
                </a:ln>
                <a:solidFill>
                  <a:srgbClr val="808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ordering</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oname</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err="1">
                <a:ln>
                  <a:noFill/>
                </a:ln>
                <a:solidFill>
                  <a:srgbClr val="B200B2"/>
                </a:solidFill>
                <a:effectLst/>
                <a:ea typeface="굴림체" panose="020B0609000101010101" pitchFamily="49" charset="-127"/>
              </a:rPr>
              <a:t>str</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.oname</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get_absolute_url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reverse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photo:order_detail</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args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.id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rgbClr val="808080"/>
                </a:solidFill>
                <a:latin typeface="+mn-ea"/>
              </a:rPr>
              <a:t>#/photo/order/99/ </a:t>
            </a:r>
            <a:r>
              <a:rPr lang="ko-KR" altLang="en-US" sz="1100" dirty="0">
                <a:solidFill>
                  <a:srgbClr val="808080"/>
                </a:solidFill>
                <a:latin typeface="+mn-ea"/>
              </a:rPr>
              <a:t>형식의 </a:t>
            </a:r>
            <a:r>
              <a:rPr lang="en-US" altLang="ko-KR" sz="1100" dirty="0" err="1">
                <a:solidFill>
                  <a:srgbClr val="808080"/>
                </a:solidFill>
                <a:latin typeface="+mn-ea"/>
              </a:rPr>
              <a:t>url</a:t>
            </a:r>
            <a:r>
              <a:rPr lang="en-US" altLang="ko-KR" sz="1100" dirty="0">
                <a:solidFill>
                  <a:srgbClr val="808080"/>
                </a:solidFill>
                <a:latin typeface="+mn-ea"/>
              </a:rPr>
              <a:t> </a:t>
            </a:r>
            <a:r>
              <a:rPr lang="ko-KR" altLang="en-US" sz="1100" dirty="0">
                <a:solidFill>
                  <a:srgbClr val="808080"/>
                </a:solidFill>
                <a:latin typeface="+mn-ea"/>
              </a:rPr>
              <a:t>반환</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Order_Product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models.Model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ffectLst/>
                <a:latin typeface="맑은 고딕" panose="020B0503020000020004" pitchFamily="50" charset="-127"/>
                <a:cs typeface="Times New Roman" panose="02020603050405020304" pitchFamily="18" charset="0"/>
              </a:rPr>
              <a:t># </a:t>
            </a:r>
            <a:r>
              <a:rPr lang="en-US" altLang="ko-KR" sz="1100" dirty="0" err="1">
                <a:solidFill>
                  <a:schemeClr val="bg1">
                    <a:lumMod val="50000"/>
                  </a:schemeClr>
                </a:solidFill>
                <a:effectLst/>
                <a:latin typeface="맑은 고딕" panose="020B0503020000020004" pitchFamily="50" charset="-127"/>
                <a:cs typeface="Times New Roman" panose="02020603050405020304" pitchFamily="18" charset="0"/>
              </a:rPr>
              <a:t>Order_Product</a:t>
            </a:r>
            <a:r>
              <a:rPr lang="en-US" altLang="ko-KR" sz="1100" dirty="0">
                <a:solidFill>
                  <a:schemeClr val="bg1">
                    <a:lumMod val="50000"/>
                  </a:schemeClr>
                </a:solidFill>
                <a:effectLst/>
                <a:latin typeface="맑은 고딕" panose="020B0503020000020004" pitchFamily="50" charset="-127"/>
                <a:cs typeface="Times New Roman" panose="02020603050405020304" pitchFamily="18" charset="0"/>
              </a:rPr>
              <a:t> Table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product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models.ForeignKey</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Product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on_delete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models.CASCADE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u="none" strike="noStrike" cap="none" normalizeH="0" baseline="0" dirty="0">
                <a:ln>
                  <a:noFill/>
                </a:ln>
                <a:solidFill>
                  <a:srgbClr val="808080"/>
                </a:solidFill>
                <a:effectLst/>
                <a:ea typeface="굴림체" panose="020B0609000101010101" pitchFamily="49" charset="-127"/>
              </a:rPr>
              <a:t># </a:t>
            </a:r>
            <a:r>
              <a:rPr kumimoji="0" lang="en-US" altLang="ko-KR" sz="1100" b="0" u="none" strike="noStrike" cap="none" normalizeH="0" baseline="0" dirty="0">
                <a:ln>
                  <a:noFill/>
                </a:ln>
                <a:solidFill>
                  <a:srgbClr val="808080"/>
                </a:solidFill>
                <a:effectLst/>
                <a:ea typeface="굴림체" panose="020B0609000101010101" pitchFamily="49" charset="-127"/>
              </a:rPr>
              <a:t>product, </a:t>
            </a:r>
            <a:r>
              <a:rPr lang="en-US" altLang="ko-KR" sz="1100" dirty="0" err="1">
                <a:solidFill>
                  <a:srgbClr val="808080"/>
                </a:solidFill>
                <a:ea typeface="굴림체" panose="020B0609000101010101" pitchFamily="49" charset="-127"/>
              </a:rPr>
              <a:t>order_product</a:t>
            </a:r>
            <a:r>
              <a:rPr lang="ko-KR" altLang="en-US" sz="1100" dirty="0">
                <a:solidFill>
                  <a:srgbClr val="808080"/>
                </a:solidFill>
                <a:ea typeface="굴림체" panose="020B0609000101010101" pitchFamily="49" charset="-127"/>
              </a:rPr>
              <a:t> </a:t>
            </a:r>
            <a:r>
              <a:rPr kumimoji="0" lang="ko-KR" altLang="en-US" sz="1100" b="0" u="none" strike="noStrike" cap="none" normalizeH="0" baseline="0" dirty="0">
                <a:ln>
                  <a:noFill/>
                </a:ln>
                <a:solidFill>
                  <a:srgbClr val="808080"/>
                </a:solidFill>
                <a:effectLst/>
                <a:ea typeface="굴림체" panose="020B0609000101010101" pitchFamily="49" charset="-127"/>
              </a:rPr>
              <a:t>외래 관계 </a:t>
            </a:r>
            <a:r>
              <a:rPr lang="en-US" altLang="ko-KR" sz="1100" dirty="0">
                <a:solidFill>
                  <a:srgbClr val="808080"/>
                </a:solidFill>
                <a:ea typeface="굴림체" panose="020B0609000101010101" pitchFamily="49" charset="-127"/>
              </a:rPr>
              <a:t>product</a:t>
            </a:r>
            <a:r>
              <a:rPr kumimoji="0" lang="ko-KR" altLang="en-US" sz="1100" b="0" u="none" strike="noStrike" cap="none" normalizeH="0" baseline="0" dirty="0">
                <a:ln>
                  <a:noFill/>
                </a:ln>
                <a:solidFill>
                  <a:srgbClr val="808080"/>
                </a:solidFill>
                <a:effectLst/>
                <a:ea typeface="굴림체" panose="020B0609000101010101" pitchFamily="49" charset="-127"/>
              </a:rPr>
              <a:t>의 </a:t>
            </a:r>
            <a:r>
              <a:rPr kumimoji="0" lang="en-US" altLang="ko-KR" sz="1100" b="0" u="none" strike="noStrike" cap="none" normalizeH="0" baseline="0" dirty="0">
                <a:ln>
                  <a:noFill/>
                </a:ln>
                <a:solidFill>
                  <a:srgbClr val="808080"/>
                </a:solidFill>
                <a:effectLst/>
                <a:ea typeface="굴림체" panose="020B0609000101010101" pitchFamily="49" charset="-127"/>
              </a:rPr>
              <a:t>pk </a:t>
            </a:r>
            <a:r>
              <a:rPr kumimoji="0" lang="ko-KR" altLang="en-US" sz="1100" b="0" u="none" strike="noStrike" cap="none" normalizeH="0" baseline="0" dirty="0">
                <a:ln>
                  <a:noFill/>
                </a:ln>
                <a:solidFill>
                  <a:srgbClr val="808080"/>
                </a:solidFill>
                <a:effectLst/>
                <a:ea typeface="굴림체" panose="020B0609000101010101" pitchFamily="49" charset="-127"/>
              </a:rPr>
              <a:t>값을 </a:t>
            </a:r>
            <a:r>
              <a:rPr kumimoji="0" lang="en-US" altLang="ko-KR" sz="1100" b="0" u="none" strike="noStrike" cap="none" normalizeH="0" baseline="0" dirty="0" err="1">
                <a:ln>
                  <a:noFill/>
                </a:ln>
                <a:solidFill>
                  <a:srgbClr val="808080"/>
                </a:solidFill>
                <a:effectLst/>
                <a:ea typeface="굴림체" panose="020B0609000101010101" pitchFamily="49" charset="-127"/>
              </a:rPr>
              <a:t>colum</a:t>
            </a:r>
            <a:r>
              <a:rPr kumimoji="0" lang="ko-KR" altLang="en-US" sz="1100" b="0" u="none" strike="noStrike" cap="none" normalizeH="0" baseline="0" dirty="0">
                <a:ln>
                  <a:noFill/>
                </a:ln>
                <a:solidFill>
                  <a:srgbClr val="808080"/>
                </a:solidFill>
                <a:effectLst/>
                <a:ea typeface="굴림체" panose="020B0609000101010101" pitchFamily="49" charset="-127"/>
              </a:rPr>
              <a:t>으로 </a:t>
            </a:r>
            <a:r>
              <a:rPr kumimoji="0" lang="en-US" altLang="ko-KR" sz="1100" b="0" u="none" strike="noStrike" cap="none" normalizeH="0" baseline="0" dirty="0">
                <a:ln>
                  <a:noFill/>
                </a:ln>
                <a:solidFill>
                  <a:srgbClr val="808080"/>
                </a:solidFill>
                <a:effectLst/>
                <a:ea typeface="굴림체" panose="020B0609000101010101" pitchFamily="49" charset="-127"/>
              </a:rPr>
              <a:t>ex) </a:t>
            </a:r>
            <a:r>
              <a:rPr kumimoji="0" lang="en-US" altLang="ko-KR" sz="1100" b="0" u="none" strike="noStrike" cap="none" normalizeH="0" baseline="0" dirty="0" err="1">
                <a:ln>
                  <a:noFill/>
                </a:ln>
                <a:solidFill>
                  <a:srgbClr val="808080"/>
                </a:solidFill>
                <a:effectLst/>
                <a:ea typeface="굴림체" panose="020B0609000101010101" pitchFamily="49" charset="-127"/>
              </a:rPr>
              <a:t>product</a:t>
            </a:r>
            <a:r>
              <a:rPr lang="en-US" altLang="ko-KR" sz="1100" dirty="0" err="1">
                <a:solidFill>
                  <a:srgbClr val="808080"/>
                </a:solidFill>
                <a:ea typeface="굴림체" panose="020B0609000101010101" pitchFamily="49" charset="-127"/>
              </a:rPr>
              <a:t>_id</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order</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models.ForeignKey</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Order</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660099"/>
                </a:solidFill>
                <a:effectLst/>
                <a:ea typeface="굴림체" panose="020B0609000101010101" pitchFamily="49" charset="-127"/>
              </a:rPr>
              <a:t>on_delete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models.CASCADE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u="none" strike="noStrike" cap="none" normalizeH="0" baseline="0" dirty="0">
                <a:ln>
                  <a:noFill/>
                </a:ln>
                <a:solidFill>
                  <a:srgbClr val="808080"/>
                </a:solidFill>
                <a:effectLst/>
                <a:ea typeface="굴림체" panose="020B0609000101010101" pitchFamily="49" charset="-127"/>
              </a:rPr>
              <a:t># </a:t>
            </a:r>
            <a:r>
              <a:rPr lang="en-US" altLang="ko-KR" sz="1100" dirty="0">
                <a:solidFill>
                  <a:srgbClr val="808080"/>
                </a:solidFill>
                <a:ea typeface="굴림체" panose="020B0609000101010101" pitchFamily="49" charset="-127"/>
              </a:rPr>
              <a:t>order</a:t>
            </a:r>
            <a:r>
              <a:rPr kumimoji="0" lang="en-US" altLang="ko-KR" sz="1100" b="0" u="none" strike="noStrike" cap="none" normalizeH="0" baseline="0" dirty="0">
                <a:ln>
                  <a:noFill/>
                </a:ln>
                <a:solidFill>
                  <a:srgbClr val="808080"/>
                </a:solidFill>
                <a:effectLst/>
                <a:ea typeface="굴림체" panose="020B0609000101010101" pitchFamily="49" charset="-127"/>
              </a:rPr>
              <a:t>, </a:t>
            </a:r>
            <a:r>
              <a:rPr lang="en-US" altLang="ko-KR" sz="1100" dirty="0" err="1">
                <a:solidFill>
                  <a:srgbClr val="808080"/>
                </a:solidFill>
                <a:ea typeface="굴림체" panose="020B0609000101010101" pitchFamily="49" charset="-127"/>
              </a:rPr>
              <a:t>order_product</a:t>
            </a:r>
            <a:r>
              <a:rPr lang="ko-KR" altLang="en-US" sz="1100" dirty="0">
                <a:solidFill>
                  <a:srgbClr val="808080"/>
                </a:solidFill>
                <a:ea typeface="굴림체" panose="020B0609000101010101" pitchFamily="49" charset="-127"/>
              </a:rPr>
              <a:t> </a:t>
            </a:r>
            <a:r>
              <a:rPr kumimoji="0" lang="ko-KR" altLang="en-US" sz="1100" b="0" u="none" strike="noStrike" cap="none" normalizeH="0" baseline="0" dirty="0">
                <a:ln>
                  <a:noFill/>
                </a:ln>
                <a:solidFill>
                  <a:srgbClr val="808080"/>
                </a:solidFill>
                <a:effectLst/>
                <a:ea typeface="굴림체" panose="020B0609000101010101" pitchFamily="49" charset="-127"/>
              </a:rPr>
              <a:t>외래 관계 </a:t>
            </a:r>
            <a:r>
              <a:rPr kumimoji="0" lang="en-US" altLang="ko-KR" sz="1100" b="0" u="none" strike="noStrike" cap="none" normalizeH="0" baseline="0" dirty="0">
                <a:ln>
                  <a:noFill/>
                </a:ln>
                <a:solidFill>
                  <a:srgbClr val="808080"/>
                </a:solidFill>
                <a:effectLst/>
                <a:ea typeface="굴림체" panose="020B0609000101010101" pitchFamily="49" charset="-127"/>
              </a:rPr>
              <a:t>order</a:t>
            </a:r>
            <a:r>
              <a:rPr kumimoji="0" lang="ko-KR" altLang="en-US" sz="1100" b="0" u="none" strike="noStrike" cap="none" normalizeH="0" baseline="0" dirty="0">
                <a:ln>
                  <a:noFill/>
                </a:ln>
                <a:solidFill>
                  <a:srgbClr val="808080"/>
                </a:solidFill>
                <a:effectLst/>
                <a:ea typeface="굴림체" panose="020B0609000101010101" pitchFamily="49" charset="-127"/>
              </a:rPr>
              <a:t>의 </a:t>
            </a:r>
            <a:r>
              <a:rPr kumimoji="0" lang="en-US" altLang="ko-KR" sz="1100" b="0" u="none" strike="noStrike" cap="none" normalizeH="0" baseline="0" dirty="0">
                <a:ln>
                  <a:noFill/>
                </a:ln>
                <a:solidFill>
                  <a:srgbClr val="808080"/>
                </a:solidFill>
                <a:effectLst/>
                <a:ea typeface="굴림체" panose="020B0609000101010101" pitchFamily="49" charset="-127"/>
              </a:rPr>
              <a:t>pk </a:t>
            </a:r>
            <a:r>
              <a:rPr kumimoji="0" lang="ko-KR" altLang="en-US" sz="1100" b="0" u="none" strike="noStrike" cap="none" normalizeH="0" baseline="0" dirty="0">
                <a:ln>
                  <a:noFill/>
                </a:ln>
                <a:solidFill>
                  <a:srgbClr val="808080"/>
                </a:solidFill>
                <a:effectLst/>
                <a:ea typeface="굴림체" panose="020B0609000101010101" pitchFamily="49" charset="-127"/>
              </a:rPr>
              <a:t>값을 </a:t>
            </a:r>
            <a:r>
              <a:rPr kumimoji="0" lang="en-US" altLang="ko-KR" sz="1100" b="0" u="none" strike="noStrike" cap="none" normalizeH="0" baseline="0" dirty="0" err="1">
                <a:ln>
                  <a:noFill/>
                </a:ln>
                <a:solidFill>
                  <a:srgbClr val="808080"/>
                </a:solidFill>
                <a:effectLst/>
                <a:ea typeface="굴림체" panose="020B0609000101010101" pitchFamily="49" charset="-127"/>
              </a:rPr>
              <a:t>colum</a:t>
            </a:r>
            <a:r>
              <a:rPr kumimoji="0" lang="ko-KR" altLang="en-US" sz="1100" b="0" u="none" strike="noStrike" cap="none" normalizeH="0" baseline="0" dirty="0">
                <a:ln>
                  <a:noFill/>
                </a:ln>
                <a:solidFill>
                  <a:srgbClr val="808080"/>
                </a:solidFill>
                <a:effectLst/>
                <a:ea typeface="굴림체" panose="020B0609000101010101" pitchFamily="49" charset="-127"/>
              </a:rPr>
              <a:t>으로 </a:t>
            </a:r>
            <a:r>
              <a:rPr kumimoji="0" lang="en-US" altLang="ko-KR" sz="1100" b="0" u="none" strike="noStrike" cap="none" normalizeH="0" baseline="0" dirty="0">
                <a:ln>
                  <a:noFill/>
                </a:ln>
                <a:solidFill>
                  <a:srgbClr val="808080"/>
                </a:solidFill>
                <a:effectLst/>
                <a:ea typeface="굴림체" panose="020B0609000101010101" pitchFamily="49" charset="-127"/>
              </a:rPr>
              <a:t>ex) </a:t>
            </a:r>
            <a:r>
              <a:rPr lang="en-US" altLang="ko-KR" sz="1100" dirty="0" err="1">
                <a:solidFill>
                  <a:srgbClr val="808080"/>
                </a:solidFill>
                <a:ea typeface="굴림체" panose="020B0609000101010101" pitchFamily="49" charset="-127"/>
              </a:rPr>
              <a:t>order_id</a:t>
            </a:r>
            <a:br>
              <a:rPr kumimoji="0" lang="ko-KR" altLang="ko-KR" sz="1100" b="0" i="0" u="none" strike="noStrike" cap="none" normalizeH="0" baseline="0" dirty="0">
                <a:ln>
                  <a:noFill/>
                </a:ln>
                <a:solidFill>
                  <a:srgbClr val="000000"/>
                </a:solidFill>
                <a:effectLst/>
                <a:ea typeface="굴림체" panose="020B0609000101010101" pitchFamily="49" charset="-127"/>
              </a:rPr>
            </a:br>
            <a:endParaRPr kumimoji="0" lang="en-US" altLang="ko-KR" sz="1100" b="0" i="0" u="none" strike="noStrike" cap="none" normalizeH="0" baseline="0" dirty="0">
              <a:ln>
                <a:noFill/>
              </a:ln>
              <a:solidFill>
                <a:srgbClr val="000000"/>
              </a:solidFill>
              <a:effectLst/>
              <a:ea typeface="굴림체" panose="020B0609000101010101" pitchFamily="49" charset="-127"/>
            </a:endParaRPr>
          </a:p>
        </p:txBody>
      </p:sp>
      <p:sp>
        <p:nvSpPr>
          <p:cNvPr id="11" name="직사각형 10">
            <a:extLst>
              <a:ext uri="{FF2B5EF4-FFF2-40B4-BE49-F238E27FC236}">
                <a16:creationId xmlns:a16="http://schemas.microsoft.com/office/drawing/2014/main" id="{21683E7A-326F-4B90-9CDB-8FE3F29207D5}"/>
              </a:ext>
            </a:extLst>
          </p:cNvPr>
          <p:cNvSpPr/>
          <p:nvPr/>
        </p:nvSpPr>
        <p:spPr>
          <a:xfrm>
            <a:off x="101949" y="1056159"/>
            <a:ext cx="11649239" cy="538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92</a:t>
            </a:fld>
            <a:endParaRPr lang="ko-KR" altLang="en-US"/>
          </a:p>
        </p:txBody>
      </p:sp>
    </p:spTree>
    <p:extLst>
      <p:ext uri="{BB962C8B-B14F-4D97-AF65-F5344CB8AC3E}">
        <p14:creationId xmlns:p14="http://schemas.microsoft.com/office/powerpoint/2010/main" val="3473960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2" name="TextBox 1">
            <a:extLst>
              <a:ext uri="{FF2B5EF4-FFF2-40B4-BE49-F238E27FC236}">
                <a16:creationId xmlns:a16="http://schemas.microsoft.com/office/drawing/2014/main" id="{D3A7B00E-2224-4B7D-89FE-F1519FC3E703}"/>
              </a:ext>
            </a:extLst>
          </p:cNvPr>
          <p:cNvSpPr txBox="1"/>
          <p:nvPr/>
        </p:nvSpPr>
        <p:spPr>
          <a:xfrm>
            <a:off x="101949" y="1089845"/>
            <a:ext cx="5199146" cy="338554"/>
          </a:xfrm>
          <a:prstGeom prst="rect">
            <a:avLst/>
          </a:prstGeom>
          <a:noFill/>
        </p:spPr>
        <p:txBody>
          <a:bodyPr wrap="square" rtlCol="0">
            <a:spAutoFit/>
          </a:bodyPr>
          <a:lstStyle/>
          <a:p>
            <a:r>
              <a:rPr lang="en-US" altLang="ko-KR" sz="1400" dirty="0"/>
              <a:t>photo &gt;</a:t>
            </a:r>
            <a:r>
              <a:rPr lang="en-US" altLang="ko-KR" sz="1400" b="1" dirty="0"/>
              <a:t> </a:t>
            </a:r>
            <a:r>
              <a:rPr lang="en-US" altLang="ko-KR" sz="1600" b="1" dirty="0"/>
              <a:t>fields.py</a:t>
            </a:r>
            <a:r>
              <a:rPr lang="ko-KR" altLang="en-US" sz="1600" b="1" dirty="0"/>
              <a:t> </a:t>
            </a:r>
          </a:p>
        </p:txBody>
      </p:sp>
      <p:sp>
        <p:nvSpPr>
          <p:cNvPr id="13" name="직사각형 12">
            <a:extLst>
              <a:ext uri="{FF2B5EF4-FFF2-40B4-BE49-F238E27FC236}">
                <a16:creationId xmlns:a16="http://schemas.microsoft.com/office/drawing/2014/main" id="{CD73139B-E18E-4F7C-B9FF-17B33330D29E}"/>
              </a:ext>
            </a:extLst>
          </p:cNvPr>
          <p:cNvSpPr/>
          <p:nvPr/>
        </p:nvSpPr>
        <p:spPr>
          <a:xfrm>
            <a:off x="101949" y="1095719"/>
            <a:ext cx="11649239" cy="5344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Rectangle 1">
            <a:extLst>
              <a:ext uri="{FF2B5EF4-FFF2-40B4-BE49-F238E27FC236}">
                <a16:creationId xmlns:a16="http://schemas.microsoft.com/office/drawing/2014/main" id="{A20E4441-5002-470F-A16B-BAD22E9D34ED}"/>
              </a:ext>
            </a:extLst>
          </p:cNvPr>
          <p:cNvSpPr>
            <a:spLocks noChangeArrowheads="1"/>
          </p:cNvSpPr>
          <p:nvPr/>
        </p:nvSpPr>
        <p:spPr bwMode="auto">
          <a:xfrm>
            <a:off x="206905" y="1692765"/>
            <a:ext cx="5280747" cy="46628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os</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PIL</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Image</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django.db.models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ImageField</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from</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django.db.models.fields.files</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import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ImageFieldFile</a:t>
            </a:r>
            <a:r>
              <a:rPr kumimoji="0" lang="en-US" altLang="ko-KR" sz="1100" b="0" i="0" u="none" strike="noStrike" cap="none" normalizeH="0" baseline="0" dirty="0">
                <a:ln>
                  <a:noFill/>
                </a:ln>
                <a:solidFill>
                  <a:srgbClr val="000000"/>
                </a:solidFill>
                <a:effectLst/>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장고의 기본 </a:t>
            </a:r>
            <a:r>
              <a:rPr lang="ko-KR" altLang="en-US" sz="1100" dirty="0">
                <a:solidFill>
                  <a:schemeClr val="bg1">
                    <a:lumMod val="50000"/>
                  </a:schemeClr>
                </a:solidFill>
                <a:ea typeface="굴림체" panose="020B0609000101010101" pitchFamily="49" charset="-127"/>
              </a:rPr>
              <a:t>필드 </a:t>
            </a:r>
            <a:r>
              <a:rPr lang="en-US" altLang="ko-KR" sz="1100" dirty="0" err="1">
                <a:solidFill>
                  <a:schemeClr val="bg1">
                    <a:lumMod val="50000"/>
                  </a:schemeClr>
                </a:solidFill>
                <a:ea typeface="굴림체" panose="020B0609000101010101" pitchFamily="49" charset="-127"/>
              </a:rPr>
              <a:t>ImageField</a:t>
            </a:r>
            <a:r>
              <a:rPr lang="en-US" altLang="ko-KR" sz="1100" dirty="0">
                <a:solidFill>
                  <a:schemeClr val="bg1">
                    <a:lumMod val="50000"/>
                  </a:schemeClr>
                </a:solidFill>
                <a:ea typeface="굴림체" panose="020B0609000101010101" pitchFamily="49" charset="-127"/>
              </a:rPr>
              <a:t>, </a:t>
            </a:r>
            <a:r>
              <a:rPr lang="en-US" altLang="ko-KR" sz="1100" dirty="0" err="1">
                <a:solidFill>
                  <a:schemeClr val="bg1">
                    <a:lumMod val="50000"/>
                  </a:schemeClr>
                </a:solidFill>
                <a:ea typeface="굴림체" panose="020B0609000101010101" pitchFamily="49" charset="-127"/>
              </a:rPr>
              <a:t>ImageFieldFile</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 </a:t>
            </a:r>
            <a:r>
              <a:rPr lang="ko-KR" altLang="en-US" sz="1100" dirty="0" err="1">
                <a:solidFill>
                  <a:schemeClr val="bg1">
                    <a:lumMod val="50000"/>
                  </a:schemeClr>
                </a:solidFill>
                <a:ea typeface="굴림체" panose="020B0609000101010101" pitchFamily="49" charset="-127"/>
              </a:rPr>
              <a:t>임포트</a:t>
            </a:r>
            <a:r>
              <a:rPr lang="ko-KR" altLang="en-US" sz="1100" dirty="0">
                <a:solidFill>
                  <a:schemeClr val="bg1">
                    <a:lumMod val="50000"/>
                  </a:schemeClr>
                </a:solidFill>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ThumbnailImageFieldFile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ImageFieldFile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lang="en-US" altLang="ko-KR" sz="1100" dirty="0" err="1">
                <a:solidFill>
                  <a:schemeClr val="bg1">
                    <a:lumMod val="50000"/>
                  </a:schemeClr>
                </a:solidFill>
                <a:ea typeface="굴림체" panose="020B0609000101010101" pitchFamily="49" charset="-127"/>
              </a:rPr>
              <a:t>ImageField</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상속</a:t>
            </a:r>
            <a:endParaRPr lang="en-US" altLang="ko-KR" sz="1100" dirty="0">
              <a:solidFill>
                <a:schemeClr val="bg1">
                  <a:lumMod val="50000"/>
                </a:schemeClr>
              </a:solidFill>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_</a:t>
            </a:r>
            <a:r>
              <a:rPr kumimoji="0" lang="ko-KR" altLang="ko-KR" sz="1100" b="0" i="0" u="none" strike="noStrike" cap="none" normalizeH="0" baseline="0" dirty="0" err="1">
                <a:ln>
                  <a:noFill/>
                </a:ln>
                <a:solidFill>
                  <a:srgbClr val="000000"/>
                </a:solidFill>
                <a:effectLst/>
                <a:ea typeface="굴림체" panose="020B0609000101010101" pitchFamily="49" charset="-127"/>
              </a:rPr>
              <a:t>add_thumb</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r>
              <a:rPr lang="ko-KR" altLang="en-US" sz="1100" dirty="0">
                <a:solidFill>
                  <a:schemeClr val="bg1">
                    <a:lumMod val="50000"/>
                  </a:schemeClr>
                </a:solidFill>
                <a:ea typeface="굴림체" panose="020B0609000101010101" pitchFamily="49" charset="-127"/>
              </a:rPr>
              <a:t>기존 이미지 파일명을 기준으로 썸네일 </a:t>
            </a:r>
            <a:endParaRPr lang="en-US" altLang="ko-KR" sz="1100" dirty="0">
              <a:solidFill>
                <a:schemeClr val="bg1">
                  <a:lumMod val="50000"/>
                </a:schemeClr>
              </a:solidFill>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ko-KR" altLang="en-US" sz="1100" dirty="0">
                <a:solidFill>
                  <a:schemeClr val="bg1">
                    <a:lumMod val="50000"/>
                  </a:schemeClr>
                </a:solidFill>
                <a:ea typeface="굴림체" panose="020B0609000101010101" pitchFamily="49" charset="-127"/>
              </a:rPr>
              <a:t>이미지 파일명을 만들어 준다</a:t>
            </a:r>
            <a:r>
              <a:rPr lang="en-US" altLang="ko-KR" sz="1100" dirty="0">
                <a:solidFill>
                  <a:schemeClr val="bg1">
                    <a:lumMod val="50000"/>
                  </a:schemeClr>
                </a:solidFill>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parts</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s.split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parts.insert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thumb</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parts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lower</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not</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jpeg</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jpg</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확장자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jpg</a:t>
            </a:r>
            <a:r>
              <a:rPr lang="en-US" altLang="ko-KR" sz="1100" dirty="0">
                <a:solidFill>
                  <a:schemeClr val="bg1">
                    <a:lumMod val="50000"/>
                  </a:schemeClr>
                </a:solidFill>
                <a:ea typeface="굴림체" panose="020B0609000101010101" pitchFamily="49" charset="-127"/>
              </a:rPr>
              <a:t> or</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jpeg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변경</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parts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jpg</a:t>
            </a:r>
            <a:r>
              <a:rPr kumimoji="0" lang="ko-KR" altLang="ko-KR" sz="1100" b="1" i="0" u="none" strike="noStrike" cap="none" normalizeH="0" baseline="0" dirty="0">
                <a:ln>
                  <a:noFill/>
                </a:ln>
                <a:solidFill>
                  <a:srgbClr val="008080"/>
                </a:solidFill>
                <a:effectLst/>
                <a:ea typeface="굴림체" panose="020B0609000101010101" pitchFamily="49" charset="-127"/>
              </a:rPr>
              <a:t>'</a:t>
            </a:r>
            <a:br>
              <a:rPr kumimoji="0" lang="ko-KR" altLang="ko-KR" sz="1100" b="1" i="0" u="none" strike="noStrike" cap="none" normalizeH="0" baseline="0" dirty="0">
                <a:ln>
                  <a:noFill/>
                </a:ln>
                <a:solidFill>
                  <a:srgbClr val="008080"/>
                </a:solidFill>
                <a:effectLst/>
                <a:ea typeface="굴림체" panose="020B0609000101010101" pitchFamily="49" charset="-127"/>
              </a:rPr>
            </a:br>
            <a:r>
              <a:rPr kumimoji="0" lang="ko-KR" altLang="ko-KR" sz="1100" b="1" i="0" u="none" strike="noStrike" cap="none" normalizeH="0" baseline="0" dirty="0">
                <a:ln>
                  <a:noFill/>
                </a:ln>
                <a:solidFill>
                  <a:srgbClr val="00808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join</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parts</a:t>
            </a:r>
            <a:r>
              <a:rPr kumimoji="0" lang="ko-KR" altLang="ko-KR" sz="1100" b="0" i="0" u="none" strike="noStrike" cap="none" normalizeH="0" baseline="0" dirty="0">
                <a:ln>
                  <a:noFill/>
                </a:ln>
                <a:solidFill>
                  <a:srgbClr val="000000"/>
                </a:solidFill>
                <a:effectLst/>
                <a:ea typeface="굴림체" panose="020B0609000101010101" pitchFamily="49" charset="-127"/>
              </a:rPr>
              <a:t>)</a:t>
            </a:r>
            <a:endParaRPr kumimoji="0" lang="en-US" altLang="ko-KR" sz="1100" b="0" i="0" u="none" strike="noStrike" cap="none" normalizeH="0" baseline="0" dirty="0">
              <a:ln>
                <a:noFill/>
              </a:ln>
              <a:solidFill>
                <a:srgbClr val="000000"/>
              </a:solidFill>
              <a:effectLst/>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000000"/>
              </a:solidFill>
              <a:ea typeface="굴림체" panose="020B0609000101010101" pitchFamily="49" charset="-127"/>
            </a:endParaRPr>
          </a:p>
          <a:p>
            <a:pPr eaLnBrk="0" fontAlgn="base" latinLnBrk="0" hangingPunct="0">
              <a:spcBef>
                <a:spcPct val="0"/>
              </a:spcBef>
              <a:spcAft>
                <a:spcPct val="0"/>
              </a:spcAft>
            </a:pPr>
            <a:r>
              <a:rPr lang="en-US" altLang="ko-KR" sz="1100" dirty="0">
                <a:solidFill>
                  <a:srgbClr val="0000B2"/>
                </a:solidFill>
                <a:ea typeface="굴림체" panose="020B0609000101010101" pitchFamily="49" charset="-127"/>
              </a:rPr>
              <a:t>    </a:t>
            </a:r>
            <a:r>
              <a:rPr kumimoji="0" lang="ko-KR" altLang="ko-KR" sz="1100" b="0" i="0" u="none" strike="noStrike" cap="none" normalizeH="0" baseline="0" dirty="0">
                <a:ln>
                  <a:noFill/>
                </a:ln>
                <a:solidFill>
                  <a:srgbClr val="0000B2"/>
                </a:solidFill>
                <a:effectLst/>
                <a:ea typeface="굴림체" panose="020B0609000101010101" pitchFamily="49" charset="-127"/>
              </a:rPr>
              <a:t>@property</a:t>
            </a:r>
            <a:r>
              <a:rPr kumimoji="0" lang="en-US" altLang="ko-KR" sz="1100" b="0" i="0" u="none" strike="noStrike" cap="none" normalizeH="0" baseline="0" dirty="0">
                <a:ln>
                  <a:noFill/>
                </a:ln>
                <a:solidFill>
                  <a:srgbClr val="0000B2"/>
                </a:solidFill>
                <a:effectLst/>
                <a:ea typeface="굴림체" panose="020B0609000101010101" pitchFamily="49" charset="-127"/>
              </a:rPr>
              <a:t> </a:t>
            </a:r>
          </a:p>
          <a:p>
            <a:pPr eaLnBrk="0" fontAlgn="base" latinLnBrk="0" hangingPunct="0">
              <a:spcBef>
                <a:spcPct val="0"/>
              </a:spcBef>
              <a:spcAft>
                <a:spcPct val="0"/>
              </a:spcAft>
            </a:pPr>
            <a:r>
              <a:rPr kumimoji="0" lang="en-US" altLang="ko-KR" sz="1100" b="1" i="0" u="none" strike="noStrike" cap="none" normalizeH="0" baseline="0" dirty="0">
                <a:ln>
                  <a:noFill/>
                </a:ln>
                <a:solidFill>
                  <a:srgbClr val="0000B2"/>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thumb_path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._</a:t>
            </a:r>
            <a:r>
              <a:rPr kumimoji="0" lang="ko-KR" altLang="ko-KR" sz="1100" b="0" i="0" u="none" strike="noStrike" cap="none" normalizeH="0" baseline="0" dirty="0" err="1">
                <a:ln>
                  <a:noFill/>
                </a:ln>
                <a:solidFill>
                  <a:srgbClr val="000000"/>
                </a:solidFill>
                <a:effectLst/>
                <a:ea typeface="굴림체" panose="020B0609000101010101" pitchFamily="49" charset="-127"/>
              </a:rPr>
              <a:t>add_thumb</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.path</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이미지를 처리하는 필드는 파일의 경로와 </a:t>
            </a:r>
            <a:r>
              <a:rPr kumimoji="0" lang="en-US" altLang="ko-KR" sz="1100" b="0" i="0" u="none" strike="noStrike" cap="none" normalizeH="0" baseline="0" dirty="0" err="1">
                <a:ln>
                  <a:noFill/>
                </a:ln>
                <a:solidFill>
                  <a:schemeClr val="bg1">
                    <a:lumMod val="50000"/>
                  </a:schemeClr>
                </a:solidFill>
                <a:effectLst/>
                <a:ea typeface="굴림체" panose="020B0609000101010101" pitchFamily="49" charset="-127"/>
              </a:rPr>
              <a:t>url</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속성을 제공</a:t>
            </a:r>
            <a:endParaRPr kumimoji="0" lang="en-US" altLang="ko-KR" sz="1100" b="0" i="0" u="none" strike="noStrike" cap="none" normalizeH="0" baseline="0" dirty="0">
              <a:ln>
                <a:noFill/>
              </a:ln>
              <a:solidFill>
                <a:schemeClr val="bg1">
                  <a:lumMod val="50000"/>
                </a:schemeClr>
              </a:solidFill>
              <a:effectLst/>
              <a:ea typeface="굴림체" panose="020B0609000101010101" pitchFamily="49" charset="-127"/>
            </a:endParaRPr>
          </a:p>
          <a:p>
            <a:pPr eaLnBrk="0" fontAlgn="base" latinLnBrk="0" hangingPunct="0">
              <a:spcBef>
                <a:spcPct val="0"/>
              </a:spcBef>
              <a:spcAft>
                <a:spcPct val="0"/>
              </a:spcAft>
            </a:pPr>
            <a:r>
              <a:rPr lang="ko-KR" altLang="en-US" sz="1100" dirty="0">
                <a:solidFill>
                  <a:schemeClr val="bg1">
                    <a:lumMod val="50000"/>
                  </a:schemeClr>
                </a:solidFill>
                <a:ea typeface="굴림체" panose="020B0609000101010101" pitchFamily="49" charset="-127"/>
              </a:rPr>
              <a:t>해줘야 합니다</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이 메소드는 원본파일의 경로인  </a:t>
            </a:r>
            <a:r>
              <a:rPr lang="en-US" altLang="ko-KR" sz="1100" dirty="0">
                <a:solidFill>
                  <a:schemeClr val="bg1">
                    <a:lumMod val="50000"/>
                  </a:schemeClr>
                </a:solidFill>
                <a:ea typeface="굴림체" panose="020B0609000101010101" pitchFamily="49" charset="-127"/>
              </a:rPr>
              <a:t>path</a:t>
            </a:r>
            <a:r>
              <a:rPr lang="ko-KR" altLang="en-US" sz="1100" dirty="0">
                <a:solidFill>
                  <a:schemeClr val="bg1">
                    <a:lumMod val="50000"/>
                  </a:schemeClr>
                </a:solidFill>
                <a:ea typeface="굴림체" panose="020B0609000101010101" pitchFamily="49" charset="-127"/>
              </a:rPr>
              <a:t>속성에 추가해</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썸네일의 </a:t>
            </a:r>
            <a:endParaRPr lang="en-US" altLang="ko-KR" sz="1100" dirty="0">
              <a:solidFill>
                <a:schemeClr val="bg1">
                  <a:lumMod val="50000"/>
                </a:schemeClr>
              </a:solidFill>
              <a:ea typeface="굴림체" panose="020B0609000101010101" pitchFamily="49" charset="-127"/>
            </a:endParaRPr>
          </a:p>
          <a:p>
            <a:pPr eaLnBrk="0" fontAlgn="base" latinLnBrk="0" hangingPunct="0">
              <a:spcBef>
                <a:spcPct val="0"/>
              </a:spcBef>
              <a:spcAft>
                <a:spcPct val="0"/>
              </a:spcAft>
            </a:pP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경로인 </a:t>
            </a:r>
            <a:r>
              <a:rPr kumimoji="0" lang="en-US" altLang="ko-KR" sz="1100" b="0" i="0" u="none" strike="noStrike" cap="none" normalizeH="0" baseline="0" dirty="0" err="1">
                <a:ln>
                  <a:noFill/>
                </a:ln>
                <a:solidFill>
                  <a:schemeClr val="bg1">
                    <a:lumMod val="50000"/>
                  </a:schemeClr>
                </a:solidFill>
                <a:effectLst/>
                <a:ea typeface="굴림체" panose="020B0609000101010101" pitchFamily="49" charset="-127"/>
              </a:rPr>
              <a:t>thumb_url</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속성을 만든다</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a:ln>
                  <a:noFill/>
                </a:ln>
                <a:solidFill>
                  <a:srgbClr val="0000B2"/>
                </a:solidFill>
                <a:effectLst/>
                <a:ea typeface="굴림체" panose="020B0609000101010101" pitchFamily="49" charset="-127"/>
              </a:rPr>
              <a:t>@property</a:t>
            </a:r>
            <a:br>
              <a:rPr kumimoji="0" lang="ko-KR" altLang="ko-KR" sz="1100" b="0" i="0" u="none" strike="noStrike" cap="none" normalizeH="0" baseline="0" dirty="0">
                <a:ln>
                  <a:noFill/>
                </a:ln>
                <a:solidFill>
                  <a:srgbClr val="0000B2"/>
                </a:solidFill>
                <a:effectLst/>
                <a:ea typeface="굴림체" panose="020B0609000101010101" pitchFamily="49" charset="-127"/>
              </a:rPr>
            </a:br>
            <a:r>
              <a:rPr kumimoji="0" lang="ko-KR" altLang="ko-KR" sz="1100" b="0" i="0" u="none" strike="noStrike" cap="none" normalizeH="0" baseline="0" dirty="0">
                <a:ln>
                  <a:noFill/>
                </a:ln>
                <a:solidFill>
                  <a:srgbClr val="0000B2"/>
                </a:solidFill>
                <a:effectLst/>
                <a:ea typeface="굴림체" panose="020B0609000101010101" pitchFamily="49" charset="-127"/>
              </a:rPr>
              <a:t>   </a:t>
            </a:r>
            <a:r>
              <a:rPr kumimoji="0" lang="en-US" altLang="ko-KR" sz="1100" b="0" i="0" u="none" strike="noStrike" cap="none" normalizeH="0" baseline="0" dirty="0">
                <a:ln>
                  <a:noFill/>
                </a:ln>
                <a:solidFill>
                  <a:srgbClr val="0000B2"/>
                </a:solidFill>
                <a:effectLst/>
                <a:ea typeface="굴림체" panose="020B0609000101010101" pitchFamily="49" charset="-127"/>
              </a:rPr>
              <a:t>    </a:t>
            </a:r>
            <a:r>
              <a:rPr kumimoji="0" lang="ko-KR" altLang="ko-KR" sz="1100" b="0" i="0" u="none" strike="noStrike" cap="none" normalizeH="0" baseline="0" dirty="0">
                <a:ln>
                  <a:noFill/>
                </a:ln>
                <a:solidFill>
                  <a:srgbClr val="0000B2"/>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thumb_url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return</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._</a:t>
            </a:r>
            <a:r>
              <a:rPr kumimoji="0" lang="ko-KR" altLang="ko-KR" sz="1100" b="0" i="0" u="none" strike="noStrike" cap="none" normalizeH="0" baseline="0" dirty="0" err="1">
                <a:ln>
                  <a:noFill/>
                </a:ln>
                <a:solidFill>
                  <a:srgbClr val="000000"/>
                </a:solidFill>
                <a:effectLst/>
                <a:ea typeface="굴림체" panose="020B0609000101010101" pitchFamily="49" charset="-127"/>
              </a:rPr>
              <a:t>add_thumb</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.url</a:t>
            </a:r>
            <a:r>
              <a:rPr kumimoji="0" lang="ko-KR" altLang="ko-KR" sz="1100" b="0" i="0" u="none" strike="noStrike" cap="none" normalizeH="0" baseline="0" dirty="0">
                <a:ln>
                  <a:noFill/>
                </a:ln>
                <a:solidFill>
                  <a:srgbClr val="000000"/>
                </a:solidFill>
                <a:effectLst/>
                <a:ea typeface="굴림체" panose="020B0609000101010101" pitchFamily="49" charset="-127"/>
              </a:rPr>
              <a:t>)</a:t>
            </a:r>
            <a:endParaRPr kumimoji="0" lang="en-US" altLang="ko-KR" sz="1100" b="0" i="0" u="none" strike="noStrike" cap="none" normalizeH="0" baseline="0" dirty="0">
              <a:ln>
                <a:noFill/>
              </a:ln>
              <a:solidFill>
                <a:srgbClr val="000000"/>
              </a:solidFill>
              <a:effectLst/>
              <a:ea typeface="굴림체" panose="020B0609000101010101" pitchFamily="49" charset="-127"/>
            </a:endParaRPr>
          </a:p>
          <a:p>
            <a:pPr eaLnBrk="0" fontAlgn="base" latinLnBrk="0" hangingPunct="0">
              <a:spcBef>
                <a:spcPct val="0"/>
              </a:spcBef>
              <a:spcAft>
                <a:spcPct val="0"/>
              </a:spcAft>
            </a:pP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원본파일의 </a:t>
            </a:r>
            <a:r>
              <a:rPr kumimoji="0" lang="en-US" altLang="ko-KR" sz="1100" b="0" i="0" u="none" strike="noStrike" cap="none" normalizeH="0" baseline="0" dirty="0" err="1">
                <a:ln>
                  <a:noFill/>
                </a:ln>
                <a:solidFill>
                  <a:schemeClr val="bg1">
                    <a:lumMod val="50000"/>
                  </a:schemeClr>
                </a:solidFill>
                <a:effectLst/>
                <a:ea typeface="굴림체" panose="020B0609000101010101" pitchFamily="49" charset="-127"/>
              </a:rPr>
              <a:t>url</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인 </a:t>
            </a:r>
            <a:r>
              <a:rPr kumimoji="0" lang="en-US" altLang="ko-KR" sz="1100" b="0" i="0" u="none" strike="noStrike" cap="none" normalizeH="0" baseline="0" dirty="0" err="1">
                <a:ln>
                  <a:noFill/>
                </a:ln>
                <a:solidFill>
                  <a:schemeClr val="bg1">
                    <a:lumMod val="50000"/>
                  </a:schemeClr>
                </a:solidFill>
                <a:effectLst/>
                <a:ea typeface="굴림체" panose="020B0609000101010101" pitchFamily="49" charset="-127"/>
              </a:rPr>
              <a:t>url</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속성에 추가</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endParaRPr kumimoji="0" lang="ko-KR" altLang="ko-KR" sz="4000" b="0" i="0" u="none" strike="noStrike" cap="none" normalizeH="0" baseline="0" dirty="0">
              <a:ln>
                <a:noFill/>
              </a:ln>
              <a:solidFill>
                <a:schemeClr val="tx1"/>
              </a:solidFill>
              <a:effectLst/>
            </a:endParaRPr>
          </a:p>
        </p:txBody>
      </p:sp>
      <p:sp>
        <p:nvSpPr>
          <p:cNvPr id="18" name="TextBox 17">
            <a:extLst>
              <a:ext uri="{FF2B5EF4-FFF2-40B4-BE49-F238E27FC236}">
                <a16:creationId xmlns:a16="http://schemas.microsoft.com/office/drawing/2014/main" id="{0827DA1D-C804-45B3-894F-FC15BC9F35C8}"/>
              </a:ext>
            </a:extLst>
          </p:cNvPr>
          <p:cNvSpPr txBox="1"/>
          <p:nvPr/>
        </p:nvSpPr>
        <p:spPr>
          <a:xfrm>
            <a:off x="5107262" y="1775116"/>
            <a:ext cx="6906589" cy="4324261"/>
          </a:xfrm>
          <a:prstGeom prst="rect">
            <a:avLst/>
          </a:prstGeom>
          <a:noFill/>
        </p:spPr>
        <p:txBody>
          <a:bodyPr wrap="square">
            <a:spAutoFit/>
          </a:bodyPr>
          <a:lstStyle/>
          <a:p>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name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content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파일 시스템에 파일을 저장하고 생성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80"/>
                </a:solidFill>
                <a:effectLst/>
                <a:ea typeface="굴림체" panose="020B0609000101010101" pitchFamily="49" charset="-127"/>
              </a:rPr>
              <a:t>super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name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content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r>
              <a:rPr lang="en-US" altLang="ko-KR" sz="1100" dirty="0">
                <a:solidFill>
                  <a:schemeClr val="bg1">
                    <a:lumMod val="50000"/>
                  </a:schemeClr>
                </a:solidFill>
                <a:ea typeface="굴림체" panose="020B0609000101010101" pitchFamily="49" charset="-127"/>
              </a:rPr>
              <a:t> </a:t>
            </a:r>
            <a:r>
              <a:rPr lang="en-US" altLang="ko-KR" sz="1100" dirty="0" err="1">
                <a:solidFill>
                  <a:schemeClr val="bg1">
                    <a:lumMod val="50000"/>
                  </a:schemeClr>
                </a:solidFill>
                <a:ea typeface="굴림체" panose="020B0609000101010101" pitchFamily="49" charset="-127"/>
              </a:rPr>
              <a:t>ImageFieldFile</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클래스의 </a:t>
            </a:r>
            <a:r>
              <a:rPr lang="en-US" altLang="ko-KR" sz="1100" dirty="0">
                <a:solidFill>
                  <a:schemeClr val="bg1">
                    <a:lumMod val="50000"/>
                  </a:schemeClr>
                </a:solidFill>
                <a:ea typeface="굴림체" panose="020B0609000101010101" pitchFamily="49" charset="-127"/>
              </a:rPr>
              <a:t>save() </a:t>
            </a:r>
            <a:r>
              <a:rPr lang="ko-KR" altLang="en-US" sz="1100" dirty="0">
                <a:solidFill>
                  <a:schemeClr val="bg1">
                    <a:lumMod val="50000"/>
                  </a:schemeClr>
                </a:solidFill>
                <a:ea typeface="굴림체" panose="020B0609000101010101" pitchFamily="49" charset="-127"/>
              </a:rPr>
              <a:t>호출해 이미지 저장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en-US" altLang="ko-KR" sz="1100" b="0" i="0" u="none" strike="noStrike" cap="none" normalizeH="0" baseline="0" dirty="0">
                <a:ln>
                  <a:noFill/>
                </a:ln>
                <a:solidFill>
                  <a:srgbClr val="000000"/>
                </a:solidFill>
                <a:effectLst/>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img</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Image.open</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.path</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size</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.field.thumb_width</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.field.thumb_height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썸네일 이미지 만들기</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img.thumbnail</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size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background</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Image.new</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RGB</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size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a:ln>
                  <a:noFill/>
                </a:ln>
                <a:solidFill>
                  <a:srgbClr val="0000FF"/>
                </a:solidFill>
                <a:effectLst/>
                <a:ea typeface="굴림체" panose="020B0609000101010101" pitchFamily="49" charset="-127"/>
              </a:rPr>
              <a:t>255</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a:ln>
                  <a:noFill/>
                </a:ln>
                <a:solidFill>
                  <a:srgbClr val="0000FF"/>
                </a:solidFill>
                <a:effectLst/>
                <a:ea typeface="굴림체" panose="020B0609000101010101" pitchFamily="49" charset="-127"/>
              </a:rPr>
              <a:t>255</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a:ln>
                  <a:noFill/>
                </a:ln>
                <a:solidFill>
                  <a:srgbClr val="0000FF"/>
                </a:solidFill>
                <a:effectLst/>
                <a:ea typeface="굴림체" panose="020B0609000101010101" pitchFamily="49" charset="-127"/>
              </a:rPr>
              <a:t>255</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a typeface="굴림체" panose="020B0609000101010101" pitchFamily="49" charset="-127"/>
              </a:rPr>
              <a:t> # </a:t>
            </a:r>
            <a:r>
              <a:rPr lang="ko-KR" altLang="en-US" sz="1100" dirty="0">
                <a:solidFill>
                  <a:schemeClr val="bg1">
                    <a:lumMod val="50000"/>
                  </a:schemeClr>
                </a:solidFill>
                <a:ea typeface="굴림체" panose="020B0609000101010101" pitchFamily="49" charset="-127"/>
              </a:rPr>
              <a:t>백그라운드 이미지 흰색</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box</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80"/>
                </a:solidFill>
                <a:effectLst/>
                <a:ea typeface="굴림체" panose="020B0609000101010101" pitchFamily="49" charset="-127"/>
              </a:rPr>
              <a:t>int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size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0</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img.size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0</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2</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80"/>
                </a:solidFill>
                <a:effectLst/>
                <a:ea typeface="굴림체" panose="020B0609000101010101" pitchFamily="49" charset="-127"/>
              </a:rPr>
              <a:t>int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size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img.size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2</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background.paste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img</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box</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background.save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.thumb_path</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1" i="0" u="none" strike="noStrike" cap="none" normalizeH="0" baseline="0" dirty="0" err="1">
                <a:ln>
                  <a:noFill/>
                </a:ln>
                <a:solidFill>
                  <a:srgbClr val="008080"/>
                </a:solidFill>
                <a:effectLst/>
                <a:ea typeface="굴림체" panose="020B0609000101010101" pitchFamily="49" charset="-127"/>
              </a:rPr>
              <a:t>JPEG</a:t>
            </a:r>
            <a:r>
              <a:rPr kumimoji="0" lang="ko-KR" altLang="ko-KR" sz="1100" b="1" i="0" u="none" strike="noStrike" cap="none" normalizeH="0" baseline="0" dirty="0">
                <a:ln>
                  <a:noFill/>
                </a:ln>
                <a:solidFill>
                  <a:srgbClr val="008080"/>
                </a:solidFill>
                <a:effectLst/>
                <a:ea typeface="굴림체" panose="020B0609000101010101" pitchFamily="49" charset="-127"/>
              </a:rPr>
              <a: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합쳐진 최종 이미지를 </a:t>
            </a:r>
            <a:r>
              <a:rPr lang="en-US" altLang="ko-KR" sz="1100" dirty="0">
                <a:solidFill>
                  <a:schemeClr val="bg1">
                    <a:lumMod val="50000"/>
                  </a:schemeClr>
                </a:solidFill>
                <a:ea typeface="굴림체" panose="020B0609000101010101" pitchFamily="49" charset="-127"/>
              </a:rPr>
              <a:t>JPEG</a:t>
            </a:r>
            <a:r>
              <a:rPr lang="ko-KR" altLang="en-US" sz="1100" dirty="0">
                <a:solidFill>
                  <a:schemeClr val="bg1">
                    <a:lumMod val="50000"/>
                  </a:schemeClr>
                </a:solidFill>
                <a:ea typeface="굴림체" panose="020B0609000101010101" pitchFamily="49" charset="-127"/>
              </a:rPr>
              <a:t>형식으로 파일 시스템</a:t>
            </a:r>
            <a:endParaRPr lang="en-US" altLang="ko-KR" sz="1100" dirty="0">
              <a:solidFill>
                <a:schemeClr val="bg1">
                  <a:lumMod val="50000"/>
                </a:schemeClr>
              </a:solidFill>
              <a:ea typeface="굴림체" panose="020B0609000101010101" pitchFamily="49" charset="-127"/>
            </a:endParaRPr>
          </a:p>
          <a:p>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       의 </a:t>
            </a:r>
            <a:r>
              <a:rPr kumimoji="0" lang="en-US" altLang="ko-KR" sz="1100" b="0" i="0" u="none" strike="noStrike" cap="none" normalizeH="0" baseline="0" dirty="0" err="1">
                <a:ln>
                  <a:noFill/>
                </a:ln>
                <a:solidFill>
                  <a:schemeClr val="bg1">
                    <a:lumMod val="50000"/>
                  </a:schemeClr>
                </a:solidFill>
                <a:effectLst/>
                <a:ea typeface="굴림체" panose="020B0609000101010101" pitchFamily="49" charset="-127"/>
              </a:rPr>
              <a:t>thumb_path</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 </a:t>
            </a:r>
            <a:r>
              <a:rPr kumimoji="0" lang="ko-KR" altLang="en-US" sz="1100" b="0" i="0" u="none" strike="noStrike" cap="none" normalizeH="0" baseline="0" dirty="0">
                <a:ln>
                  <a:noFill/>
                </a:ln>
                <a:solidFill>
                  <a:schemeClr val="bg1">
                    <a:lumMod val="50000"/>
                  </a:schemeClr>
                </a:solidFill>
                <a:effectLst/>
                <a:ea typeface="굴림체" panose="020B0609000101010101" pitchFamily="49" charset="-127"/>
              </a:rPr>
              <a:t>경로에 저장합니다</a:t>
            </a:r>
            <a:r>
              <a:rPr kumimoji="0" lang="en-US" altLang="ko-KR" sz="1100" b="0" i="0" u="none" strike="noStrike" cap="none" normalizeH="0" baseline="0" dirty="0">
                <a:ln>
                  <a:noFill/>
                </a:ln>
                <a:solidFill>
                  <a:schemeClr val="bg1">
                    <a:lumMod val="50000"/>
                  </a:schemeClr>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delete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True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a typeface="굴림체" panose="020B0609000101010101" pitchFamily="49" charset="-127"/>
              </a:rPr>
              <a:t># delete() </a:t>
            </a:r>
            <a:r>
              <a:rPr lang="ko-KR" altLang="en-US" sz="1100" dirty="0">
                <a:solidFill>
                  <a:schemeClr val="bg1">
                    <a:lumMod val="50000"/>
                  </a:schemeClr>
                </a:solidFill>
                <a:ea typeface="굴림체" panose="020B0609000101010101" pitchFamily="49" charset="-127"/>
              </a:rPr>
              <a:t>메소드 호출 시 원본 이미지 뿐만 아니라 썸네일 이미지도 같이 </a:t>
            </a:r>
            <a:endParaRPr lang="en-US" altLang="ko-KR" sz="1100" dirty="0">
              <a:solidFill>
                <a:schemeClr val="bg1">
                  <a:lumMod val="50000"/>
                </a:schemeClr>
              </a:solidFill>
              <a:ea typeface="굴림체" panose="020B0609000101010101" pitchFamily="49" charset="-127"/>
            </a:endParaRPr>
          </a:p>
          <a:p>
            <a:r>
              <a:rPr lang="ko-KR" altLang="en-US" sz="1100" dirty="0">
                <a:solidFill>
                  <a:schemeClr val="bg1">
                    <a:lumMod val="50000"/>
                  </a:schemeClr>
                </a:solidFill>
                <a:ea typeface="굴림체" panose="020B0609000101010101" pitchFamily="49" charset="-127"/>
              </a:rPr>
              <a:t>    삭제하도록 </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if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os.path.exists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.thumb_path</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os.remove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.thumb_path</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80"/>
                </a:solidFill>
                <a:effectLst/>
                <a:ea typeface="굴림체" panose="020B0609000101010101" pitchFamily="49" charset="-127"/>
              </a:rPr>
              <a:t>super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delete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save</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1" i="0" u="none" strike="noStrike" cap="none" normalizeH="0" baseline="0" dirty="0" err="1">
                <a:ln>
                  <a:noFill/>
                </a:ln>
                <a:solidFill>
                  <a:srgbClr val="000080"/>
                </a:solidFill>
                <a:effectLst/>
                <a:ea typeface="굴림체" panose="020B0609000101010101" pitchFamily="49" charset="-127"/>
              </a:rPr>
              <a:t>class</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ThumbnailImageField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ImageField</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a typeface="굴림체" panose="020B0609000101010101" pitchFamily="49" charset="-127"/>
              </a:rPr>
              <a:t>#ThumbnailImageField</a:t>
            </a:r>
            <a:r>
              <a:rPr lang="ko-KR" altLang="en-US" sz="1100" dirty="0">
                <a:solidFill>
                  <a:schemeClr val="bg1">
                    <a:lumMod val="50000"/>
                  </a:schemeClr>
                </a:solidFill>
                <a:ea typeface="굴림체" panose="020B0609000101010101" pitchFamily="49" charset="-127"/>
              </a:rPr>
              <a:t> 클래스는 </a:t>
            </a:r>
            <a:r>
              <a:rPr lang="en-US" altLang="ko-KR" sz="1100" dirty="0" err="1">
                <a:solidFill>
                  <a:schemeClr val="bg1">
                    <a:lumMod val="50000"/>
                  </a:schemeClr>
                </a:solidFill>
                <a:ea typeface="굴림체" panose="020B0609000101010101" pitchFamily="49" charset="-127"/>
              </a:rPr>
              <a:t>ImageField</a:t>
            </a:r>
            <a:r>
              <a:rPr lang="ko-KR" altLang="en-US" sz="1100" dirty="0">
                <a:solidFill>
                  <a:schemeClr val="bg1">
                    <a:lumMod val="50000"/>
                  </a:schemeClr>
                </a:solidFill>
                <a:ea typeface="굴림체" panose="020B0609000101010101" pitchFamily="49" charset="-127"/>
              </a:rPr>
              <a:t>를 상속받는다</a:t>
            </a:r>
            <a:r>
              <a:rPr lang="en-US" altLang="ko-KR" sz="1100" dirty="0">
                <a:solidFill>
                  <a:schemeClr val="bg1">
                    <a:lumMod val="50000"/>
                  </a:schemeClr>
                </a:solidFill>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attr_class</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ThumbnailImageFieldFile</a:t>
            </a:r>
            <a:r>
              <a:rPr kumimoji="0" lang="en-US" altLang="ko-KR" sz="1100" b="0" i="0" u="none" strike="noStrike" cap="none" normalizeH="0" baseline="0" dirty="0">
                <a:ln>
                  <a:noFill/>
                </a:ln>
                <a:solidFill>
                  <a:srgbClr val="000000"/>
                </a:solidFill>
                <a:effectLst/>
                <a:ea typeface="굴림체" panose="020B0609000101010101" pitchFamily="49" charset="-127"/>
              </a:rPr>
              <a:t> </a:t>
            </a: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1" i="0" u="none" strike="noStrike" cap="none" normalizeH="0" baseline="0" dirty="0" err="1">
                <a:ln>
                  <a:noFill/>
                </a:ln>
                <a:solidFill>
                  <a:srgbClr val="000080"/>
                </a:solidFill>
                <a:effectLst/>
                <a:ea typeface="굴림체" panose="020B0609000101010101" pitchFamily="49" charset="-127"/>
              </a:rPr>
              <a:t>def</a:t>
            </a:r>
            <a:r>
              <a:rPr kumimoji="0" lang="ko-KR" altLang="ko-KR" sz="1100" b="1" i="0" u="none" strike="noStrike" cap="none" normalizeH="0" baseline="0" dirty="0">
                <a:ln>
                  <a:noFill/>
                </a:ln>
                <a:solidFill>
                  <a:srgbClr val="000080"/>
                </a:solidFill>
                <a:effectLst/>
                <a:ea typeface="굴림체" panose="020B0609000101010101" pitchFamily="49" charset="-127"/>
              </a:rPr>
              <a:t> </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err="1">
                <a:ln>
                  <a:noFill/>
                </a:ln>
                <a:solidFill>
                  <a:srgbClr val="B200B2"/>
                </a:solidFill>
                <a:effectLst/>
                <a:ea typeface="굴림체" panose="020B0609000101010101" pitchFamily="49" charset="-127"/>
              </a:rPr>
              <a:t>init</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verbose_name</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1" i="0" u="none" strike="noStrike" cap="none" normalizeH="0" baseline="0" dirty="0" err="1">
                <a:ln>
                  <a:noFill/>
                </a:ln>
                <a:solidFill>
                  <a:srgbClr val="000080"/>
                </a:solidFill>
                <a:effectLst/>
                <a:ea typeface="굴림체" panose="020B0609000101010101" pitchFamily="49" charset="-127"/>
              </a:rPr>
              <a:t>None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thumb_width</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128</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thumb_height</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0000FF"/>
                </a:solidFill>
                <a:effectLst/>
                <a:ea typeface="굴림체" panose="020B0609000101010101" pitchFamily="49" charset="-127"/>
              </a:rPr>
              <a:t>128</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kwargs</a:t>
            </a:r>
            <a:r>
              <a:rPr kumimoji="0" lang="ko-KR" altLang="ko-KR" sz="1100" b="0" i="0" u="none" strike="noStrike" cap="none" normalizeH="0" baseline="0" dirty="0">
                <a:ln>
                  <a:noFill/>
                </a:ln>
                <a:solidFill>
                  <a:srgbClr val="000000"/>
                </a:solidFill>
                <a:effectLst/>
                <a:ea typeface="굴림체" panose="020B0609000101010101" pitchFamily="49" charset="-127"/>
              </a:rPr>
              <a: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.thumb_width</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94558D"/>
                </a:solidFill>
                <a:effectLst/>
                <a:ea typeface="굴림체" panose="020B0609000101010101" pitchFamily="49" charset="-127"/>
              </a:rPr>
              <a:t>self</a:t>
            </a:r>
            <a:r>
              <a:rPr kumimoji="0" lang="ko-KR" altLang="ko-KR" sz="1100" b="0" i="0" u="none" strike="noStrike" cap="none" normalizeH="0" baseline="0" dirty="0" err="1">
                <a:ln>
                  <a:noFill/>
                </a:ln>
                <a:solidFill>
                  <a:srgbClr val="000000"/>
                </a:solidFill>
                <a:effectLst/>
                <a:ea typeface="굴림체" panose="020B0609000101010101" pitchFamily="49" charset="-127"/>
              </a:rPr>
              <a:t>.thumb_height</a:t>
            </a:r>
            <a:r>
              <a:rPr kumimoji="0" lang="ko-KR" altLang="ko-KR" sz="1100" b="0" i="0" u="none" strike="noStrike" cap="none" normalizeH="0" baseline="0" dirty="0">
                <a:ln>
                  <a:noFill/>
                </a:ln>
                <a:solidFill>
                  <a:srgbClr val="000000"/>
                </a:solidFill>
                <a:effectLst/>
                <a:ea typeface="굴림체" panose="020B0609000101010101" pitchFamily="49" charset="-127"/>
              </a:rPr>
              <a:t> = </a:t>
            </a:r>
            <a:r>
              <a:rPr kumimoji="0" lang="ko-KR" altLang="ko-KR" sz="1100" b="0" i="0" u="none" strike="noStrike" cap="none" normalizeH="0" baseline="0" dirty="0" err="1">
                <a:ln>
                  <a:noFill/>
                </a:ln>
                <a:solidFill>
                  <a:srgbClr val="000000"/>
                </a:solidFill>
                <a:effectLst/>
                <a:ea typeface="굴림체" panose="020B0609000101010101" pitchFamily="49" charset="-127"/>
              </a:rPr>
              <a:t>thumb_width</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thumb_height</a:t>
            </a: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80"/>
                </a:solidFill>
                <a:effectLst/>
                <a:ea typeface="굴림체" panose="020B0609000101010101" pitchFamily="49" charset="-127"/>
              </a:rPr>
              <a:t>super</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err="1">
                <a:ln>
                  <a:noFill/>
                </a:ln>
                <a:solidFill>
                  <a:srgbClr val="B200B2"/>
                </a:solidFill>
                <a:effectLst/>
                <a:ea typeface="굴림체" panose="020B0609000101010101" pitchFamily="49" charset="-127"/>
              </a:rPr>
              <a:t>init</a:t>
            </a:r>
            <a:r>
              <a:rPr kumimoji="0" lang="ko-KR" altLang="ko-KR" sz="1100" b="0" i="0" u="none" strike="noStrike" cap="none" normalizeH="0" baseline="0" dirty="0">
                <a:ln>
                  <a:noFill/>
                </a:ln>
                <a:solidFill>
                  <a:srgbClr val="B200B2"/>
                </a:solidFill>
                <a:effectLst/>
                <a:ea typeface="굴림체" panose="020B0609000101010101" pitchFamily="49" charset="-127"/>
              </a:rPr>
              <a:t>__</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ko-KR" altLang="ko-KR" sz="1100" b="0" i="0" u="none" strike="noStrike" cap="none" normalizeH="0" baseline="0" dirty="0" err="1">
                <a:ln>
                  <a:noFill/>
                </a:ln>
                <a:solidFill>
                  <a:srgbClr val="000000"/>
                </a:solidFill>
                <a:effectLst/>
                <a:ea typeface="굴림체" panose="020B0609000101010101" pitchFamily="49" charset="-127"/>
              </a:rPr>
              <a:t>verbose_name</a:t>
            </a:r>
            <a:r>
              <a:rPr kumimoji="0" lang="ko-KR" altLang="ko-KR" sz="1100" b="0" i="0" u="none" strike="noStrike" cap="none" normalizeH="0" baseline="0" dirty="0">
                <a:ln>
                  <a:noFill/>
                </a:ln>
                <a:solidFill>
                  <a:srgbClr val="000000"/>
                </a:solidFill>
                <a:effectLst/>
                <a:ea typeface="굴림체" panose="020B0609000101010101" pitchFamily="49" charset="-127"/>
              </a:rPr>
              <a:t>, **</a:t>
            </a:r>
            <a:r>
              <a:rPr kumimoji="0" lang="ko-KR" altLang="ko-KR" sz="1100" b="0" i="0" u="none" strike="noStrike" cap="none" normalizeH="0" baseline="0" dirty="0" err="1">
                <a:ln>
                  <a:noFill/>
                </a:ln>
                <a:solidFill>
                  <a:srgbClr val="000000"/>
                </a:solidFill>
                <a:effectLst/>
                <a:ea typeface="굴림체" panose="020B0609000101010101" pitchFamily="49" charset="-127"/>
              </a:rPr>
              <a:t>kwargs</a:t>
            </a:r>
            <a:r>
              <a:rPr kumimoji="0" lang="ko-KR" altLang="ko-KR" sz="1100" b="0" i="0" u="none" strike="noStrike" cap="none" normalizeH="0" baseline="0" dirty="0">
                <a:ln>
                  <a:noFill/>
                </a:ln>
                <a:solidFill>
                  <a:srgbClr val="000000"/>
                </a:solidFill>
                <a:effectLst/>
                <a:ea typeface="굴림체" panose="020B0609000101010101" pitchFamily="49" charset="-127"/>
              </a:rPr>
              <a:t>)</a:t>
            </a:r>
            <a:r>
              <a:rPr kumimoji="0" lang="en-US" altLang="ko-KR" sz="1100" b="0" i="0" u="none" strike="noStrike" cap="none" normalizeH="0" baseline="0" dirty="0">
                <a:ln>
                  <a:noFill/>
                </a:ln>
                <a:solidFill>
                  <a:srgbClr val="000000"/>
                </a:solidFill>
                <a:effectLst/>
                <a:ea typeface="굴림체" panose="020B0609000101010101" pitchFamily="49" charset="-127"/>
              </a:rPr>
              <a:t> </a:t>
            </a:r>
            <a:r>
              <a:rPr lang="en-US" altLang="ko-KR" sz="1100" dirty="0">
                <a:solidFill>
                  <a:schemeClr val="bg1">
                    <a:lumMod val="50000"/>
                  </a:schemeClr>
                </a:solidFill>
                <a:ea typeface="굴림체" panose="020B0609000101010101" pitchFamily="49" charset="-127"/>
              </a:rPr>
              <a:t>#</a:t>
            </a:r>
            <a:r>
              <a:rPr lang="ko-KR" altLang="en-US" sz="1100" dirty="0">
                <a:solidFill>
                  <a:schemeClr val="bg1">
                    <a:lumMod val="50000"/>
                  </a:schemeClr>
                </a:solidFill>
                <a:ea typeface="굴림체" panose="020B0609000101010101" pitchFamily="49" charset="-127"/>
              </a:rPr>
              <a:t>부모 </a:t>
            </a:r>
            <a:r>
              <a:rPr lang="en-US" altLang="ko-KR" sz="1100" dirty="0" err="1">
                <a:solidFill>
                  <a:schemeClr val="bg1">
                    <a:lumMod val="50000"/>
                  </a:schemeClr>
                </a:solidFill>
                <a:ea typeface="굴림체" panose="020B0609000101010101" pitchFamily="49" charset="-127"/>
              </a:rPr>
              <a:t>ImageField</a:t>
            </a:r>
            <a:r>
              <a:rPr lang="en-US" altLang="ko-KR" sz="1100" dirty="0">
                <a:solidFill>
                  <a:schemeClr val="bg1">
                    <a:lumMod val="50000"/>
                  </a:schemeClr>
                </a:solidFill>
                <a:ea typeface="굴림체" panose="020B0609000101010101" pitchFamily="49" charset="-127"/>
              </a:rPr>
              <a:t> </a:t>
            </a:r>
            <a:r>
              <a:rPr lang="ko-KR" altLang="en-US" sz="1100" dirty="0">
                <a:solidFill>
                  <a:schemeClr val="bg1">
                    <a:lumMod val="50000"/>
                  </a:schemeClr>
                </a:solidFill>
                <a:ea typeface="굴림체" panose="020B0609000101010101" pitchFamily="49" charset="-127"/>
              </a:rPr>
              <a:t>클래스의 생성자를 호출해 관련속성 </a:t>
            </a:r>
            <a:endParaRPr lang="en-US" altLang="ko-KR" sz="1100" dirty="0">
              <a:solidFill>
                <a:schemeClr val="bg1">
                  <a:lumMod val="50000"/>
                </a:schemeClr>
              </a:solidFill>
              <a:ea typeface="굴림체" panose="020B0609000101010101" pitchFamily="49" charset="-127"/>
            </a:endParaRPr>
          </a:p>
          <a:p>
            <a:r>
              <a:rPr lang="ko-KR" altLang="en-US" sz="1100" dirty="0">
                <a:solidFill>
                  <a:schemeClr val="bg1">
                    <a:lumMod val="50000"/>
                  </a:schemeClr>
                </a:solidFill>
                <a:ea typeface="굴림체" panose="020B0609000101010101" pitchFamily="49" charset="-127"/>
              </a:rPr>
              <a:t>초기화</a:t>
            </a:r>
            <a:endParaRPr lang="ko-KR" altLang="en-US" sz="1100" dirty="0"/>
          </a:p>
        </p:txBody>
      </p:sp>
      <p:grpSp>
        <p:nvGrpSpPr>
          <p:cNvPr id="37" name="그룹 36">
            <a:extLst>
              <a:ext uri="{FF2B5EF4-FFF2-40B4-BE49-F238E27FC236}">
                <a16:creationId xmlns:a16="http://schemas.microsoft.com/office/drawing/2014/main" id="{2EA63EC7-30CA-4870-9A07-D3EDA9FD374F}"/>
              </a:ext>
            </a:extLst>
          </p:cNvPr>
          <p:cNvGrpSpPr/>
          <p:nvPr/>
        </p:nvGrpSpPr>
        <p:grpSpPr>
          <a:xfrm>
            <a:off x="4820743" y="1704461"/>
            <a:ext cx="399980" cy="4127015"/>
            <a:chOff x="5283200" y="1461403"/>
            <a:chExt cx="483976" cy="3751832"/>
          </a:xfrm>
        </p:grpSpPr>
        <p:cxnSp>
          <p:nvCxnSpPr>
            <p:cNvPr id="38" name="연결선: 꺾임 37">
              <a:extLst>
                <a:ext uri="{FF2B5EF4-FFF2-40B4-BE49-F238E27FC236}">
                  <a16:creationId xmlns:a16="http://schemas.microsoft.com/office/drawing/2014/main" id="{6287A3C3-05AF-4433-8C57-62AD35474136}"/>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81C0F2E2-6E28-4B45-8B9E-AD1AF061F7AE}"/>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4" name="슬라이드 번호 개체 틀 3"/>
          <p:cNvSpPr>
            <a:spLocks noGrp="1"/>
          </p:cNvSpPr>
          <p:nvPr>
            <p:ph type="sldNum" sz="quarter" idx="12"/>
          </p:nvPr>
        </p:nvSpPr>
        <p:spPr/>
        <p:txBody>
          <a:bodyPr/>
          <a:lstStyle/>
          <a:p>
            <a:fld id="{C8B1308B-619C-4750-878A-85E35834BA81}" type="slidenum">
              <a:rPr lang="ko-KR" altLang="en-US" smtClean="0"/>
              <a:t>93</a:t>
            </a:fld>
            <a:endParaRPr lang="ko-KR" altLang="en-US"/>
          </a:p>
        </p:txBody>
      </p:sp>
    </p:spTree>
    <p:extLst>
      <p:ext uri="{BB962C8B-B14F-4D97-AF65-F5344CB8AC3E}">
        <p14:creationId xmlns:p14="http://schemas.microsoft.com/office/powerpoint/2010/main" val="11081881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9" name="직사각형 8">
            <a:extLst>
              <a:ext uri="{FF2B5EF4-FFF2-40B4-BE49-F238E27FC236}">
                <a16:creationId xmlns:a16="http://schemas.microsoft.com/office/drawing/2014/main" id="{BB08C593-A227-4B9D-8D19-B34DD4DE3A8E}"/>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96CCA45A-3CAB-47F9-83B0-A43D7F38A3A9}"/>
              </a:ext>
            </a:extLst>
          </p:cNvPr>
          <p:cNvSpPr txBox="1"/>
          <p:nvPr/>
        </p:nvSpPr>
        <p:spPr>
          <a:xfrm>
            <a:off x="130824" y="1154135"/>
            <a:ext cx="5199146" cy="338554"/>
          </a:xfrm>
          <a:prstGeom prst="rect">
            <a:avLst/>
          </a:prstGeom>
          <a:noFill/>
        </p:spPr>
        <p:txBody>
          <a:bodyPr wrap="square" rtlCol="0">
            <a:spAutoFit/>
          </a:bodyPr>
          <a:lstStyle/>
          <a:p>
            <a:r>
              <a:rPr lang="en-US" altLang="ko-KR" sz="1400" dirty="0"/>
              <a:t>photo &gt;</a:t>
            </a:r>
            <a:r>
              <a:rPr lang="en-US" altLang="ko-KR" sz="1400" b="1" dirty="0"/>
              <a:t> </a:t>
            </a:r>
            <a:r>
              <a:rPr lang="en-US" altLang="ko-KR" sz="1600" b="1" dirty="0"/>
              <a:t>views.py</a:t>
            </a:r>
            <a:r>
              <a:rPr lang="ko-KR" altLang="en-US" sz="1600" b="1" dirty="0"/>
              <a:t> </a:t>
            </a: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94</a:t>
            </a:fld>
            <a:endParaRPr lang="ko-KR" altLang="en-US"/>
          </a:p>
        </p:txBody>
      </p:sp>
      <p:sp>
        <p:nvSpPr>
          <p:cNvPr id="28" name="TextBox 27">
            <a:extLst>
              <a:ext uri="{FF2B5EF4-FFF2-40B4-BE49-F238E27FC236}">
                <a16:creationId xmlns:a16="http://schemas.microsoft.com/office/drawing/2014/main" id="{E516861E-73C3-4167-ACE7-35C11E7659F0}"/>
              </a:ext>
            </a:extLst>
          </p:cNvPr>
          <p:cNvSpPr txBox="1"/>
          <p:nvPr/>
        </p:nvSpPr>
        <p:spPr>
          <a:xfrm>
            <a:off x="294996" y="1727147"/>
            <a:ext cx="6096000" cy="3770263"/>
          </a:xfrm>
          <a:prstGeom prst="rect">
            <a:avLst/>
          </a:prstGeom>
          <a:noFill/>
        </p:spPr>
        <p:txBody>
          <a:bodyPr wrap="square">
            <a:spAutoFit/>
          </a:bodyPr>
          <a:lstStyle/>
          <a:p>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django.views.generic</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ListView</a:t>
            </a:r>
            <a:r>
              <a:rPr lang="en-US" altLang="ko-KR" sz="1200" kern="0" dirty="0">
                <a:solidFill>
                  <a:srgbClr val="000000"/>
                </a:solidFill>
                <a:effectLst/>
                <a:cs typeface="굴림체" panose="020B0609000101010101" pitchFamily="49" charset="-127"/>
              </a:rPr>
              <a:t>, </a:t>
            </a:r>
            <a:r>
              <a:rPr lang="en-US" altLang="ko-KR" sz="1200" kern="0" dirty="0" err="1">
                <a:solidFill>
                  <a:srgbClr val="000000"/>
                </a:solidFill>
                <a:effectLst/>
                <a:cs typeface="굴림체" panose="020B0609000101010101" pitchFamily="49" charset="-127"/>
              </a:rPr>
              <a:t>DetailView</a:t>
            </a:r>
            <a:r>
              <a:rPr lang="en-US" altLang="ko-KR" sz="1200" kern="0" dirty="0">
                <a:solidFill>
                  <a:srgbClr val="000000"/>
                </a:solidFill>
                <a:effectLst/>
                <a:cs typeface="굴림체" panose="020B0609000101010101" pitchFamily="49" charset="-127"/>
              </a:rPr>
              <a:t>, </a:t>
            </a:r>
            <a:r>
              <a:rPr lang="en-US" altLang="ko-KR" sz="1200" kern="0" dirty="0" err="1">
                <a:solidFill>
                  <a:srgbClr val="000000"/>
                </a:solidFill>
                <a:effectLst/>
                <a:cs typeface="굴림체" panose="020B0609000101010101" pitchFamily="49" charset="-127"/>
              </a:rPr>
              <a:t>TemplateView</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photo.models</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Category, Product, Order, Face, </a:t>
            </a:r>
            <a:r>
              <a:rPr lang="en-US" altLang="ko-KR" sz="1200" kern="0" dirty="0" err="1">
                <a:solidFill>
                  <a:srgbClr val="000000"/>
                </a:solidFill>
                <a:effectLst/>
                <a:cs typeface="굴림체" panose="020B0609000101010101" pitchFamily="49" charset="-127"/>
              </a:rPr>
              <a:t>Order_Product</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twsuser.models</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twsuser</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django.shortcuts</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redirect, render</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django.urls</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reverse_lazy</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django.views.generic</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CreateView</a:t>
            </a:r>
            <a:r>
              <a:rPr lang="en-US" altLang="ko-KR" sz="1200" kern="0" dirty="0">
                <a:solidFill>
                  <a:srgbClr val="000000"/>
                </a:solidFill>
                <a:effectLst/>
                <a:cs typeface="굴림체" panose="020B0609000101010101" pitchFamily="49" charset="-127"/>
              </a:rPr>
              <a:t>, </a:t>
            </a:r>
            <a:r>
              <a:rPr lang="en-US" altLang="ko-KR" sz="1200" kern="0" dirty="0" err="1">
                <a:solidFill>
                  <a:srgbClr val="000000"/>
                </a:solidFill>
                <a:effectLst/>
                <a:cs typeface="굴림체" panose="020B0609000101010101" pitchFamily="49" charset="-127"/>
              </a:rPr>
              <a:t>UpdateView</a:t>
            </a:r>
            <a:r>
              <a:rPr lang="en-US" altLang="ko-KR" sz="1200" kern="0" dirty="0">
                <a:solidFill>
                  <a:srgbClr val="000000"/>
                </a:solidFill>
                <a:effectLst/>
                <a:cs typeface="굴림체" panose="020B0609000101010101" pitchFamily="49" charset="-127"/>
              </a:rPr>
              <a:t>, </a:t>
            </a:r>
            <a:r>
              <a:rPr lang="en-US" altLang="ko-KR" sz="1200" kern="0" dirty="0" err="1">
                <a:solidFill>
                  <a:srgbClr val="000000"/>
                </a:solidFill>
                <a:effectLst/>
                <a:cs typeface="굴림체" panose="020B0609000101010101" pitchFamily="49" charset="-127"/>
              </a:rPr>
              <a:t>DeleteView</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photo.forms</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ProductInlineFormSet</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json</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datetime</a:t>
            </a:r>
            <a:br>
              <a:rPr lang="en-US" altLang="ko-KR" sz="1200" kern="0" dirty="0">
                <a:solidFill>
                  <a:srgbClr val="000000"/>
                </a:solidFill>
                <a:effectLst/>
                <a:cs typeface="굴림체" panose="020B0609000101010101" pitchFamily="49" charset="-127"/>
              </a:rPr>
            </a:b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wiringpi</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as </a:t>
            </a:r>
            <a:r>
              <a:rPr lang="en-US" altLang="ko-KR" sz="1200" kern="0" dirty="0" err="1">
                <a:solidFill>
                  <a:srgbClr val="000000"/>
                </a:solidFill>
                <a:effectLst/>
                <a:cs typeface="굴림체" panose="020B0609000101010101" pitchFamily="49" charset="-127"/>
              </a:rPr>
              <a:t>wiringpi</a:t>
            </a:r>
            <a:br>
              <a:rPr lang="en-US" altLang="ko-KR" sz="1200" kern="0" dirty="0">
                <a:solidFill>
                  <a:srgbClr val="000000"/>
                </a:solidFill>
                <a:effectLst/>
                <a:cs typeface="굴림체" panose="020B0609000101010101" pitchFamily="49" charset="-127"/>
              </a:rPr>
            </a:b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time</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RPi.GPIO</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as </a:t>
            </a:r>
            <a:r>
              <a:rPr lang="en-US" altLang="ko-KR" sz="1200" kern="0" dirty="0">
                <a:solidFill>
                  <a:srgbClr val="000000"/>
                </a:solidFill>
                <a:effectLst/>
                <a:cs typeface="굴림체" panose="020B0609000101010101" pitchFamily="49" charset="-127"/>
              </a:rPr>
              <a:t>GPIO</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mfrc522</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SimpleMFRC522</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a:solidFill>
                  <a:srgbClr val="000000"/>
                </a:solidFill>
                <a:effectLst/>
                <a:cs typeface="굴림체" panose="020B0609000101010101" pitchFamily="49" charset="-127"/>
              </a:rPr>
              <a:t>board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SCL</a:t>
            </a:r>
            <a:r>
              <a:rPr lang="en-US" altLang="ko-KR" sz="1200" kern="0" dirty="0">
                <a:solidFill>
                  <a:srgbClr val="000000"/>
                </a:solidFill>
                <a:effectLst/>
                <a:cs typeface="굴림체" panose="020B0609000101010101" pitchFamily="49" charset="-127"/>
              </a:rPr>
              <a:t>, SDA</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busio</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adafruit_pca9685</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err="1">
                <a:solidFill>
                  <a:srgbClr val="000000"/>
                </a:solidFill>
                <a:effectLst/>
                <a:cs typeface="굴림체" panose="020B0609000101010101" pitchFamily="49" charset="-127"/>
              </a:rPr>
              <a:t>PCA9685</a:t>
            </a:r>
            <a:br>
              <a:rPr lang="en-US" altLang="ko-KR" sz="1200" kern="0" dirty="0">
                <a:solidFill>
                  <a:srgbClr val="000000"/>
                </a:solidFill>
                <a:effectLst/>
                <a:cs typeface="굴림체" panose="020B0609000101010101" pitchFamily="49" charset="-127"/>
              </a:rPr>
            </a:br>
            <a:r>
              <a:rPr lang="en-US" altLang="ko-KR" sz="1200" b="1" kern="0" dirty="0">
                <a:solidFill>
                  <a:srgbClr val="000080"/>
                </a:solidFill>
                <a:effectLst/>
                <a:cs typeface="굴림체" panose="020B0609000101010101" pitchFamily="49" charset="-127"/>
              </a:rPr>
              <a:t>from </a:t>
            </a:r>
            <a:r>
              <a:rPr lang="en-US" altLang="ko-KR" sz="1200" kern="0" dirty="0" err="1">
                <a:solidFill>
                  <a:srgbClr val="000000"/>
                </a:solidFill>
                <a:effectLst/>
                <a:cs typeface="굴림체" panose="020B0609000101010101" pitchFamily="49" charset="-127"/>
              </a:rPr>
              <a:t>adafruit_motor</a:t>
            </a:r>
            <a:r>
              <a:rPr lang="en-US" altLang="ko-KR" sz="1200" kern="0" dirty="0">
                <a:solidFill>
                  <a:srgbClr val="000000"/>
                </a:solidFill>
                <a:effectLst/>
                <a:cs typeface="굴림체" panose="020B0609000101010101" pitchFamily="49" charset="-127"/>
              </a:rPr>
              <a:t> </a:t>
            </a:r>
            <a:r>
              <a:rPr lang="en-US" altLang="ko-KR" sz="1200" b="1" kern="0" dirty="0">
                <a:solidFill>
                  <a:srgbClr val="000080"/>
                </a:solidFill>
                <a:effectLst/>
                <a:cs typeface="굴림체" panose="020B0609000101010101" pitchFamily="49" charset="-127"/>
              </a:rPr>
              <a:t>import </a:t>
            </a:r>
            <a:r>
              <a:rPr lang="en-US" altLang="ko-KR" sz="1200" kern="0" dirty="0">
                <a:solidFill>
                  <a:srgbClr val="000000"/>
                </a:solidFill>
                <a:effectLst/>
                <a:cs typeface="굴림체" panose="020B0609000101010101" pitchFamily="49" charset="-127"/>
              </a:rPr>
              <a:t>servo</a:t>
            </a:r>
            <a:br>
              <a:rPr lang="en-US" altLang="ko-KR" sz="1100" kern="0" dirty="0">
                <a:solidFill>
                  <a:srgbClr val="000000"/>
                </a:solidFill>
                <a:effectLst/>
                <a:cs typeface="굴림체" panose="020B0609000101010101" pitchFamily="49" charset="-127"/>
              </a:rPr>
            </a:br>
            <a:endParaRPr lang="ko-KR" altLang="en-US" sz="1100" dirty="0"/>
          </a:p>
        </p:txBody>
      </p:sp>
      <p:sp>
        <p:nvSpPr>
          <p:cNvPr id="30" name="TextBox 29">
            <a:extLst>
              <a:ext uri="{FF2B5EF4-FFF2-40B4-BE49-F238E27FC236}">
                <a16:creationId xmlns:a16="http://schemas.microsoft.com/office/drawing/2014/main" id="{0477EB5D-D76E-4342-950B-8E9EDD7B9142}"/>
              </a:ext>
            </a:extLst>
          </p:cNvPr>
          <p:cNvSpPr txBox="1"/>
          <p:nvPr/>
        </p:nvSpPr>
        <p:spPr>
          <a:xfrm>
            <a:off x="5801004" y="1712195"/>
            <a:ext cx="6096000" cy="3816429"/>
          </a:xfrm>
          <a:prstGeom prst="rect">
            <a:avLst/>
          </a:prstGeom>
          <a:noFill/>
        </p:spPr>
        <p:txBody>
          <a:bodyPr wrap="square">
            <a:spAutoFit/>
          </a:bodyPr>
          <a:lstStyle/>
          <a:p>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wiringpi</a:t>
            </a:r>
            <a:r>
              <a:rPr lang="en-US" altLang="ko-KR" sz="1200" i="1" kern="0" dirty="0">
                <a:solidFill>
                  <a:srgbClr val="808080"/>
                </a:solidFill>
                <a:effectLst/>
                <a:cs typeface="굴림체" panose="020B0609000101010101" pitchFamily="49" charset="-127"/>
              </a:rPr>
              <a:t> GPIO setup</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wiringpi.wiringPiSetupGpio</a:t>
            </a:r>
            <a:r>
              <a:rPr lang="en-US" altLang="ko-KR" sz="1200" kern="0" dirty="0">
                <a:solidFill>
                  <a:srgbClr val="000000"/>
                </a:solidFill>
                <a:effectLst/>
                <a:cs typeface="굴림체" panose="020B0609000101010101" pitchFamily="49" charset="-127"/>
              </a:rPr>
              <a:t>()</a:t>
            </a:r>
            <a:br>
              <a:rPr lang="en-US" altLang="ko-KR" sz="1200" kern="0" dirty="0">
                <a:solidFill>
                  <a:srgbClr val="000000"/>
                </a:solidFill>
                <a:effectLst/>
                <a:cs typeface="굴림체" panose="020B0609000101010101" pitchFamily="49" charset="-127"/>
              </a:rPr>
            </a:br>
            <a:br>
              <a:rPr lang="en-US" altLang="ko-KR" sz="1200" kern="0" dirty="0">
                <a:solidFill>
                  <a:srgbClr val="000000"/>
                </a:solidFill>
                <a:effectLst/>
                <a:cs typeface="굴림체" panose="020B0609000101010101" pitchFamily="49" charset="-127"/>
              </a:rPr>
            </a:br>
            <a:r>
              <a:rPr lang="en-US" altLang="ko-KR" sz="1200" i="1" kern="0" dirty="0">
                <a:solidFill>
                  <a:srgbClr val="808080"/>
                </a:solidFill>
                <a:effectLst/>
                <a:cs typeface="굴림체" panose="020B0609000101010101" pitchFamily="49" charset="-127"/>
              </a:rPr>
              <a:t># wiring pi GPIO setup</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wiringpi.pinMode</a:t>
            </a:r>
            <a:r>
              <a:rPr lang="en-US" altLang="ko-KR" sz="1200" kern="0" dirty="0">
                <a:solidFill>
                  <a:srgbClr val="000000"/>
                </a:solidFill>
                <a:effectLst/>
                <a:cs typeface="굴림체" panose="020B0609000101010101" pitchFamily="49" charset="-127"/>
              </a:rPr>
              <a:t>(</a:t>
            </a:r>
            <a:r>
              <a:rPr lang="en-US" altLang="ko-KR" sz="1200" kern="0" dirty="0">
                <a:solidFill>
                  <a:srgbClr val="0000FF"/>
                </a:solidFill>
                <a:effectLst/>
                <a:cs typeface="굴림체" panose="020B0609000101010101" pitchFamily="49" charset="-127"/>
              </a:rPr>
              <a:t>19</a:t>
            </a:r>
            <a:r>
              <a:rPr lang="en-US" altLang="ko-KR" sz="1200" kern="0" dirty="0">
                <a:solidFill>
                  <a:srgbClr val="000000"/>
                </a:solidFill>
                <a:effectLst/>
                <a:cs typeface="굴림체" panose="020B0609000101010101" pitchFamily="49" charset="-127"/>
              </a:rPr>
              <a:t>, </a:t>
            </a:r>
            <a:r>
              <a:rPr lang="en-US" altLang="ko-KR" sz="1200" kern="0" dirty="0">
                <a:solidFill>
                  <a:srgbClr val="0000FF"/>
                </a:solidFill>
                <a:effectLst/>
                <a:cs typeface="굴림체" panose="020B0609000101010101" pitchFamily="49" charset="-127"/>
              </a:rPr>
              <a:t>1</a:t>
            </a:r>
            <a:r>
              <a:rPr lang="en-US" altLang="ko-KR" sz="1200" kern="0" dirty="0">
                <a:solidFill>
                  <a:srgbClr val="000000"/>
                </a:solidFill>
                <a:effectLst/>
                <a:cs typeface="굴림체" panose="020B0609000101010101" pitchFamily="49" charset="-127"/>
              </a:rPr>
              <a:t>)  </a:t>
            </a:r>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relayA</a:t>
            </a:r>
            <a:r>
              <a:rPr lang="en-US" altLang="ko-KR" sz="1200" i="1" kern="0" dirty="0">
                <a:solidFill>
                  <a:srgbClr val="808080"/>
                </a:solidFill>
                <a:effectLst/>
                <a:cs typeface="굴림체" panose="020B0609000101010101" pitchFamily="49" charset="-127"/>
              </a:rPr>
              <a:t> output</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wiringpi.pinMode</a:t>
            </a:r>
            <a:r>
              <a:rPr lang="en-US" altLang="ko-KR" sz="1200" kern="0" dirty="0">
                <a:solidFill>
                  <a:srgbClr val="000000"/>
                </a:solidFill>
                <a:effectLst/>
                <a:cs typeface="굴림체" panose="020B0609000101010101" pitchFamily="49" charset="-127"/>
              </a:rPr>
              <a:t>(</a:t>
            </a:r>
            <a:r>
              <a:rPr lang="en-US" altLang="ko-KR" sz="1200" kern="0" dirty="0">
                <a:solidFill>
                  <a:srgbClr val="0000FF"/>
                </a:solidFill>
                <a:effectLst/>
                <a:cs typeface="굴림체" panose="020B0609000101010101" pitchFamily="49" charset="-127"/>
              </a:rPr>
              <a:t>16</a:t>
            </a:r>
            <a:r>
              <a:rPr lang="en-US" altLang="ko-KR" sz="1200" kern="0" dirty="0">
                <a:solidFill>
                  <a:srgbClr val="000000"/>
                </a:solidFill>
                <a:effectLst/>
                <a:cs typeface="굴림체" panose="020B0609000101010101" pitchFamily="49" charset="-127"/>
              </a:rPr>
              <a:t>, </a:t>
            </a:r>
            <a:r>
              <a:rPr lang="en-US" altLang="ko-KR" sz="1200" kern="0" dirty="0">
                <a:solidFill>
                  <a:srgbClr val="0000FF"/>
                </a:solidFill>
                <a:effectLst/>
                <a:cs typeface="굴림체" panose="020B0609000101010101" pitchFamily="49" charset="-127"/>
              </a:rPr>
              <a:t>1</a:t>
            </a:r>
            <a:r>
              <a:rPr lang="en-US" altLang="ko-KR" sz="1200" kern="0" dirty="0">
                <a:solidFill>
                  <a:srgbClr val="000000"/>
                </a:solidFill>
                <a:effectLst/>
                <a:cs typeface="굴림체" panose="020B0609000101010101" pitchFamily="49" charset="-127"/>
              </a:rPr>
              <a:t>)  </a:t>
            </a:r>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relayB</a:t>
            </a:r>
            <a:r>
              <a:rPr lang="en-US" altLang="ko-KR" sz="1200" i="1" kern="0" dirty="0">
                <a:solidFill>
                  <a:srgbClr val="808080"/>
                </a:solidFill>
                <a:effectLst/>
                <a:cs typeface="굴림체" panose="020B0609000101010101" pitchFamily="49" charset="-127"/>
              </a:rPr>
              <a:t> output</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wiringpi.pinMode</a:t>
            </a:r>
            <a:r>
              <a:rPr lang="en-US" altLang="ko-KR" sz="1200" kern="0" dirty="0">
                <a:solidFill>
                  <a:srgbClr val="000000"/>
                </a:solidFill>
                <a:effectLst/>
                <a:cs typeface="굴림체" panose="020B0609000101010101" pitchFamily="49" charset="-127"/>
              </a:rPr>
              <a:t>(</a:t>
            </a:r>
            <a:r>
              <a:rPr lang="en-US" altLang="ko-KR" sz="1200" kern="0" dirty="0">
                <a:solidFill>
                  <a:srgbClr val="0000FF"/>
                </a:solidFill>
                <a:effectLst/>
                <a:cs typeface="굴림체" panose="020B0609000101010101" pitchFamily="49" charset="-127"/>
              </a:rPr>
              <a:t>26</a:t>
            </a:r>
            <a:r>
              <a:rPr lang="en-US" altLang="ko-KR" sz="1200" kern="0" dirty="0">
                <a:solidFill>
                  <a:srgbClr val="000000"/>
                </a:solidFill>
                <a:effectLst/>
                <a:cs typeface="굴림체" panose="020B0609000101010101" pitchFamily="49" charset="-127"/>
              </a:rPr>
              <a:t>, </a:t>
            </a:r>
            <a:r>
              <a:rPr lang="en-US" altLang="ko-KR" sz="1200" kern="0" dirty="0">
                <a:solidFill>
                  <a:srgbClr val="0000FF"/>
                </a:solidFill>
                <a:effectLst/>
                <a:cs typeface="굴림체" panose="020B0609000101010101" pitchFamily="49" charset="-127"/>
              </a:rPr>
              <a:t>1</a:t>
            </a:r>
            <a:r>
              <a:rPr lang="en-US" altLang="ko-KR" sz="1200" kern="0" dirty="0">
                <a:solidFill>
                  <a:srgbClr val="000000"/>
                </a:solidFill>
                <a:effectLst/>
                <a:cs typeface="굴림체" panose="020B0609000101010101" pitchFamily="49" charset="-127"/>
              </a:rPr>
              <a:t>)  </a:t>
            </a:r>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relayC</a:t>
            </a:r>
            <a:r>
              <a:rPr lang="en-US" altLang="ko-KR" sz="1200" i="1" kern="0" dirty="0">
                <a:solidFill>
                  <a:srgbClr val="808080"/>
                </a:solidFill>
                <a:effectLst/>
                <a:cs typeface="굴림체" panose="020B0609000101010101" pitchFamily="49" charset="-127"/>
              </a:rPr>
              <a:t> output</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wiringpi.pinMode</a:t>
            </a:r>
            <a:r>
              <a:rPr lang="en-US" altLang="ko-KR" sz="1200" kern="0" dirty="0">
                <a:solidFill>
                  <a:srgbClr val="000000"/>
                </a:solidFill>
                <a:effectLst/>
                <a:cs typeface="굴림체" panose="020B0609000101010101" pitchFamily="49" charset="-127"/>
              </a:rPr>
              <a:t>(</a:t>
            </a:r>
            <a:r>
              <a:rPr lang="en-US" altLang="ko-KR" sz="1200" kern="0" dirty="0">
                <a:solidFill>
                  <a:srgbClr val="0000FF"/>
                </a:solidFill>
                <a:effectLst/>
                <a:cs typeface="굴림체" panose="020B0609000101010101" pitchFamily="49" charset="-127"/>
              </a:rPr>
              <a:t>20</a:t>
            </a:r>
            <a:r>
              <a:rPr lang="en-US" altLang="ko-KR" sz="1200" kern="0" dirty="0">
                <a:solidFill>
                  <a:srgbClr val="000000"/>
                </a:solidFill>
                <a:effectLst/>
                <a:cs typeface="굴림체" panose="020B0609000101010101" pitchFamily="49" charset="-127"/>
              </a:rPr>
              <a:t>, </a:t>
            </a:r>
            <a:r>
              <a:rPr lang="en-US" altLang="ko-KR" sz="1200" kern="0" dirty="0">
                <a:solidFill>
                  <a:srgbClr val="0000FF"/>
                </a:solidFill>
                <a:effectLst/>
                <a:cs typeface="굴림체" panose="020B0609000101010101" pitchFamily="49" charset="-127"/>
              </a:rPr>
              <a:t>1</a:t>
            </a:r>
            <a:r>
              <a:rPr lang="en-US" altLang="ko-KR" sz="1200" kern="0" dirty="0">
                <a:solidFill>
                  <a:srgbClr val="000000"/>
                </a:solidFill>
                <a:effectLst/>
                <a:cs typeface="굴림체" panose="020B0609000101010101" pitchFamily="49" charset="-127"/>
              </a:rPr>
              <a:t>)  </a:t>
            </a:r>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num1</a:t>
            </a:r>
            <a:r>
              <a:rPr lang="en-US" altLang="ko-KR" sz="1200" i="1" kern="0" dirty="0">
                <a:solidFill>
                  <a:srgbClr val="808080"/>
                </a:solidFill>
                <a:effectLst/>
                <a:cs typeface="굴림체" panose="020B0609000101010101" pitchFamily="49" charset="-127"/>
              </a:rPr>
              <a:t>   output</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wiringpi.pinMode</a:t>
            </a:r>
            <a:r>
              <a:rPr lang="en-US" altLang="ko-KR" sz="1200" kern="0" dirty="0">
                <a:solidFill>
                  <a:srgbClr val="000000"/>
                </a:solidFill>
                <a:effectLst/>
                <a:cs typeface="굴림체" panose="020B0609000101010101" pitchFamily="49" charset="-127"/>
              </a:rPr>
              <a:t>(</a:t>
            </a:r>
            <a:r>
              <a:rPr lang="en-US" altLang="ko-KR" sz="1200" kern="0" dirty="0">
                <a:solidFill>
                  <a:srgbClr val="0000FF"/>
                </a:solidFill>
                <a:effectLst/>
                <a:cs typeface="굴림체" panose="020B0609000101010101" pitchFamily="49" charset="-127"/>
              </a:rPr>
              <a:t>21</a:t>
            </a:r>
            <a:r>
              <a:rPr lang="en-US" altLang="ko-KR" sz="1200" kern="0" dirty="0">
                <a:solidFill>
                  <a:srgbClr val="000000"/>
                </a:solidFill>
                <a:effectLst/>
                <a:cs typeface="굴림체" panose="020B0609000101010101" pitchFamily="49" charset="-127"/>
              </a:rPr>
              <a:t>, </a:t>
            </a:r>
            <a:r>
              <a:rPr lang="en-US" altLang="ko-KR" sz="1200" kern="0" dirty="0">
                <a:solidFill>
                  <a:srgbClr val="0000FF"/>
                </a:solidFill>
                <a:effectLst/>
                <a:cs typeface="굴림체" panose="020B0609000101010101" pitchFamily="49" charset="-127"/>
              </a:rPr>
              <a:t>1</a:t>
            </a:r>
            <a:r>
              <a:rPr lang="en-US" altLang="ko-KR" sz="1200" kern="0" dirty="0">
                <a:solidFill>
                  <a:srgbClr val="000000"/>
                </a:solidFill>
                <a:effectLst/>
                <a:cs typeface="굴림체" panose="020B0609000101010101" pitchFamily="49" charset="-127"/>
              </a:rPr>
              <a:t>)  </a:t>
            </a:r>
            <a:r>
              <a:rPr lang="en-US" altLang="ko-KR" sz="1200" i="1" kern="0" dirty="0">
                <a:solidFill>
                  <a:srgbClr val="808080"/>
                </a:solidFill>
                <a:effectLst/>
                <a:cs typeface="굴림체" panose="020B0609000101010101" pitchFamily="49" charset="-127"/>
              </a:rPr>
              <a:t># </a:t>
            </a:r>
            <a:r>
              <a:rPr lang="en-US" altLang="ko-KR" sz="1200" i="1" kern="0" dirty="0" err="1">
                <a:solidFill>
                  <a:srgbClr val="808080"/>
                </a:solidFill>
                <a:effectLst/>
                <a:cs typeface="굴림체" panose="020B0609000101010101" pitchFamily="49" charset="-127"/>
              </a:rPr>
              <a:t>num2</a:t>
            </a:r>
            <a:r>
              <a:rPr lang="en-US" altLang="ko-KR" sz="1200" i="1" kern="0" dirty="0">
                <a:solidFill>
                  <a:srgbClr val="808080"/>
                </a:solidFill>
                <a:effectLst/>
                <a:cs typeface="굴림체" panose="020B0609000101010101" pitchFamily="49" charset="-127"/>
              </a:rPr>
              <a:t>   output</a:t>
            </a:r>
            <a:br>
              <a:rPr lang="en-US" altLang="ko-KR" sz="1200" i="1" kern="0" dirty="0">
                <a:solidFill>
                  <a:srgbClr val="808080"/>
                </a:solidFill>
                <a:effectLst/>
                <a:cs typeface="굴림체" panose="020B0609000101010101" pitchFamily="49" charset="-127"/>
              </a:rPr>
            </a:br>
            <a:br>
              <a:rPr lang="en-US" altLang="ko-KR" sz="1200" i="1" kern="0" dirty="0">
                <a:solidFill>
                  <a:srgbClr val="808080"/>
                </a:solidFill>
                <a:effectLst/>
                <a:cs typeface="굴림체" panose="020B0609000101010101" pitchFamily="49" charset="-127"/>
              </a:rPr>
            </a:br>
            <a:r>
              <a:rPr lang="en-US" altLang="ko-KR" sz="1200" i="1" kern="0" dirty="0">
                <a:solidFill>
                  <a:srgbClr val="808080"/>
                </a:solidFill>
                <a:effectLst/>
                <a:cs typeface="굴림체" panose="020B0609000101010101" pitchFamily="49" charset="-127"/>
              </a:rPr>
              <a:t># create </a:t>
            </a:r>
            <a:r>
              <a:rPr lang="en-US" altLang="ko-KR" sz="1200" i="1" kern="0" dirty="0" err="1">
                <a:solidFill>
                  <a:srgbClr val="808080"/>
                </a:solidFill>
                <a:effectLst/>
                <a:cs typeface="굴림체" panose="020B0609000101010101" pitchFamily="49" charset="-127"/>
              </a:rPr>
              <a:t>pca9685</a:t>
            </a:r>
            <a:r>
              <a:rPr lang="en-US" altLang="ko-KR" sz="1200" i="1" kern="0" dirty="0">
                <a:solidFill>
                  <a:srgbClr val="808080"/>
                </a:solidFill>
                <a:effectLst/>
                <a:cs typeface="굴림체" panose="020B0609000101010101" pitchFamily="49" charset="-127"/>
              </a:rPr>
              <a:t> instance</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i2c</a:t>
            </a:r>
            <a:r>
              <a:rPr lang="en-US" altLang="ko-KR" sz="1200" kern="0" dirty="0">
                <a:solidFill>
                  <a:srgbClr val="000000"/>
                </a:solidFill>
                <a:effectLst/>
                <a:cs typeface="굴림체" panose="020B0609000101010101" pitchFamily="49" charset="-127"/>
              </a:rPr>
              <a:t> = </a:t>
            </a:r>
            <a:r>
              <a:rPr lang="en-US" altLang="ko-KR" sz="1200" kern="0" dirty="0" err="1">
                <a:solidFill>
                  <a:srgbClr val="000000"/>
                </a:solidFill>
                <a:effectLst/>
                <a:cs typeface="굴림체" panose="020B0609000101010101" pitchFamily="49" charset="-127"/>
              </a:rPr>
              <a:t>busio.I2C</a:t>
            </a:r>
            <a:r>
              <a:rPr lang="en-US" altLang="ko-KR" sz="1200" kern="0" dirty="0">
                <a:solidFill>
                  <a:srgbClr val="000000"/>
                </a:solidFill>
                <a:effectLst/>
                <a:cs typeface="굴림체" panose="020B0609000101010101" pitchFamily="49" charset="-127"/>
              </a:rPr>
              <a:t>(</a:t>
            </a:r>
            <a:r>
              <a:rPr lang="en-US" altLang="ko-KR" sz="1200" kern="0" dirty="0" err="1">
                <a:solidFill>
                  <a:srgbClr val="000000"/>
                </a:solidFill>
                <a:effectLst/>
                <a:cs typeface="굴림체" panose="020B0609000101010101" pitchFamily="49" charset="-127"/>
              </a:rPr>
              <a:t>SCL</a:t>
            </a:r>
            <a:r>
              <a:rPr lang="en-US" altLang="ko-KR" sz="1200" kern="0" dirty="0">
                <a:solidFill>
                  <a:srgbClr val="000000"/>
                </a:solidFill>
                <a:effectLst/>
                <a:cs typeface="굴림체" panose="020B0609000101010101" pitchFamily="49" charset="-127"/>
              </a:rPr>
              <a:t>, SDA)</a:t>
            </a:r>
            <a:br>
              <a:rPr lang="en-US" altLang="ko-KR" sz="1200" kern="0" dirty="0">
                <a:solidFill>
                  <a:srgbClr val="000000"/>
                </a:solidFill>
                <a:effectLst/>
                <a:cs typeface="굴림체" panose="020B0609000101010101" pitchFamily="49" charset="-127"/>
              </a:rPr>
            </a:br>
            <a:br>
              <a:rPr lang="en-US" altLang="ko-KR" sz="1200" kern="0" dirty="0">
                <a:solidFill>
                  <a:srgbClr val="000000"/>
                </a:solidFill>
                <a:effectLst/>
                <a:cs typeface="굴림체" panose="020B0609000101010101" pitchFamily="49" charset="-127"/>
              </a:rPr>
            </a:br>
            <a:r>
              <a:rPr lang="en-US" altLang="ko-KR" sz="1200" i="1" kern="0" dirty="0">
                <a:solidFill>
                  <a:srgbClr val="808080"/>
                </a:solidFill>
                <a:effectLst/>
                <a:cs typeface="굴림체" panose="020B0609000101010101" pitchFamily="49" charset="-127"/>
              </a:rPr>
              <a:t># create a simple </a:t>
            </a:r>
            <a:r>
              <a:rPr lang="en-US" altLang="ko-KR" sz="1200" i="1" kern="0" dirty="0" err="1">
                <a:solidFill>
                  <a:srgbClr val="808080"/>
                </a:solidFill>
                <a:effectLst/>
                <a:cs typeface="굴림체" panose="020B0609000101010101" pitchFamily="49" charset="-127"/>
              </a:rPr>
              <a:t>PCA9685</a:t>
            </a:r>
            <a:r>
              <a:rPr lang="en-US" altLang="ko-KR" sz="1200" i="1" kern="0" dirty="0">
                <a:solidFill>
                  <a:srgbClr val="808080"/>
                </a:solidFill>
                <a:effectLst/>
                <a:cs typeface="굴림체" panose="020B0609000101010101" pitchFamily="49" charset="-127"/>
              </a:rPr>
              <a:t> class instance.</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pca</a:t>
            </a:r>
            <a:r>
              <a:rPr lang="en-US" altLang="ko-KR" sz="1200" kern="0" dirty="0">
                <a:solidFill>
                  <a:srgbClr val="000000"/>
                </a:solidFill>
                <a:effectLst/>
                <a:cs typeface="굴림체" panose="020B0609000101010101" pitchFamily="49" charset="-127"/>
              </a:rPr>
              <a:t> = </a:t>
            </a:r>
            <a:r>
              <a:rPr lang="en-US" altLang="ko-KR" sz="1200" kern="0" dirty="0" err="1">
                <a:solidFill>
                  <a:srgbClr val="000000"/>
                </a:solidFill>
                <a:effectLst/>
                <a:cs typeface="굴림체" panose="020B0609000101010101" pitchFamily="49" charset="-127"/>
              </a:rPr>
              <a:t>PCA9685</a:t>
            </a:r>
            <a:r>
              <a:rPr lang="en-US" altLang="ko-KR" sz="1200" kern="0" dirty="0">
                <a:solidFill>
                  <a:srgbClr val="000000"/>
                </a:solidFill>
                <a:effectLst/>
                <a:cs typeface="굴림체" panose="020B0609000101010101" pitchFamily="49" charset="-127"/>
              </a:rPr>
              <a:t>(</a:t>
            </a:r>
            <a:r>
              <a:rPr lang="en-US" altLang="ko-KR" sz="1200" kern="0" dirty="0" err="1">
                <a:solidFill>
                  <a:srgbClr val="000000"/>
                </a:solidFill>
                <a:effectLst/>
                <a:cs typeface="굴림체" panose="020B0609000101010101" pitchFamily="49" charset="-127"/>
              </a:rPr>
              <a:t>i2c</a:t>
            </a:r>
            <a:r>
              <a:rPr lang="en-US" altLang="ko-KR" sz="1200" kern="0" dirty="0">
                <a:solidFill>
                  <a:srgbClr val="000000"/>
                </a:solidFill>
                <a:effectLst/>
                <a:cs typeface="굴림체" panose="020B0609000101010101" pitchFamily="49" charset="-127"/>
              </a:rPr>
              <a:t>)</a:t>
            </a:r>
            <a:br>
              <a:rPr lang="en-US" altLang="ko-KR" sz="1200" kern="0" dirty="0">
                <a:solidFill>
                  <a:srgbClr val="000000"/>
                </a:solidFill>
                <a:effectLst/>
                <a:cs typeface="굴림체" panose="020B0609000101010101" pitchFamily="49" charset="-127"/>
              </a:rPr>
            </a:br>
            <a:br>
              <a:rPr lang="en-US" altLang="ko-KR" sz="1200" kern="0" dirty="0">
                <a:solidFill>
                  <a:srgbClr val="000000"/>
                </a:solidFill>
                <a:effectLst/>
                <a:cs typeface="굴림체" panose="020B0609000101010101" pitchFamily="49" charset="-127"/>
              </a:rPr>
            </a:br>
            <a:r>
              <a:rPr lang="en-US" altLang="ko-KR" sz="1200" i="1" kern="0" dirty="0">
                <a:solidFill>
                  <a:srgbClr val="808080"/>
                </a:solidFill>
                <a:effectLst/>
                <a:cs typeface="굴림체" panose="020B0609000101010101" pitchFamily="49" charset="-127"/>
              </a:rPr>
              <a:t># set </a:t>
            </a:r>
            <a:r>
              <a:rPr lang="en-US" altLang="ko-KR" sz="1200" i="1" kern="0" dirty="0" err="1">
                <a:solidFill>
                  <a:srgbClr val="808080"/>
                </a:solidFill>
                <a:effectLst/>
                <a:cs typeface="굴림체" panose="020B0609000101010101" pitchFamily="49" charset="-127"/>
              </a:rPr>
              <a:t>pwm</a:t>
            </a:r>
            <a:r>
              <a:rPr lang="en-US" altLang="ko-KR" sz="1200" i="1" kern="0" dirty="0">
                <a:solidFill>
                  <a:srgbClr val="808080"/>
                </a:solidFill>
                <a:effectLst/>
                <a:cs typeface="굴림체" panose="020B0609000101010101" pitchFamily="49" charset="-127"/>
              </a:rPr>
              <a:t> signal frequency </a:t>
            </a:r>
            <a:r>
              <a:rPr lang="en-US" altLang="ko-KR" sz="1200" i="1" kern="0" dirty="0" err="1">
                <a:solidFill>
                  <a:srgbClr val="808080"/>
                </a:solidFill>
                <a:effectLst/>
                <a:cs typeface="굴림체" panose="020B0609000101010101" pitchFamily="49" charset="-127"/>
              </a:rPr>
              <a:t>50Hz</a:t>
            </a:r>
            <a:br>
              <a:rPr lang="en-US" altLang="ko-KR" sz="1200" i="1" kern="0" dirty="0">
                <a:solidFill>
                  <a:srgbClr val="808080"/>
                </a:solidFill>
                <a:effectLst/>
                <a:cs typeface="굴림체" panose="020B0609000101010101" pitchFamily="49" charset="-127"/>
              </a:rPr>
            </a:br>
            <a:r>
              <a:rPr lang="en-US" altLang="ko-KR" sz="1200" kern="0" dirty="0" err="1">
                <a:solidFill>
                  <a:srgbClr val="000000"/>
                </a:solidFill>
                <a:effectLst/>
                <a:cs typeface="굴림체" panose="020B0609000101010101" pitchFamily="49" charset="-127"/>
              </a:rPr>
              <a:t>pca.frequency</a:t>
            </a:r>
            <a:r>
              <a:rPr lang="en-US" altLang="ko-KR" sz="1200" kern="0" dirty="0">
                <a:solidFill>
                  <a:srgbClr val="000000"/>
                </a:solidFill>
                <a:effectLst/>
                <a:cs typeface="굴림체" panose="020B0609000101010101" pitchFamily="49" charset="-127"/>
              </a:rPr>
              <a:t> = </a:t>
            </a:r>
            <a:r>
              <a:rPr lang="en-US" altLang="ko-KR" sz="1200" kern="0" dirty="0">
                <a:solidFill>
                  <a:srgbClr val="0000FF"/>
                </a:solidFill>
                <a:effectLst/>
                <a:cs typeface="굴림체" panose="020B0609000101010101" pitchFamily="49" charset="-127"/>
              </a:rPr>
              <a:t>50</a:t>
            </a:r>
            <a:br>
              <a:rPr lang="en-US" altLang="ko-KR" sz="1200" kern="0" dirty="0">
                <a:solidFill>
                  <a:srgbClr val="0000FF"/>
                </a:solidFill>
                <a:effectLst/>
                <a:cs typeface="굴림체" panose="020B0609000101010101" pitchFamily="49" charset="-127"/>
              </a:rPr>
            </a:br>
            <a:br>
              <a:rPr lang="en-US" altLang="ko-KR" sz="800" kern="0" dirty="0">
                <a:solidFill>
                  <a:srgbClr val="0000FF"/>
                </a:solidFill>
                <a:effectLst/>
                <a:cs typeface="굴림체" panose="020B0609000101010101" pitchFamily="49" charset="-127"/>
              </a:rPr>
            </a:br>
            <a:endParaRPr lang="ko-KR" altLang="en-US" dirty="0"/>
          </a:p>
        </p:txBody>
      </p:sp>
      <p:grpSp>
        <p:nvGrpSpPr>
          <p:cNvPr id="31" name="그룹 30">
            <a:extLst>
              <a:ext uri="{FF2B5EF4-FFF2-40B4-BE49-F238E27FC236}">
                <a16:creationId xmlns:a16="http://schemas.microsoft.com/office/drawing/2014/main" id="{31256CF9-C0BC-4544-93B3-7E2B2BB06067}"/>
              </a:ext>
            </a:extLst>
          </p:cNvPr>
          <p:cNvGrpSpPr/>
          <p:nvPr/>
        </p:nvGrpSpPr>
        <p:grpSpPr>
          <a:xfrm>
            <a:off x="5385468" y="1623806"/>
            <a:ext cx="708589" cy="4127015"/>
            <a:chOff x="5283200" y="1461403"/>
            <a:chExt cx="483976" cy="3751832"/>
          </a:xfrm>
        </p:grpSpPr>
        <p:cxnSp>
          <p:nvCxnSpPr>
            <p:cNvPr id="32" name="연결선: 꺾임 31">
              <a:extLst>
                <a:ext uri="{FF2B5EF4-FFF2-40B4-BE49-F238E27FC236}">
                  <a16:creationId xmlns:a16="http://schemas.microsoft.com/office/drawing/2014/main" id="{5DF28ECF-45B8-4A7D-B3D1-6811DAF4BB08}"/>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5098E25-BBF0-4AF3-9977-536760865DAC}"/>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9189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0" name="직사각형 9">
            <a:extLst>
              <a:ext uri="{FF2B5EF4-FFF2-40B4-BE49-F238E27FC236}">
                <a16:creationId xmlns:a16="http://schemas.microsoft.com/office/drawing/2014/main" id="{72EED1EE-1CE2-4411-A1BC-96CDF0E75D74}"/>
              </a:ext>
            </a:extLst>
          </p:cNvPr>
          <p:cNvSpPr/>
          <p:nvPr/>
        </p:nvSpPr>
        <p:spPr>
          <a:xfrm>
            <a:off x="101949" y="860950"/>
            <a:ext cx="11649239" cy="58449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TextBox 29">
            <a:extLst>
              <a:ext uri="{FF2B5EF4-FFF2-40B4-BE49-F238E27FC236}">
                <a16:creationId xmlns:a16="http://schemas.microsoft.com/office/drawing/2014/main" id="{F50DE004-15B6-4999-91D6-C0C1B6FC6705}"/>
              </a:ext>
            </a:extLst>
          </p:cNvPr>
          <p:cNvSpPr txBox="1"/>
          <p:nvPr/>
        </p:nvSpPr>
        <p:spPr>
          <a:xfrm>
            <a:off x="440812" y="3629416"/>
            <a:ext cx="7102988" cy="646331"/>
          </a:xfrm>
          <a:prstGeom prst="rect">
            <a:avLst/>
          </a:prstGeom>
          <a:noFill/>
        </p:spPr>
        <p:txBody>
          <a:bodyPr wrap="square">
            <a:spAutoFit/>
          </a:bodyPr>
          <a:lstStyle/>
          <a:p>
            <a:br>
              <a:rPr kumimoji="0" lang="ko-KR" altLang="ko-KR" sz="1800" b="0" i="0" u="none" strike="noStrike" cap="none" normalizeH="0" baseline="0" dirty="0">
                <a:ln>
                  <a:noFill/>
                </a:ln>
                <a:solidFill>
                  <a:srgbClr val="000000"/>
                </a:solidFill>
                <a:effectLst/>
                <a:ea typeface="굴림체" panose="020B0609000101010101" pitchFamily="49" charset="-127"/>
              </a:rPr>
            </a:br>
            <a:endParaRPr lang="ko-KR" altLang="en-US" dirty="0"/>
          </a:p>
        </p:txBody>
      </p:sp>
      <p:sp>
        <p:nvSpPr>
          <p:cNvPr id="13" name="Rectangle 2">
            <a:extLst>
              <a:ext uri="{FF2B5EF4-FFF2-40B4-BE49-F238E27FC236}">
                <a16:creationId xmlns:a16="http://schemas.microsoft.com/office/drawing/2014/main" id="{1ABE488F-EFF8-4ABF-933E-F6C147C77F83}"/>
              </a:ext>
            </a:extLst>
          </p:cNvPr>
          <p:cNvSpPr>
            <a:spLocks noChangeArrowheads="1"/>
          </p:cNvSpPr>
          <p:nvPr/>
        </p:nvSpPr>
        <p:spPr bwMode="auto">
          <a:xfrm>
            <a:off x="5634748" y="3468708"/>
            <a:ext cx="6379559" cy="60016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ko-KR" altLang="ko-KR" sz="1100" b="0" i="0" u="none" strike="noStrike" cap="none" normalizeH="0" baseline="0" dirty="0">
                <a:ln>
                  <a:noFill/>
                </a:ln>
                <a:solidFill>
                  <a:srgbClr val="000000"/>
                </a:solidFill>
                <a:effectLst/>
                <a:ea typeface="굴림체" panose="020B0609000101010101" pitchFamily="49" charset="-127"/>
              </a:rPr>
            </a:br>
            <a:br>
              <a:rPr kumimoji="0" lang="ko-KR" altLang="ko-KR" sz="1100" b="0" i="0" u="none" strike="noStrike" cap="none" normalizeH="0" baseline="0" dirty="0">
                <a:ln>
                  <a:noFill/>
                </a:ln>
                <a:solidFill>
                  <a:srgbClr val="000000"/>
                </a:solidFill>
                <a:effectLst/>
                <a:ea typeface="굴림체" panose="020B0609000101010101" pitchFamily="49" charset="-127"/>
              </a:rPr>
            </a:br>
            <a:r>
              <a:rPr kumimoji="0" lang="ko-KR" altLang="ko-KR" sz="1100" b="0" i="0" u="none" strike="noStrike" cap="none" normalizeH="0" baseline="0" dirty="0">
                <a:ln>
                  <a:noFill/>
                </a:ln>
                <a:solidFill>
                  <a:srgbClr val="000000"/>
                </a:solidFill>
                <a:effectLst/>
                <a:ea typeface="굴림체" panose="020B0609000101010101" pitchFamily="49" charset="-127"/>
              </a:rPr>
              <a:t>    </a:t>
            </a:r>
            <a:endParaRPr kumimoji="0" lang="ko-KR" altLang="ko-KR" sz="1100" b="0" i="0" u="none" strike="noStrike" cap="none" normalizeH="0" baseline="0" dirty="0">
              <a:ln>
                <a:noFill/>
              </a:ln>
              <a:solidFill>
                <a:schemeClr val="tx1"/>
              </a:solidFill>
              <a:effectLst/>
            </a:endParaRPr>
          </a:p>
        </p:txBody>
      </p:sp>
      <p:sp>
        <p:nvSpPr>
          <p:cNvPr id="2" name="슬라이드 번호 개체 틀 1"/>
          <p:cNvSpPr>
            <a:spLocks noGrp="1"/>
          </p:cNvSpPr>
          <p:nvPr>
            <p:ph type="sldNum" sz="quarter" idx="12"/>
          </p:nvPr>
        </p:nvSpPr>
        <p:spPr/>
        <p:txBody>
          <a:bodyPr/>
          <a:lstStyle/>
          <a:p>
            <a:fld id="{C8B1308B-619C-4750-878A-85E35834BA81}" type="slidenum">
              <a:rPr lang="ko-KR" altLang="en-US" smtClean="0"/>
              <a:t>95</a:t>
            </a:fld>
            <a:endParaRPr lang="ko-KR" altLang="en-US"/>
          </a:p>
        </p:txBody>
      </p:sp>
      <p:grpSp>
        <p:nvGrpSpPr>
          <p:cNvPr id="28" name="그룹 27">
            <a:extLst>
              <a:ext uri="{FF2B5EF4-FFF2-40B4-BE49-F238E27FC236}">
                <a16:creationId xmlns:a16="http://schemas.microsoft.com/office/drawing/2014/main" id="{1354C355-7909-4E68-92E5-D8C210A6FFB6}"/>
              </a:ext>
            </a:extLst>
          </p:cNvPr>
          <p:cNvGrpSpPr/>
          <p:nvPr/>
        </p:nvGrpSpPr>
        <p:grpSpPr>
          <a:xfrm>
            <a:off x="5703834" y="1286579"/>
            <a:ext cx="708589" cy="4993689"/>
            <a:chOff x="5283200" y="1461403"/>
            <a:chExt cx="483976" cy="3751832"/>
          </a:xfrm>
        </p:grpSpPr>
        <p:cxnSp>
          <p:nvCxnSpPr>
            <p:cNvPr id="29" name="연결선: 꺾임 28">
              <a:extLst>
                <a:ext uri="{FF2B5EF4-FFF2-40B4-BE49-F238E27FC236}">
                  <a16:creationId xmlns:a16="http://schemas.microsoft.com/office/drawing/2014/main" id="{DC62D682-3909-430A-83BB-EEA6A4BEA11D}"/>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DCC7FC57-0596-41C9-86BF-708D3C30CF47}"/>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B7DE2C0-7656-4B28-A2B9-B33F470E2776}"/>
              </a:ext>
            </a:extLst>
          </p:cNvPr>
          <p:cNvSpPr txBox="1"/>
          <p:nvPr/>
        </p:nvSpPr>
        <p:spPr>
          <a:xfrm>
            <a:off x="440812" y="1116646"/>
            <a:ext cx="6096000" cy="6032421"/>
          </a:xfrm>
          <a:prstGeom prst="rect">
            <a:avLst/>
          </a:prstGeom>
          <a:noFill/>
        </p:spPr>
        <p:txBody>
          <a:bodyPr wrap="square">
            <a:spAutoFit/>
          </a:bodyPr>
          <a:lstStyle/>
          <a:p>
            <a:r>
              <a:rPr lang="en-US" altLang="ko-KR" sz="1200" i="1" kern="0" dirty="0">
                <a:solidFill>
                  <a:srgbClr val="808080"/>
                </a:solidFill>
                <a:effectLst/>
                <a:latin typeface="맑은 고딕" panose="020B0503020000020004" pitchFamily="50" charset="-127"/>
                <a:cs typeface="굴림체" panose="020B0609000101010101" pitchFamily="49" charset="-127"/>
              </a:rPr>
              <a:t># servo motor channel from 6 to 14</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attribute : fraction(0.0 ~ 1.0), angle(0 ~ 180)</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servo6</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6</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servo7</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7</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servo8</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8</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servo9</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9</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servo10</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servo11</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servo12</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12</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servo13</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13</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servo14</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servo.ContinuousServo</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pca.channels</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14</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create '</a:t>
            </a:r>
            <a:r>
              <a:rPr lang="en-US" altLang="ko-KR" sz="1200" i="1" kern="0" dirty="0" err="1">
                <a:solidFill>
                  <a:srgbClr val="808080"/>
                </a:solidFill>
                <a:effectLst/>
                <a:latin typeface="맑은 고딕" panose="020B0503020000020004" pitchFamily="50" charset="-127"/>
                <a:cs typeface="굴림체" panose="020B0609000101010101" pitchFamily="49" charset="-127"/>
              </a:rPr>
              <a:t>SimpleMFRC522</a:t>
            </a:r>
            <a:r>
              <a:rPr lang="en-US" altLang="ko-KR" sz="1200" i="1" kern="0" dirty="0">
                <a:solidFill>
                  <a:srgbClr val="808080"/>
                </a:solidFill>
                <a:effectLst/>
                <a:latin typeface="맑은 고딕" panose="020B0503020000020004" pitchFamily="50" charset="-127"/>
                <a:cs typeface="굴림체" panose="020B0609000101010101" pitchFamily="49" charset="-127"/>
              </a:rPr>
              <a:t>' object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reader = </a:t>
            </a:r>
            <a:r>
              <a:rPr lang="en-US" altLang="ko-KR" sz="1200" kern="0" dirty="0" err="1">
                <a:solidFill>
                  <a:srgbClr val="000000"/>
                </a:solidFill>
                <a:effectLst/>
                <a:latin typeface="맑은 고딕" panose="020B0503020000020004" pitchFamily="50" charset="-127"/>
                <a:cs typeface="굴림체" panose="020B0609000101010101" pitchFamily="49" charset="-127"/>
              </a:rPr>
              <a:t>SimpleMFRC522</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GPIO</a:t>
            </a:r>
            <a:r>
              <a:rPr lang="ko-KR" altLang="ko-KR" sz="1200" i="1" kern="0" dirty="0">
                <a:solidFill>
                  <a:srgbClr val="808080"/>
                </a:solidFill>
                <a:effectLst/>
                <a:ea typeface="맑은 고딕" panose="020B0503020000020004" pitchFamily="50" charset="-127"/>
                <a:cs typeface="굴림체" panose="020B0609000101010101" pitchFamily="49" charset="-127"/>
              </a:rPr>
              <a:t>의 사용할</a:t>
            </a:r>
            <a:r>
              <a:rPr lang="en-US" altLang="ko-KR" sz="1200" i="1" kern="0" dirty="0">
                <a:solidFill>
                  <a:srgbClr val="808080"/>
                </a:solidFill>
                <a:effectLst/>
                <a:ea typeface="맑은 고딕" panose="020B0503020000020004" pitchFamily="50" charset="-127"/>
                <a:cs typeface="굴림체" panose="020B0609000101010101" pitchFamily="49" charset="-127"/>
              </a:rPr>
              <a:t> pin Mode </a:t>
            </a:r>
            <a:r>
              <a:rPr lang="ko-KR" altLang="ko-KR" sz="1200" i="1" kern="0" dirty="0">
                <a:solidFill>
                  <a:srgbClr val="808080"/>
                </a:solidFill>
                <a:effectLst/>
                <a:ea typeface="맑은 고딕" panose="020B0503020000020004" pitchFamily="50" charset="-127"/>
                <a:cs typeface="굴림체" panose="020B0609000101010101" pitchFamily="49" charset="-127"/>
              </a:rPr>
              <a:t>설정</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i="1" kern="0" dirty="0" err="1">
                <a:solidFill>
                  <a:srgbClr val="808080"/>
                </a:solidFill>
                <a:effectLst/>
                <a:ea typeface="맑은 고딕" panose="020B0503020000020004" pitchFamily="50" charset="-127"/>
                <a:cs typeface="굴림체" panose="020B0609000101010101" pitchFamily="49" charset="-127"/>
              </a:rPr>
              <a:t>BCM</a:t>
            </a:r>
            <a:r>
              <a:rPr lang="en-US" altLang="ko-KR" sz="1200" i="1" kern="0" dirty="0">
                <a:solidFill>
                  <a:srgbClr val="808080"/>
                </a:solidFill>
                <a:effectLst/>
                <a:ea typeface="맑은 고딕" panose="020B0503020000020004" pitchFamily="50" charset="-127"/>
                <a:cs typeface="굴림체" panose="020B0609000101010101" pitchFamily="49" charset="-127"/>
              </a:rPr>
              <a:t> : GPIO </a:t>
            </a:r>
            <a:r>
              <a:rPr lang="ko-KR" altLang="ko-KR" sz="1200" i="1" kern="0" dirty="0">
                <a:solidFill>
                  <a:srgbClr val="808080"/>
                </a:solidFill>
                <a:effectLst/>
                <a:ea typeface="맑은 고딕" panose="020B0503020000020004" pitchFamily="50" charset="-127"/>
                <a:cs typeface="굴림체" panose="020B0609000101010101" pitchFamily="49" charset="-127"/>
              </a:rPr>
              <a:t>번호</a:t>
            </a:r>
            <a:r>
              <a:rPr lang="en-US" altLang="ko-KR" sz="1200" i="1" kern="0" dirty="0">
                <a:solidFill>
                  <a:srgbClr val="808080"/>
                </a:solidFill>
                <a:effectLst/>
                <a:ea typeface="맑은 고딕" panose="020B0503020000020004" pitchFamily="50" charset="-127"/>
                <a:cs typeface="굴림체" panose="020B0609000101010101" pitchFamily="49" charset="-127"/>
              </a:rPr>
              <a:t>, BOARD : </a:t>
            </a:r>
            <a:r>
              <a:rPr lang="ko-KR" altLang="ko-KR" sz="1200" i="1" kern="0" dirty="0">
                <a:solidFill>
                  <a:srgbClr val="808080"/>
                </a:solidFill>
                <a:effectLst/>
                <a:ea typeface="맑은 고딕" panose="020B0503020000020004" pitchFamily="50" charset="-127"/>
                <a:cs typeface="굴림체" panose="020B0609000101010101" pitchFamily="49" charset="-127"/>
              </a:rPr>
              <a:t>물리적번호</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i="1" kern="0" dirty="0" err="1">
                <a:solidFill>
                  <a:srgbClr val="808080"/>
                </a:solidFill>
                <a:effectLst/>
                <a:ea typeface="맑은 고딕" panose="020B0503020000020004" pitchFamily="50" charset="-127"/>
                <a:cs typeface="굴림체" panose="020B0609000101010101" pitchFamily="49" charset="-127"/>
              </a:rPr>
              <a:t>GPIO.setmode</a:t>
            </a:r>
            <a:r>
              <a:rPr lang="en-US" altLang="ko-KR" sz="1200" i="1" kern="0" dirty="0">
                <a:solidFill>
                  <a:srgbClr val="808080"/>
                </a:solidFill>
                <a:effectLst/>
                <a:ea typeface="맑은 고딕" panose="020B0503020000020004" pitchFamily="50" charset="-127"/>
                <a:cs typeface="굴림체" panose="020B0609000101010101" pitchFamily="49" charset="-127"/>
              </a:rPr>
              <a:t>(</a:t>
            </a:r>
            <a:r>
              <a:rPr lang="en-US" altLang="ko-KR" sz="1200" i="1" kern="0" dirty="0" err="1">
                <a:solidFill>
                  <a:srgbClr val="808080"/>
                </a:solidFill>
                <a:effectLst/>
                <a:ea typeface="맑은 고딕" panose="020B0503020000020004" pitchFamily="50" charset="-127"/>
                <a:cs typeface="굴림체" panose="020B0609000101010101" pitchFamily="49" charset="-127"/>
              </a:rPr>
              <a:t>GPIO.BOARD</a:t>
            </a:r>
            <a:r>
              <a:rPr lang="en-US" altLang="ko-KR" sz="1200" i="1" kern="0" dirty="0">
                <a:solidFill>
                  <a:srgbClr val="808080"/>
                </a:solidFill>
                <a:effectLst/>
                <a:ea typeface="맑은 고딕" panose="020B0503020000020004" pitchFamily="50" charset="-127"/>
                <a:cs typeface="굴림체" panose="020B0609000101010101" pitchFamily="49" charset="-127"/>
              </a:rPr>
              <a:t>)</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CategoryLV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ListView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Category</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94558D"/>
                </a:solidFill>
                <a:effectLst/>
                <a:latin typeface="맑은 고딕" panose="020B0503020000020004" pitchFamily="50" charset="-127"/>
                <a:cs typeface="굴림체" panose="020B0609000101010101" pitchFamily="49" charset="-127"/>
              </a:rPr>
              <a:t>self</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kern="0" dirty="0">
                <a:solidFill>
                  <a:srgbClr val="000080"/>
                </a:solidFill>
                <a:effectLst/>
                <a:latin typeface="맑은 고딕" panose="020B0503020000020004" pitchFamily="50" charset="-127"/>
                <a:cs typeface="굴림체" panose="020B0609000101010101" pitchFamily="49" charset="-127"/>
              </a:rPr>
              <a:t>super</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user = </a:t>
            </a:r>
            <a:r>
              <a:rPr lang="en-US" altLang="ko-KR" sz="1200" kern="0" dirty="0" err="1">
                <a:solidFill>
                  <a:srgbClr val="000000"/>
                </a:solidFill>
                <a:effectLst/>
                <a:latin typeface="맑은 고딕" panose="020B0503020000020004" pitchFamily="50" charset="-127"/>
                <a:cs typeface="굴림체" panose="020B0609000101010101" pitchFamily="49" charset="-127"/>
              </a:rPr>
              <a:t>twsuser.objects.get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err="1">
                <a:solidFill>
                  <a:srgbClr val="94558D"/>
                </a:solidFill>
                <a:effectLst/>
                <a:latin typeface="맑은 고딕" panose="020B0503020000020004" pitchFamily="50" charset="-127"/>
                <a:cs typeface="굴림체" panose="020B0609000101010101" pitchFamily="49" charset="-127"/>
              </a:rPr>
              <a:t>self</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formset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user.company</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else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'company'</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user.company</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'address'</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user.address</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'call'</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user.call</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'email'</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user.email</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context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800" kern="0" dirty="0">
                <a:solidFill>
                  <a:srgbClr val="000000"/>
                </a:solidFill>
                <a:effectLst/>
                <a:latin typeface="맑은 고딕" panose="020B0503020000020004" pitchFamily="50" charset="-127"/>
                <a:cs typeface="굴림체" panose="020B0609000101010101" pitchFamily="49" charset="-127"/>
              </a:rPr>
            </a:br>
            <a:endParaRPr lang="ko-KR" altLang="en-US" dirty="0"/>
          </a:p>
        </p:txBody>
      </p:sp>
      <p:sp>
        <p:nvSpPr>
          <p:cNvPr id="32" name="TextBox 31">
            <a:extLst>
              <a:ext uri="{FF2B5EF4-FFF2-40B4-BE49-F238E27FC236}">
                <a16:creationId xmlns:a16="http://schemas.microsoft.com/office/drawing/2014/main" id="{854CF489-71E8-451E-B6C4-1C6F1758826A}"/>
              </a:ext>
            </a:extLst>
          </p:cNvPr>
          <p:cNvSpPr txBox="1"/>
          <p:nvPr/>
        </p:nvSpPr>
        <p:spPr>
          <a:xfrm>
            <a:off x="6536812" y="1186665"/>
            <a:ext cx="6096000" cy="5719771"/>
          </a:xfrm>
          <a:prstGeom prst="rect">
            <a:avLst/>
          </a:prstGeom>
          <a:noFill/>
        </p:spPr>
        <p:txBody>
          <a:bodyPr wrap="square">
            <a:spAutoFit/>
          </a:bodyPr>
          <a:lstStyle/>
          <a:p>
            <a:pPr algn="l" latinLnBrk="0">
              <a:lnSpc>
                <a:spcPct val="107000"/>
              </a:lnSpc>
              <a:spcAft>
                <a:spcPts val="12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ko-KR" sz="1200" b="1" kern="0" dirty="0">
                <a:solidFill>
                  <a:srgbClr val="000080"/>
                </a:solidFill>
                <a:effectLst/>
                <a:latin typeface="맑은 고딕" panose="020B0503020000020004" pitchFamily="50" charset="-127"/>
                <a:ea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t>CategoryDV</a:t>
            </a:r>
            <a:r>
              <a:rPr lang="en-US" altLang="ko-KR" sz="1200" kern="0" dirty="0">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t>DetailView</a:t>
            </a:r>
            <a:r>
              <a:rPr lang="en-US" altLang="ko-KR" sz="1200" kern="0" dirty="0">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ea typeface="맑은 고딕" panose="020B0503020000020004" pitchFamily="50" charset="-127"/>
                <a:cs typeface="굴림체" panose="020B0609000101010101" pitchFamily="49" charset="-127"/>
              </a:rPr>
              <a:t>    model = Category</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ProductDV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DetailView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94558D"/>
                </a:solidFill>
                <a:effectLst/>
                <a:latin typeface="맑은 고딕" panose="020B0503020000020004" pitchFamily="50" charset="-127"/>
                <a:cs typeface="굴림체" panose="020B0609000101010101" pitchFamily="49" charset="-127"/>
              </a:rPr>
              <a:t>self</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kern="0" dirty="0">
                <a:solidFill>
                  <a:srgbClr val="000080"/>
                </a:solidFill>
                <a:effectLst/>
                <a:latin typeface="맑은 고딕" panose="020B0503020000020004" pitchFamily="50" charset="-127"/>
                <a:cs typeface="굴림체" panose="020B0609000101010101" pitchFamily="49" charset="-127"/>
              </a:rPr>
              <a:t>super</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get_context_data</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kwargs</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category_list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Category.objects.all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context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OrderDV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DetailView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Product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'photo/order_detail.html'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class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OrderLV</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ListView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model = Order</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template_name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'photo/order_list.html'</a:t>
            </a:r>
            <a:br>
              <a:rPr lang="en-US" altLang="ko-KR" sz="1200" b="1" kern="0" dirty="0">
                <a:solidFill>
                  <a:srgbClr val="008080"/>
                </a:solidFill>
                <a:effectLst/>
                <a:latin typeface="맑은 고딕" panose="020B0503020000020004" pitchFamily="50" charset="-127"/>
                <a:cs typeface="굴림체" panose="020B0609000101010101" pitchFamily="49" charset="-127"/>
              </a:rPr>
            </a:br>
            <a:br>
              <a:rPr lang="en-US" altLang="ko-KR" sz="1200" b="1" kern="0" dirty="0">
                <a:solidFill>
                  <a:srgbClr val="008080"/>
                </a:solidFill>
                <a:effectLst/>
                <a:latin typeface="맑은 고딕" panose="020B0503020000020004" pitchFamily="50" charset="-127"/>
                <a:cs typeface="굴림체" panose="020B0609000101010101" pitchFamily="49" charset="-127"/>
              </a:rPr>
            </a:br>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count % </a:t>
            </a:r>
            <a:r>
              <a:rPr lang="en-US" altLang="ko-KR" sz="1200" kern="0" dirty="0">
                <a:solidFill>
                  <a:srgbClr val="0000FF"/>
                </a:solidFill>
                <a:effectLst/>
                <a:latin typeface="맑은 고딕" panose="020B0503020000020004" pitchFamily="50" charset="-127"/>
                <a:cs typeface="굴림체" panose="020B0609000101010101" pitchFamily="49" charset="-127"/>
              </a:rPr>
              <a:t>3 </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count is 1</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num1</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num2</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a:solidFill>
                  <a:srgbClr val="000000"/>
                </a:solidFill>
                <a:effectLst/>
                <a:latin typeface="맑은 고딕" panose="020B0503020000020004" pitchFamily="50" charset="-127"/>
                <a:cs typeface="굴림체" panose="020B0609000101010101" pitchFamily="49" charset="-127"/>
              </a:rPr>
              <a:t>count % </a:t>
            </a:r>
            <a:r>
              <a:rPr lang="en-US" altLang="ko-KR" sz="1200" kern="0" dirty="0">
                <a:solidFill>
                  <a:srgbClr val="0000FF"/>
                </a:solidFill>
                <a:effectLst/>
                <a:latin typeface="맑은 고딕" panose="020B0503020000020004" pitchFamily="50" charset="-127"/>
                <a:cs typeface="굴림체" panose="020B0609000101010101" pitchFamily="49" charset="-127"/>
              </a:rPr>
              <a:t>3 </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2</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count is 2</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num1</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num2</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else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wiringpi.pinMode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num1</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wiringpi.pinMode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num2</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800" i="1" kern="0" dirty="0">
                <a:solidFill>
                  <a:srgbClr val="808080"/>
                </a:solidFill>
                <a:effectLst/>
                <a:latin typeface="맑은 고딕" panose="020B0503020000020004" pitchFamily="50" charset="-127"/>
                <a:cs typeface="굴림체" panose="020B0609000101010101" pitchFamily="49" charset="-127"/>
              </a:rPr>
            </a:br>
            <a:endParaRPr lang="ko-KR" altLang="en-US" dirty="0"/>
          </a:p>
        </p:txBody>
      </p:sp>
    </p:spTree>
    <p:extLst>
      <p:ext uri="{BB962C8B-B14F-4D97-AF65-F5344CB8AC3E}">
        <p14:creationId xmlns:p14="http://schemas.microsoft.com/office/powerpoint/2010/main" val="40635910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10" name="직사각형 9">
            <a:extLst>
              <a:ext uri="{FF2B5EF4-FFF2-40B4-BE49-F238E27FC236}">
                <a16:creationId xmlns:a16="http://schemas.microsoft.com/office/drawing/2014/main" id="{72EED1EE-1CE2-4411-A1BC-96CDF0E75D74}"/>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id="{27CC2CDF-C30D-4837-97D1-8C340ACE625D}"/>
              </a:ext>
            </a:extLst>
          </p:cNvPr>
          <p:cNvGrpSpPr/>
          <p:nvPr/>
        </p:nvGrpSpPr>
        <p:grpSpPr>
          <a:xfrm>
            <a:off x="6301902" y="1564036"/>
            <a:ext cx="708589" cy="4539717"/>
            <a:chOff x="5283200" y="1461403"/>
            <a:chExt cx="483976" cy="3751832"/>
          </a:xfrm>
        </p:grpSpPr>
        <p:cxnSp>
          <p:nvCxnSpPr>
            <p:cNvPr id="34" name="연결선: 꺾임 33">
              <a:extLst>
                <a:ext uri="{FF2B5EF4-FFF2-40B4-BE49-F238E27FC236}">
                  <a16:creationId xmlns:a16="http://schemas.microsoft.com/office/drawing/2014/main" id="{D83CAC84-8F23-469E-A19F-8321B11C036B}"/>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80639624-A35B-4A7A-AA7B-424C2186B948}"/>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96</a:t>
            </a:fld>
            <a:endParaRPr lang="ko-KR" altLang="en-US"/>
          </a:p>
        </p:txBody>
      </p:sp>
      <p:sp>
        <p:nvSpPr>
          <p:cNvPr id="26" name="TextBox 25">
            <a:extLst>
              <a:ext uri="{FF2B5EF4-FFF2-40B4-BE49-F238E27FC236}">
                <a16:creationId xmlns:a16="http://schemas.microsoft.com/office/drawing/2014/main" id="{386111D4-8F4A-4796-9D69-3EBE6E738E8F}"/>
              </a:ext>
            </a:extLst>
          </p:cNvPr>
          <p:cNvSpPr txBox="1"/>
          <p:nvPr/>
        </p:nvSpPr>
        <p:spPr>
          <a:xfrm>
            <a:off x="366724" y="1361906"/>
            <a:ext cx="6096000" cy="5078313"/>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Order_Product</a:t>
            </a:r>
            <a:r>
              <a:rPr lang="en-US" altLang="ko-KR" sz="1200" kern="0" dirty="0">
                <a:solidFill>
                  <a:srgbClr val="000000"/>
                </a:solidFill>
                <a:effectLst/>
                <a:latin typeface="맑은 고딕" panose="020B0503020000020004" pitchFamily="50" charset="-127"/>
                <a:cs typeface="굴림체" panose="020B0609000101010101" pitchFamily="49" charset="-127"/>
              </a:rPr>
              <a:t>(request):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store_list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Order.objects.all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store_list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store_list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store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storeResult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  </a:t>
            </a:r>
            <a:r>
              <a:rPr lang="en-US" altLang="ko-KR" sz="1200" i="1" kern="0" dirty="0">
                <a:solidFill>
                  <a:srgbClr val="808080"/>
                </a:solidFill>
                <a:effectLst/>
                <a:latin typeface="맑은 고딕" panose="020B0503020000020004" pitchFamily="50" charset="-127"/>
                <a:cs typeface="굴림체" panose="020B0609000101010101" pitchFamily="49" charset="-127"/>
              </a:rPr>
              <a:t># release count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for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in </a:t>
            </a:r>
            <a:r>
              <a:rPr lang="en-US" altLang="ko-KR" sz="1200" kern="0" dirty="0">
                <a:solidFill>
                  <a:srgbClr val="000000"/>
                </a:solidFill>
                <a:effectLst/>
                <a:latin typeface="맑은 고딕" panose="020B0503020000020004" pitchFamily="50" charset="-127"/>
                <a:cs typeface="굴림체" panose="020B0609000101010101" pitchFamily="49" charset="-127"/>
              </a:rPr>
              <a:t>store:</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ko-KR" altLang="ko-KR" sz="1200" i="1" kern="0" dirty="0">
                <a:solidFill>
                  <a:srgbClr val="808080"/>
                </a:solidFill>
                <a:effectLst/>
                <a:ea typeface="맑은 고딕" panose="020B0503020000020004" pitchFamily="50" charset="-127"/>
                <a:cs typeface="굴림체" panose="020B0609000101010101" pitchFamily="49" charset="-127"/>
              </a:rPr>
              <a:t>받아온 보관장소가</a:t>
            </a:r>
            <a:r>
              <a:rPr lang="en-US" altLang="ko-KR" sz="1200" i="1" kern="0" dirty="0">
                <a:solidFill>
                  <a:srgbClr val="808080"/>
                </a:solidFill>
                <a:effectLst/>
                <a:ea typeface="맑은 고딕" panose="020B0503020000020004" pitchFamily="50" charset="-127"/>
                <a:cs typeface="굴림체" panose="020B0609000101010101" pitchFamily="49" charset="-127"/>
              </a:rPr>
              <a:t> A1 </a:t>
            </a:r>
            <a:r>
              <a:rPr lang="ko-KR" altLang="ko-KR" sz="1200" i="1" kern="0" dirty="0" err="1">
                <a:solidFill>
                  <a:srgbClr val="808080"/>
                </a:solidFill>
                <a:effectLst/>
                <a:ea typeface="맑은 고딕" panose="020B0503020000020004" pitchFamily="50" charset="-127"/>
                <a:cs typeface="굴림체" panose="020B0609000101010101" pitchFamily="49" charset="-127"/>
              </a:rPr>
              <a:t>일때</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a1</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ko-KR" altLang="ko-KR" sz="1200" i="1" kern="0" dirty="0">
                <a:solidFill>
                  <a:srgbClr val="808080"/>
                </a:solidFill>
                <a:effectLst/>
                <a:ea typeface="맑은 고딕" panose="020B0503020000020004" pitchFamily="50" charset="-127"/>
                <a:cs typeface="굴림체" panose="020B0609000101010101" pitchFamily="49" charset="-127"/>
              </a:rPr>
              <a:t>등록된 제품 중 보관장소가</a:t>
            </a:r>
            <a:r>
              <a:rPr lang="en-US" altLang="ko-KR" sz="1200" i="1" kern="0" dirty="0">
                <a:solidFill>
                  <a:srgbClr val="808080"/>
                </a:solidFill>
                <a:effectLst/>
                <a:ea typeface="맑은 고딕" panose="020B0503020000020004" pitchFamily="50" charset="-127"/>
                <a:cs typeface="굴림체" panose="020B0609000101010101" pitchFamily="49" charset="-127"/>
              </a:rPr>
              <a:t> A1 </a:t>
            </a:r>
            <a:r>
              <a:rPr lang="ko-KR" altLang="ko-KR" sz="1200" i="1" kern="0" dirty="0">
                <a:solidFill>
                  <a:srgbClr val="808080"/>
                </a:solidFill>
                <a:effectLst/>
                <a:ea typeface="맑은 고딕" panose="020B0503020000020004" pitchFamily="50" charset="-127"/>
                <a:cs typeface="굴림체" panose="020B0609000101010101" pitchFamily="49" charset="-127"/>
              </a:rPr>
              <a:t>인 걸 불러옴</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a1.release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a1.stock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ko-KR" altLang="ko-KR" sz="1200" i="1" kern="0" dirty="0">
                <a:solidFill>
                  <a:srgbClr val="808080"/>
                </a:solidFill>
                <a:effectLst/>
                <a:ea typeface="맑은 고딕" panose="020B0503020000020004" pitchFamily="50" charset="-127"/>
                <a:cs typeface="굴림체" panose="020B0609000101010101" pitchFamily="49" charset="-127"/>
              </a:rPr>
              <a:t>조건</a:t>
            </a:r>
            <a:r>
              <a:rPr lang="en-US" altLang="ko-KR" sz="1200" i="1" kern="0" dirty="0">
                <a:solidFill>
                  <a:srgbClr val="808080"/>
                </a:solidFill>
                <a:effectLst/>
                <a:ea typeface="맑은 고딕" panose="020B0503020000020004" pitchFamily="50" charset="-127"/>
                <a:cs typeface="굴림체" panose="020B0609000101010101" pitchFamily="49" charset="-127"/>
              </a:rPr>
              <a:t> - &gt; </a:t>
            </a:r>
            <a:r>
              <a:rPr lang="ko-KR" altLang="ko-KR" sz="1200" i="1" kern="0" dirty="0">
                <a:solidFill>
                  <a:srgbClr val="808080"/>
                </a:solidFill>
                <a:effectLst/>
                <a:ea typeface="맑은 고딕" panose="020B0503020000020004" pitchFamily="50" charset="-127"/>
                <a:cs typeface="굴림체" panose="020B0609000101010101" pitchFamily="49" charset="-127"/>
              </a:rPr>
              <a:t>출고수량이</a:t>
            </a:r>
            <a:r>
              <a:rPr lang="en-US" altLang="ko-KR" sz="1200" i="1" kern="0" dirty="0">
                <a:solidFill>
                  <a:srgbClr val="808080"/>
                </a:solidFill>
                <a:effectLst/>
                <a:ea typeface="맑은 고딕" panose="020B0503020000020004" pitchFamily="50" charset="-127"/>
                <a:cs typeface="굴림체" panose="020B0609000101010101" pitchFamily="49" charset="-127"/>
              </a:rPr>
              <a:t> 0. </a:t>
            </a:r>
            <a:r>
              <a:rPr lang="ko-KR" altLang="ko-KR" sz="1200" i="1" kern="0" dirty="0">
                <a:solidFill>
                  <a:srgbClr val="808080"/>
                </a:solidFill>
                <a:effectLst/>
                <a:ea typeface="맑은 고딕" panose="020B0503020000020004" pitchFamily="50" charset="-127"/>
                <a:cs typeface="굴림체" panose="020B0609000101010101" pitchFamily="49" charset="-127"/>
              </a:rPr>
              <a:t>재고 수량이</a:t>
            </a:r>
            <a:r>
              <a:rPr lang="en-US" altLang="ko-KR" sz="1200" i="1" kern="0" dirty="0">
                <a:solidFill>
                  <a:srgbClr val="808080"/>
                </a:solidFill>
                <a:effectLst/>
                <a:ea typeface="맑은 고딕" panose="020B0503020000020004" pitchFamily="50" charset="-127"/>
                <a:cs typeface="굴림체" panose="020B0609000101010101" pitchFamily="49" charset="-127"/>
              </a:rPr>
              <a:t> 1 </a:t>
            </a:r>
            <a:r>
              <a:rPr lang="ko-KR" altLang="ko-KR" sz="1200" i="1" kern="0" dirty="0" err="1">
                <a:solidFill>
                  <a:srgbClr val="808080"/>
                </a:solidFill>
                <a:effectLst/>
                <a:ea typeface="맑은 고딕" panose="020B0503020000020004" pitchFamily="50" charset="-127"/>
                <a:cs typeface="굴림체" panose="020B0609000101010101" pitchFamily="49" charset="-127"/>
              </a:rPr>
              <a:t>일때만</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ko-KR" altLang="ko-KR" sz="1200" i="1" kern="0" dirty="0">
                <a:solidFill>
                  <a:srgbClr val="808080"/>
                </a:solidFill>
                <a:effectLst/>
                <a:ea typeface="맑은 고딕" panose="020B0503020000020004" pitchFamily="50" charset="-127"/>
                <a:cs typeface="굴림체" panose="020B0609000101010101" pitchFamily="49" charset="-127"/>
              </a:rPr>
              <a:t>출고</a:t>
            </a:r>
            <a:r>
              <a:rPr lang="en-US" altLang="ko-KR" sz="1200" i="1" kern="0" dirty="0">
                <a:solidFill>
                  <a:srgbClr val="808080"/>
                </a:solidFill>
                <a:effectLst/>
                <a:ea typeface="맑은 고딕" panose="020B0503020000020004" pitchFamily="50" charset="-127"/>
                <a:cs typeface="굴림체" panose="020B0609000101010101" pitchFamily="49" charset="-127"/>
              </a:rPr>
              <a:t> +1 </a:t>
            </a:r>
            <a:r>
              <a:rPr lang="ko-KR" altLang="ko-KR" sz="1200" i="1" kern="0" dirty="0">
                <a:solidFill>
                  <a:srgbClr val="808080"/>
                </a:solidFill>
                <a:effectLst/>
                <a:ea typeface="맑은 고딕" panose="020B0503020000020004" pitchFamily="50" charset="-127"/>
                <a:cs typeface="굴림체" panose="020B0609000101010101" pitchFamily="49" charset="-127"/>
              </a:rPr>
              <a:t>재고</a:t>
            </a:r>
            <a:r>
              <a:rPr lang="en-US" altLang="ko-KR" sz="1200" i="1" kern="0" dirty="0">
                <a:solidFill>
                  <a:srgbClr val="808080"/>
                </a:solidFill>
                <a:effectLst/>
                <a:ea typeface="맑은 고딕" panose="020B0503020000020004" pitchFamily="50" charset="-127"/>
                <a:cs typeface="굴림체" panose="020B0609000101010101" pitchFamily="49" charset="-127"/>
              </a:rPr>
              <a:t> -1 </a:t>
            </a:r>
            <a:r>
              <a:rPr lang="ko-KR" altLang="ko-KR" sz="1200" i="1" kern="0" dirty="0">
                <a:solidFill>
                  <a:srgbClr val="808080"/>
                </a:solidFill>
                <a:effectLst/>
                <a:ea typeface="맑은 고딕" panose="020B0503020000020004" pitchFamily="50" charset="-127"/>
                <a:cs typeface="굴림체" panose="020B0609000101010101" pitchFamily="49" charset="-127"/>
              </a:rPr>
              <a:t>즉 이미 처리 된 주문은 계산이 중복해서 일어나지 않도록</a:t>
            </a:r>
            <a:br>
              <a:rPr lang="en-US" altLang="ko-KR" sz="1200" i="1" kern="0" dirty="0">
                <a:solidFill>
                  <a:srgbClr val="808080"/>
                </a:solidFill>
                <a:effectLst/>
                <a:ea typeface="맑은 고딕" panose="020B0503020000020004" pitchFamily="50" charset="-127"/>
                <a:cs typeface="굴림체" panose="020B0609000101010101" pitchFamily="49" charset="-127"/>
              </a:rPr>
            </a:br>
            <a:r>
              <a:rPr lang="en-US" altLang="ko-KR" sz="1200" i="1" kern="0" dirty="0">
                <a:solidFill>
                  <a:srgbClr val="808080"/>
                </a:solidFill>
                <a:effectLst/>
                <a:ea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a1.save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servo6.fraction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   </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servo6.fraction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servo6.fraction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a:solidFill>
                  <a:srgbClr val="000000"/>
                </a:solidFill>
                <a:effectLst/>
                <a:latin typeface="맑은 고딕" panose="020B0503020000020004" pitchFamily="50" charset="-127"/>
                <a:cs typeface="굴림체" panose="020B0609000101010101" pitchFamily="49" charset="-127"/>
              </a:rPr>
              <a:t>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endParaRPr lang="ko-KR" altLang="en-US" sz="1200" dirty="0"/>
          </a:p>
        </p:txBody>
      </p:sp>
      <p:sp>
        <p:nvSpPr>
          <p:cNvPr id="28" name="TextBox 27">
            <a:extLst>
              <a:ext uri="{FF2B5EF4-FFF2-40B4-BE49-F238E27FC236}">
                <a16:creationId xmlns:a16="http://schemas.microsoft.com/office/drawing/2014/main" id="{FEFF9001-E63D-4F1F-B7C3-A2DAF90AEAFB}"/>
              </a:ext>
            </a:extLst>
          </p:cNvPr>
          <p:cNvSpPr txBox="1"/>
          <p:nvPr/>
        </p:nvSpPr>
        <p:spPr>
          <a:xfrm>
            <a:off x="6729126" y="1619066"/>
            <a:ext cx="6096000" cy="3231654"/>
          </a:xfrm>
          <a:prstGeom prst="rect">
            <a:avLst/>
          </a:prstGeom>
          <a:noFill/>
        </p:spPr>
        <p:txBody>
          <a:bodyPr wrap="square">
            <a:spAutoFit/>
          </a:bodyPr>
          <a:lstStyle/>
          <a:p>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A2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a2</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A2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a2.release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a2.stock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a2.save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servo7.fraction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servo7.fraction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servo7.fraction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endParaRPr lang="ko-KR" altLang="en-US" sz="1200" dirty="0"/>
          </a:p>
        </p:txBody>
      </p:sp>
    </p:spTree>
    <p:extLst>
      <p:ext uri="{BB962C8B-B14F-4D97-AF65-F5344CB8AC3E}">
        <p14:creationId xmlns:p14="http://schemas.microsoft.com/office/powerpoint/2010/main" val="1293532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702189" y="1367889"/>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97</a:t>
            </a:fld>
            <a:endParaRPr lang="ko-KR" altLang="en-US"/>
          </a:p>
        </p:txBody>
      </p:sp>
      <p:sp>
        <p:nvSpPr>
          <p:cNvPr id="27" name="TextBox 26">
            <a:extLst>
              <a:ext uri="{FF2B5EF4-FFF2-40B4-BE49-F238E27FC236}">
                <a16:creationId xmlns:a16="http://schemas.microsoft.com/office/drawing/2014/main" id="{8B6F9352-4A93-47EB-BD4F-F365E0626367}"/>
              </a:ext>
            </a:extLst>
          </p:cNvPr>
          <p:cNvSpPr txBox="1"/>
          <p:nvPr/>
        </p:nvSpPr>
        <p:spPr>
          <a:xfrm>
            <a:off x="250361" y="1234966"/>
            <a:ext cx="6096000" cy="3416320"/>
          </a:xfrm>
          <a:prstGeom prst="rect">
            <a:avLst/>
          </a:prstGeom>
          <a:noFill/>
        </p:spPr>
        <p:txBody>
          <a:bodyPr wrap="square">
            <a:spAutoFit/>
          </a:bodyPr>
          <a:lstStyle/>
          <a:p>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A3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a3</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A3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a3.release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a3.stock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a3.save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servo8.fraction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servo8.fraction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servo8.fraction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endParaRPr lang="ko-KR" altLang="en-US" sz="1200" dirty="0"/>
          </a:p>
        </p:txBody>
      </p:sp>
      <p:sp>
        <p:nvSpPr>
          <p:cNvPr id="28" name="TextBox 27">
            <a:extLst>
              <a:ext uri="{FF2B5EF4-FFF2-40B4-BE49-F238E27FC236}">
                <a16:creationId xmlns:a16="http://schemas.microsoft.com/office/drawing/2014/main" id="{A9E738C7-4265-4F57-A913-887E3E3498F7}"/>
              </a:ext>
            </a:extLst>
          </p:cNvPr>
          <p:cNvSpPr txBox="1"/>
          <p:nvPr/>
        </p:nvSpPr>
        <p:spPr>
          <a:xfrm>
            <a:off x="332528" y="4457143"/>
            <a:ext cx="6096000" cy="1938992"/>
          </a:xfrm>
          <a:prstGeom prst="rect">
            <a:avLst/>
          </a:prstGeom>
          <a:noFill/>
        </p:spPr>
        <p:txBody>
          <a:bodyPr wrap="square">
            <a:spAutoFit/>
          </a:bodyPr>
          <a:lstStyle/>
          <a:p>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B1</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b1</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B1</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b1.release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b1.stock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b1.save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servo9.fraction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endParaRPr lang="ko-KR" altLang="en-US" sz="1200" dirty="0"/>
          </a:p>
        </p:txBody>
      </p:sp>
      <p:sp>
        <p:nvSpPr>
          <p:cNvPr id="29" name="TextBox 28">
            <a:extLst>
              <a:ext uri="{FF2B5EF4-FFF2-40B4-BE49-F238E27FC236}">
                <a16:creationId xmlns:a16="http://schemas.microsoft.com/office/drawing/2014/main" id="{79AD53F2-9D9C-4F69-8BD5-5395B7A2D8C3}"/>
              </a:ext>
            </a:extLst>
          </p:cNvPr>
          <p:cNvSpPr txBox="1"/>
          <p:nvPr/>
        </p:nvSpPr>
        <p:spPr>
          <a:xfrm>
            <a:off x="6170477" y="1403194"/>
            <a:ext cx="6096000" cy="1846659"/>
          </a:xfrm>
          <a:prstGeom prst="rect">
            <a:avLst/>
          </a:prstGeom>
          <a:noFill/>
        </p:spPr>
        <p:txBody>
          <a:bodyPr wrap="square">
            <a:spAutoFit/>
          </a:bodyPr>
          <a:lstStyle/>
          <a:p>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servo9.fraction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servo9.fraction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800" kern="0" dirty="0">
                <a:solidFill>
                  <a:srgbClr val="0000FF"/>
                </a:solidFill>
                <a:effectLst/>
                <a:latin typeface="맑은 고딕" panose="020B0503020000020004" pitchFamily="50" charset="-127"/>
                <a:cs typeface="굴림체" panose="020B0609000101010101" pitchFamily="49" charset="-127"/>
              </a:rPr>
            </a:br>
            <a:endParaRPr lang="ko-KR" altLang="en-US" dirty="0"/>
          </a:p>
        </p:txBody>
      </p:sp>
      <p:sp>
        <p:nvSpPr>
          <p:cNvPr id="30" name="TextBox 29">
            <a:extLst>
              <a:ext uri="{FF2B5EF4-FFF2-40B4-BE49-F238E27FC236}">
                <a16:creationId xmlns:a16="http://schemas.microsoft.com/office/drawing/2014/main" id="{1C50DDEB-0AD8-46BB-815F-B2B585FAB598}"/>
              </a:ext>
            </a:extLst>
          </p:cNvPr>
          <p:cNvSpPr txBox="1"/>
          <p:nvPr/>
        </p:nvSpPr>
        <p:spPr>
          <a:xfrm>
            <a:off x="5702189" y="2839479"/>
            <a:ext cx="6136104" cy="3908762"/>
          </a:xfrm>
          <a:prstGeom prst="rect">
            <a:avLst/>
          </a:prstGeom>
          <a:noFill/>
        </p:spPr>
        <p:txBody>
          <a:bodyPr wrap="square">
            <a:spAutoFit/>
          </a:bodyPr>
          <a:lstStyle/>
          <a:p>
            <a:br>
              <a:rPr lang="en-US" altLang="ko-KR" sz="8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b2</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b2.release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b2.stock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b2.save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servo10.fraction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servo10.fraction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servo10.fraction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br>
              <a:rPr lang="en-US" altLang="ko-KR" sz="1200" kern="0" dirty="0">
                <a:solidFill>
                  <a:srgbClr val="0000FF"/>
                </a:solidFill>
                <a:effectLst/>
                <a:latin typeface="맑은 고딕" panose="020B0503020000020004" pitchFamily="50" charset="-127"/>
                <a:cs typeface="굴림체" panose="020B0609000101010101" pitchFamily="49" charset="-127"/>
              </a:rPr>
            </a:br>
            <a:br>
              <a:rPr lang="en-US" altLang="ko-KR" sz="1200" kern="0" dirty="0">
                <a:solidFill>
                  <a:srgbClr val="0000FF"/>
                </a:solidFill>
                <a:effectLst/>
                <a:latin typeface="맑은 고딕" panose="020B0503020000020004" pitchFamily="50" charset="-127"/>
                <a:cs typeface="굴림체" panose="020B0609000101010101" pitchFamily="49" charset="-127"/>
              </a:rPr>
            </a:br>
            <a:endParaRPr lang="ko-KR" altLang="en-US" sz="1200" dirty="0"/>
          </a:p>
        </p:txBody>
      </p:sp>
      <p:sp>
        <p:nvSpPr>
          <p:cNvPr id="31" name="TextBox 30">
            <a:extLst>
              <a:ext uri="{FF2B5EF4-FFF2-40B4-BE49-F238E27FC236}">
                <a16:creationId xmlns:a16="http://schemas.microsoft.com/office/drawing/2014/main" id="{540D206F-BC5A-40DA-8A25-126D199CDFF6}"/>
              </a:ext>
            </a:extLst>
          </p:cNvPr>
          <p:cNvSpPr txBox="1"/>
          <p:nvPr/>
        </p:nvSpPr>
        <p:spPr>
          <a:xfrm>
            <a:off x="2532465" y="5267330"/>
            <a:ext cx="6136104" cy="646331"/>
          </a:xfrm>
          <a:prstGeom prst="rect">
            <a:avLst/>
          </a:prstGeom>
          <a:noFill/>
        </p:spPr>
        <p:txBody>
          <a:bodyPr wrap="square">
            <a:spAutoFit/>
          </a:bodyPr>
          <a:lstStyle/>
          <a:p>
            <a:br>
              <a:rPr lang="en-US" altLang="ko-KR" sz="1800" kern="0" dirty="0">
                <a:solidFill>
                  <a:srgbClr val="0000FF"/>
                </a:solidFill>
                <a:effectLst/>
                <a:latin typeface="맑은 고딕" panose="020B0503020000020004" pitchFamily="50" charset="-127"/>
                <a:cs typeface="굴림체" panose="020B0609000101010101" pitchFamily="49" charset="-127"/>
              </a:rPr>
            </a:br>
            <a:endParaRPr lang="ko-KR" altLang="en-US" dirty="0"/>
          </a:p>
        </p:txBody>
      </p:sp>
    </p:spTree>
    <p:extLst>
      <p:ext uri="{BB962C8B-B14F-4D97-AF65-F5344CB8AC3E}">
        <p14:creationId xmlns:p14="http://schemas.microsoft.com/office/powerpoint/2010/main" val="3267284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702189" y="1367889"/>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98</a:t>
            </a:fld>
            <a:endParaRPr lang="ko-KR" altLang="en-US"/>
          </a:p>
        </p:txBody>
      </p:sp>
      <p:sp>
        <p:nvSpPr>
          <p:cNvPr id="31" name="TextBox 30">
            <a:extLst>
              <a:ext uri="{FF2B5EF4-FFF2-40B4-BE49-F238E27FC236}">
                <a16:creationId xmlns:a16="http://schemas.microsoft.com/office/drawing/2014/main" id="{540D206F-BC5A-40DA-8A25-126D199CDFF6}"/>
              </a:ext>
            </a:extLst>
          </p:cNvPr>
          <p:cNvSpPr txBox="1"/>
          <p:nvPr/>
        </p:nvSpPr>
        <p:spPr>
          <a:xfrm>
            <a:off x="2532465" y="5267330"/>
            <a:ext cx="6136104" cy="646331"/>
          </a:xfrm>
          <a:prstGeom prst="rect">
            <a:avLst/>
          </a:prstGeom>
          <a:noFill/>
        </p:spPr>
        <p:txBody>
          <a:bodyPr wrap="square">
            <a:spAutoFit/>
          </a:bodyPr>
          <a:lstStyle/>
          <a:p>
            <a:br>
              <a:rPr lang="en-US" altLang="ko-KR" sz="1800" kern="0" dirty="0">
                <a:solidFill>
                  <a:srgbClr val="0000FF"/>
                </a:solidFill>
                <a:effectLst/>
                <a:latin typeface="맑은 고딕" panose="020B0503020000020004" pitchFamily="50" charset="-127"/>
                <a:cs typeface="굴림체" panose="020B0609000101010101" pitchFamily="49" charset="-127"/>
              </a:rPr>
            </a:br>
            <a:endParaRPr lang="ko-KR" altLang="en-US" dirty="0"/>
          </a:p>
        </p:txBody>
      </p:sp>
      <p:sp>
        <p:nvSpPr>
          <p:cNvPr id="32" name="TextBox 31">
            <a:extLst>
              <a:ext uri="{FF2B5EF4-FFF2-40B4-BE49-F238E27FC236}">
                <a16:creationId xmlns:a16="http://schemas.microsoft.com/office/drawing/2014/main" id="{8109F692-8FDE-4E0D-8DD5-54D26F05A595}"/>
              </a:ext>
            </a:extLst>
          </p:cNvPr>
          <p:cNvSpPr txBox="1"/>
          <p:nvPr/>
        </p:nvSpPr>
        <p:spPr>
          <a:xfrm>
            <a:off x="207804" y="1183833"/>
            <a:ext cx="6136104" cy="3416320"/>
          </a:xfrm>
          <a:prstGeom prst="rect">
            <a:avLst/>
          </a:prstGeom>
          <a:noFill/>
        </p:spPr>
        <p:txBody>
          <a:bodyPr wrap="square">
            <a:spAutoFit/>
          </a:bodyPr>
          <a:lstStyle/>
          <a:p>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b3</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B3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b3.release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b3.stock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b3.save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servo11.fraction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4</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servo11.fraction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4</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servo11.fraction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endParaRPr lang="ko-KR" altLang="en-US" sz="1200" dirty="0"/>
          </a:p>
        </p:txBody>
      </p:sp>
      <p:sp>
        <p:nvSpPr>
          <p:cNvPr id="33" name="TextBox 32">
            <a:extLst>
              <a:ext uri="{FF2B5EF4-FFF2-40B4-BE49-F238E27FC236}">
                <a16:creationId xmlns:a16="http://schemas.microsoft.com/office/drawing/2014/main" id="{88F1DE2D-70C9-4EC8-A642-26E08D602E3C}"/>
              </a:ext>
            </a:extLst>
          </p:cNvPr>
          <p:cNvSpPr txBox="1"/>
          <p:nvPr/>
        </p:nvSpPr>
        <p:spPr>
          <a:xfrm>
            <a:off x="323528" y="4505910"/>
            <a:ext cx="6096000" cy="2031325"/>
          </a:xfrm>
          <a:prstGeom prst="rect">
            <a:avLst/>
          </a:prstGeom>
          <a:noFill/>
        </p:spPr>
        <p:txBody>
          <a:bodyPr wrap="square">
            <a:spAutoFit/>
          </a:bodyPr>
          <a:lstStyle/>
          <a:p>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C1</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c1</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C1</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c1.release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c1.stock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c1.release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c1.stock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c1.save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servo12.fraction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0.30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4</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endParaRPr lang="ko-KR" altLang="en-US" dirty="0"/>
          </a:p>
        </p:txBody>
      </p:sp>
      <p:sp>
        <p:nvSpPr>
          <p:cNvPr id="34" name="TextBox 33">
            <a:extLst>
              <a:ext uri="{FF2B5EF4-FFF2-40B4-BE49-F238E27FC236}">
                <a16:creationId xmlns:a16="http://schemas.microsoft.com/office/drawing/2014/main" id="{9673B3FD-3E94-408B-95D5-B055F8AC3F43}"/>
              </a:ext>
            </a:extLst>
          </p:cNvPr>
          <p:cNvSpPr txBox="1"/>
          <p:nvPr/>
        </p:nvSpPr>
        <p:spPr>
          <a:xfrm>
            <a:off x="6449763" y="1367889"/>
            <a:ext cx="6096000" cy="1846659"/>
          </a:xfrm>
          <a:prstGeom prst="rect">
            <a:avLst/>
          </a:prstGeom>
          <a:noFill/>
        </p:spPr>
        <p:txBody>
          <a:bodyPr wrap="square">
            <a:spAutoFit/>
          </a:bodyPr>
          <a:lstStyle/>
          <a:p>
            <a:r>
              <a:rPr lang="en-US" altLang="ko-KR" sz="1200" kern="0">
                <a:solidFill>
                  <a:srgbClr val="000000"/>
                </a:solidFill>
                <a:effectLst/>
                <a:latin typeface="맑은 고딕" panose="020B0503020000020004" pitchFamily="50" charset="-127"/>
                <a:cs typeface="굴림체" panose="020B0609000101010101" pitchFamily="49" charset="-127"/>
              </a:rPr>
              <a:t> wiringpi.digitalWrite(</a:t>
            </a:r>
            <a:r>
              <a:rPr lang="en-US" altLang="ko-KR" sz="1200" kern="0">
                <a:solidFill>
                  <a:srgbClr val="0000FF"/>
                </a:solidFill>
                <a:effectLst/>
                <a:latin typeface="맑은 고딕" panose="020B0503020000020004" pitchFamily="50" charset="-127"/>
                <a:cs typeface="굴림체" panose="020B0609000101010101" pitchFamily="49" charset="-127"/>
              </a:rPr>
              <a:t>19</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kern="0">
                <a:solidFill>
                  <a:srgbClr val="0000FF"/>
                </a:solidFill>
                <a:effectLst/>
                <a:latin typeface="맑은 고딕" panose="020B0503020000020004" pitchFamily="50" charset="-127"/>
                <a:cs typeface="굴림체" panose="020B0609000101010101" pitchFamily="49" charset="-127"/>
              </a:rPr>
              <a:t>0</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i="1" kern="0">
                <a:solidFill>
                  <a:srgbClr val="808080"/>
                </a:solidFill>
                <a:effectLst/>
                <a:latin typeface="맑은 고딕" panose="020B0503020000020004" pitchFamily="50" charset="-127"/>
                <a:cs typeface="굴림체" panose="020B0609000101010101" pitchFamily="49" charset="-127"/>
              </a:rPr>
              <a:t># relayA output</a:t>
            </a:r>
            <a:br>
              <a:rPr lang="en-US" altLang="ko-KR" sz="1200" i="1" kern="0">
                <a:solidFill>
                  <a:srgbClr val="808080"/>
                </a:solidFill>
                <a:effectLst/>
                <a:latin typeface="맑은 고딕" panose="020B0503020000020004" pitchFamily="50" charset="-127"/>
                <a:cs typeface="굴림체" panose="020B0609000101010101" pitchFamily="49" charset="-127"/>
              </a:rPr>
            </a:br>
            <a:r>
              <a:rPr lang="en-US" altLang="ko-KR" sz="1200" i="1" kern="0">
                <a:solidFill>
                  <a:srgbClr val="808080"/>
                </a:solidFill>
                <a:effectLst/>
                <a:latin typeface="맑은 고딕" panose="020B0503020000020004" pitchFamily="50" charset="-127"/>
                <a:cs typeface="굴림체" panose="020B0609000101010101" pitchFamily="49" charset="-127"/>
              </a:rPr>
              <a:t>                </a:t>
            </a:r>
            <a:r>
              <a:rPr lang="en-US" altLang="ko-KR" sz="1200" kern="0">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a:solidFill>
                  <a:srgbClr val="0000FF"/>
                </a:solidFill>
                <a:effectLst/>
                <a:latin typeface="맑은 고딕" panose="020B0503020000020004" pitchFamily="50" charset="-127"/>
                <a:cs typeface="굴림체" panose="020B0609000101010101" pitchFamily="49" charset="-127"/>
              </a:rPr>
              <a:t>16</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kern="0">
                <a:solidFill>
                  <a:srgbClr val="0000FF"/>
                </a:solidFill>
                <a:effectLst/>
                <a:latin typeface="맑은 고딕" panose="020B0503020000020004" pitchFamily="50" charset="-127"/>
                <a:cs typeface="굴림체" panose="020B0609000101010101" pitchFamily="49" charset="-127"/>
              </a:rPr>
              <a:t>0</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i="1" kern="0">
                <a:solidFill>
                  <a:srgbClr val="808080"/>
                </a:solidFill>
                <a:effectLst/>
                <a:latin typeface="맑은 고딕" panose="020B0503020000020004" pitchFamily="50" charset="-127"/>
                <a:cs typeface="굴림체" panose="020B0609000101010101" pitchFamily="49" charset="-127"/>
              </a:rPr>
              <a:t># relayB output</a:t>
            </a:r>
            <a:br>
              <a:rPr lang="en-US" altLang="ko-KR" sz="1200" i="1" kern="0">
                <a:solidFill>
                  <a:srgbClr val="808080"/>
                </a:solidFill>
                <a:effectLst/>
                <a:latin typeface="맑은 고딕" panose="020B0503020000020004" pitchFamily="50" charset="-127"/>
                <a:cs typeface="굴림체" panose="020B0609000101010101" pitchFamily="49" charset="-127"/>
              </a:rPr>
            </a:br>
            <a:r>
              <a:rPr lang="en-US" altLang="ko-KR" sz="1200" i="1" kern="0">
                <a:solidFill>
                  <a:srgbClr val="808080"/>
                </a:solidFill>
                <a:effectLst/>
                <a:latin typeface="맑은 고딕" panose="020B0503020000020004" pitchFamily="50" charset="-127"/>
                <a:cs typeface="굴림체" panose="020B0609000101010101" pitchFamily="49" charset="-127"/>
              </a:rPr>
              <a:t>                </a:t>
            </a:r>
            <a:r>
              <a:rPr lang="en-US" altLang="ko-KR" sz="1200" kern="0">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a:solidFill>
                  <a:srgbClr val="0000FF"/>
                </a:solidFill>
                <a:effectLst/>
                <a:latin typeface="맑은 고딕" panose="020B0503020000020004" pitchFamily="50" charset="-127"/>
                <a:cs typeface="굴림체" panose="020B0609000101010101" pitchFamily="49" charset="-127"/>
              </a:rPr>
              <a:t>26</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kern="0">
                <a:solidFill>
                  <a:srgbClr val="0000FF"/>
                </a:solidFill>
                <a:effectLst/>
                <a:latin typeface="맑은 고딕" panose="020B0503020000020004" pitchFamily="50" charset="-127"/>
                <a:cs typeface="굴림체" panose="020B0609000101010101" pitchFamily="49" charset="-127"/>
              </a:rPr>
              <a:t>1</a:t>
            </a:r>
            <a:r>
              <a:rPr lang="en-US" altLang="ko-KR" sz="1200" kern="0">
                <a:solidFill>
                  <a:srgbClr val="000000"/>
                </a:solidFill>
                <a:effectLst/>
                <a:latin typeface="맑은 고딕" panose="020B0503020000020004" pitchFamily="50" charset="-127"/>
                <a:cs typeface="굴림체" panose="020B0609000101010101" pitchFamily="49" charset="-127"/>
              </a:rPr>
              <a:t>)  </a:t>
            </a:r>
            <a:r>
              <a:rPr lang="en-US" altLang="ko-KR" sz="1200" i="1" kern="0">
                <a:solidFill>
                  <a:srgbClr val="808080"/>
                </a:solidFill>
                <a:effectLst/>
                <a:latin typeface="맑은 고딕" panose="020B0503020000020004" pitchFamily="50" charset="-127"/>
                <a:cs typeface="굴림체" panose="020B0609000101010101" pitchFamily="49" charset="-127"/>
              </a:rPr>
              <a:t># relayC output</a:t>
            </a:r>
            <a:br>
              <a:rPr lang="en-US" altLang="ko-KR" sz="1200" i="1" kern="0">
                <a:solidFill>
                  <a:srgbClr val="808080"/>
                </a:solidFill>
                <a:effectLst/>
                <a:latin typeface="맑은 고딕" panose="020B0503020000020004" pitchFamily="50" charset="-127"/>
                <a:cs typeface="굴림체" panose="020B0609000101010101" pitchFamily="49" charset="-127"/>
              </a:rPr>
            </a:br>
            <a:r>
              <a:rPr lang="en-US" altLang="ko-KR" sz="1200" i="1" kern="0">
                <a:solidFill>
                  <a:srgbClr val="808080"/>
                </a:solidFill>
                <a:effectLst/>
                <a:latin typeface="맑은 고딕" panose="020B0503020000020004" pitchFamily="50" charset="-127"/>
                <a:cs typeface="굴림체" panose="020B0609000101010101" pitchFamily="49" charset="-127"/>
              </a:rPr>
              <a:t>                </a:t>
            </a:r>
            <a:r>
              <a:rPr lang="en-US" altLang="ko-KR" sz="1200" kern="0">
                <a:solidFill>
                  <a:srgbClr val="000000"/>
                </a:solidFill>
                <a:effectLst/>
                <a:latin typeface="맑은 고딕" panose="020B0503020000020004" pitchFamily="50" charset="-127"/>
                <a:cs typeface="굴림체" panose="020B0609000101010101" pitchFamily="49" charset="-127"/>
              </a:rPr>
              <a:t>servo12.fraction = </a:t>
            </a:r>
            <a:r>
              <a:rPr lang="en-US" altLang="ko-KR" sz="1200" kern="0">
                <a:solidFill>
                  <a:srgbClr val="0000FF"/>
                </a:solidFill>
                <a:effectLst/>
                <a:latin typeface="맑은 고딕" panose="020B0503020000020004" pitchFamily="50" charset="-127"/>
                <a:cs typeface="굴림체" panose="020B0609000101010101" pitchFamily="49" charset="-127"/>
              </a:rPr>
              <a:t>0.70  </a:t>
            </a:r>
            <a:r>
              <a:rPr lang="en-US" altLang="ko-KR" sz="1200" i="1" kern="0">
                <a:solidFill>
                  <a:srgbClr val="808080"/>
                </a:solidFill>
                <a:effectLst/>
                <a:latin typeface="맑은 고딕" panose="020B0503020000020004" pitchFamily="50" charset="-127"/>
                <a:cs typeface="굴림체" panose="020B0609000101010101" pitchFamily="49" charset="-127"/>
              </a:rPr>
              <a:t># move back</a:t>
            </a:r>
            <a:br>
              <a:rPr lang="en-US" altLang="ko-KR" sz="1200" i="1" kern="0">
                <a:solidFill>
                  <a:srgbClr val="808080"/>
                </a:solidFill>
                <a:effectLst/>
                <a:latin typeface="맑은 고딕" panose="020B0503020000020004" pitchFamily="50" charset="-127"/>
                <a:cs typeface="굴림체" panose="020B0609000101010101" pitchFamily="49" charset="-127"/>
              </a:rPr>
            </a:br>
            <a:r>
              <a:rPr lang="en-US" altLang="ko-KR" sz="1200" i="1" kern="0">
                <a:solidFill>
                  <a:srgbClr val="808080"/>
                </a:solidFill>
                <a:effectLst/>
                <a:latin typeface="맑은 고딕" panose="020B0503020000020004" pitchFamily="50" charset="-127"/>
                <a:cs typeface="굴림체" panose="020B0609000101010101" pitchFamily="49" charset="-127"/>
              </a:rPr>
              <a:t>                </a:t>
            </a:r>
            <a:r>
              <a:rPr lang="en-US" altLang="ko-KR" sz="1200" kern="0">
                <a:solidFill>
                  <a:srgbClr val="000000"/>
                </a:solidFill>
                <a:effectLst/>
                <a:latin typeface="맑은 고딕" panose="020B0503020000020004" pitchFamily="50" charset="-127"/>
                <a:cs typeface="굴림체" panose="020B0609000101010101" pitchFamily="49" charset="-127"/>
              </a:rPr>
              <a:t>time.sleep(</a:t>
            </a:r>
            <a:r>
              <a:rPr lang="en-US" altLang="ko-KR" sz="1200" kern="0">
                <a:solidFill>
                  <a:srgbClr val="0000FF"/>
                </a:solidFill>
                <a:effectLst/>
                <a:latin typeface="맑은 고딕" panose="020B0503020000020004" pitchFamily="50" charset="-127"/>
                <a:cs typeface="굴림체" panose="020B0609000101010101" pitchFamily="49" charset="-127"/>
              </a:rPr>
              <a:t>4</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servo12.fraction = </a:t>
            </a:r>
            <a:r>
              <a:rPr lang="en-US" altLang="ko-KR" sz="1200" kern="0">
                <a:solidFill>
                  <a:srgbClr val="0000FF"/>
                </a:solidFill>
                <a:effectLst/>
                <a:latin typeface="맑은 고딕" panose="020B0503020000020004" pitchFamily="50" charset="-127"/>
                <a:cs typeface="굴림체" panose="020B0609000101010101" pitchFamily="49" charset="-127"/>
              </a:rPr>
              <a:t>0.5  </a:t>
            </a:r>
            <a:r>
              <a:rPr lang="en-US" altLang="ko-KR" sz="1200" i="1" kern="0">
                <a:solidFill>
                  <a:srgbClr val="808080"/>
                </a:solidFill>
                <a:effectLst/>
                <a:latin typeface="맑은 고딕" panose="020B0503020000020004" pitchFamily="50" charset="-127"/>
                <a:cs typeface="굴림체" panose="020B0609000101010101" pitchFamily="49" charset="-127"/>
              </a:rPr>
              <a:t># stop</a:t>
            </a:r>
            <a:br>
              <a:rPr lang="en-US" altLang="ko-KR" sz="1200" i="1" kern="0">
                <a:solidFill>
                  <a:srgbClr val="808080"/>
                </a:solidFill>
                <a:effectLst/>
                <a:latin typeface="맑은 고딕" panose="020B0503020000020004" pitchFamily="50" charset="-127"/>
                <a:cs typeface="굴림체" panose="020B0609000101010101" pitchFamily="49" charset="-127"/>
              </a:rPr>
            </a:br>
            <a:r>
              <a:rPr lang="en-US" altLang="ko-KR" sz="1200" i="1" kern="0">
                <a:solidFill>
                  <a:srgbClr val="808080"/>
                </a:solidFill>
                <a:effectLst/>
                <a:latin typeface="맑은 고딕" panose="020B0503020000020004" pitchFamily="50" charset="-127"/>
                <a:cs typeface="굴림체" panose="020B0609000101010101" pitchFamily="49" charset="-127"/>
              </a:rPr>
              <a:t>                </a:t>
            </a:r>
            <a:r>
              <a:rPr lang="en-US" altLang="ko-KR" sz="1200" kern="0">
                <a:solidFill>
                  <a:srgbClr val="000000"/>
                </a:solidFill>
                <a:effectLst/>
                <a:latin typeface="맑은 고딕" panose="020B0503020000020004" pitchFamily="50" charset="-127"/>
                <a:cs typeface="굴림체" panose="020B0609000101010101" pitchFamily="49" charset="-127"/>
              </a:rPr>
              <a:t>time.sleep(</a:t>
            </a:r>
            <a:r>
              <a:rPr lang="en-US" altLang="ko-KR" sz="1200" kern="0">
                <a:solidFill>
                  <a:srgbClr val="0000FF"/>
                </a:solidFill>
                <a:effectLst/>
                <a:latin typeface="맑은 고딕" panose="020B0503020000020004" pitchFamily="50" charset="-127"/>
                <a:cs typeface="굴림체" panose="020B0609000101010101" pitchFamily="49" charset="-127"/>
              </a:rPr>
              <a:t>12</a:t>
            </a:r>
            <a:r>
              <a:rPr lang="en-US" altLang="ko-KR" sz="1200" kern="0">
                <a:solidFill>
                  <a:srgbClr val="000000"/>
                </a:solidFill>
                <a:effectLst/>
                <a:latin typeface="맑은 고딕" panose="020B0503020000020004" pitchFamily="50" charset="-127"/>
                <a:cs typeface="굴림체" panose="020B0609000101010101" pitchFamily="49" charset="-127"/>
              </a:rPr>
              <a:t>)</a:t>
            </a:r>
            <a:br>
              <a:rPr lang="en-US" altLang="ko-KR" sz="1200" kern="0">
                <a:solidFill>
                  <a:srgbClr val="000000"/>
                </a:solidFill>
                <a:effectLst/>
                <a:latin typeface="맑은 고딕" panose="020B0503020000020004" pitchFamily="50" charset="-127"/>
                <a:cs typeface="굴림체" panose="020B0609000101010101" pitchFamily="49" charset="-127"/>
              </a:rPr>
            </a:br>
            <a:r>
              <a:rPr lang="en-US" altLang="ko-KR" sz="1200" kern="0">
                <a:solidFill>
                  <a:srgbClr val="000000"/>
                </a:solidFill>
                <a:effectLst/>
                <a:latin typeface="맑은 고딕" panose="020B0503020000020004" pitchFamily="50" charset="-127"/>
                <a:cs typeface="굴림체" panose="020B0609000101010101" pitchFamily="49" charset="-127"/>
              </a:rPr>
              <a:t>                count += </a:t>
            </a:r>
            <a:r>
              <a:rPr lang="en-US" altLang="ko-KR" sz="1200" kern="0">
                <a:solidFill>
                  <a:srgbClr val="0000FF"/>
                </a:solidFill>
                <a:effectLst/>
                <a:latin typeface="맑은 고딕" panose="020B0503020000020004" pitchFamily="50" charset="-127"/>
                <a:cs typeface="굴림체" panose="020B0609000101010101" pitchFamily="49" charset="-127"/>
              </a:rPr>
              <a:t>1</a:t>
            </a:r>
            <a:br>
              <a:rPr lang="en-US" altLang="ko-KR" sz="1050" kern="0">
                <a:solidFill>
                  <a:srgbClr val="0000FF"/>
                </a:solidFill>
                <a:effectLst/>
                <a:latin typeface="맑은 고딕" panose="020B0503020000020004" pitchFamily="50" charset="-127"/>
                <a:cs typeface="굴림체" panose="020B0609000101010101" pitchFamily="49" charset="-127"/>
              </a:rPr>
            </a:br>
            <a:endParaRPr lang="ko-KR" altLang="en-US" dirty="0"/>
          </a:p>
        </p:txBody>
      </p:sp>
      <p:sp>
        <p:nvSpPr>
          <p:cNvPr id="35" name="TextBox 34">
            <a:extLst>
              <a:ext uri="{FF2B5EF4-FFF2-40B4-BE49-F238E27FC236}">
                <a16:creationId xmlns:a16="http://schemas.microsoft.com/office/drawing/2014/main" id="{F2A93185-5ACA-4591-8BEB-D056F24844EE}"/>
              </a:ext>
            </a:extLst>
          </p:cNvPr>
          <p:cNvSpPr txBox="1"/>
          <p:nvPr/>
        </p:nvSpPr>
        <p:spPr>
          <a:xfrm>
            <a:off x="6197408" y="2978226"/>
            <a:ext cx="6272462" cy="3416320"/>
          </a:xfrm>
          <a:prstGeom prst="rect">
            <a:avLst/>
          </a:prstGeom>
          <a:noFill/>
        </p:spPr>
        <p:txBody>
          <a:bodyPr wrap="square">
            <a:spAutoFit/>
          </a:bodyPr>
          <a:lstStyle/>
          <a:p>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c2</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C2</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c2.release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c2.stock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c2.release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c2.stock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c2.save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servo13.fraction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6</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servo13.fraction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servo13.fraction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12</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endParaRPr lang="ko-KR" altLang="en-US" sz="1200" dirty="0"/>
          </a:p>
        </p:txBody>
      </p:sp>
    </p:spTree>
    <p:extLst>
      <p:ext uri="{BB962C8B-B14F-4D97-AF65-F5344CB8AC3E}">
        <p14:creationId xmlns:p14="http://schemas.microsoft.com/office/powerpoint/2010/main" val="3025995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바닥글 개체 틀 11">
            <a:extLst>
              <a:ext uri="{FF2B5EF4-FFF2-40B4-BE49-F238E27FC236}">
                <a16:creationId xmlns:a16="http://schemas.microsoft.com/office/drawing/2014/main" id="{F142FBDF-030B-4E5A-BF26-D22ED09B73D8}"/>
              </a:ext>
            </a:extLst>
          </p:cNvPr>
          <p:cNvSpPr>
            <a:spLocks noGrp="1"/>
          </p:cNvSpPr>
          <p:nvPr>
            <p:ph type="ftr" sz="quarter" idx="11"/>
          </p:nvPr>
        </p:nvSpPr>
        <p:spPr>
          <a:xfrm>
            <a:off x="4648200" y="6492875"/>
            <a:ext cx="2895600" cy="365125"/>
          </a:xfrm>
        </p:spPr>
        <p:txBody>
          <a:bodyPr/>
          <a:lstStyle/>
          <a:p>
            <a:r>
              <a:rPr lang="ko-KR" altLang="en-US" dirty="0" err="1"/>
              <a:t>한이음</a:t>
            </a:r>
            <a:r>
              <a:rPr lang="ko-KR" altLang="en-US" dirty="0"/>
              <a:t> ▶ 프로그램 설계서</a:t>
            </a:r>
          </a:p>
        </p:txBody>
      </p:sp>
      <p:sp>
        <p:nvSpPr>
          <p:cNvPr id="3" name="제목 12">
            <a:extLst>
              <a:ext uri="{FF2B5EF4-FFF2-40B4-BE49-F238E27FC236}">
                <a16:creationId xmlns:a16="http://schemas.microsoft.com/office/drawing/2014/main" id="{27FF51DE-2E90-4CBD-9339-8C62E0D84F91}"/>
              </a:ext>
            </a:extLst>
          </p:cNvPr>
          <p:cNvSpPr txBox="1">
            <a:spLocks/>
          </p:cNvSpPr>
          <p:nvPr/>
        </p:nvSpPr>
        <p:spPr>
          <a:xfrm>
            <a:off x="323528" y="692697"/>
            <a:ext cx="2952328" cy="272474"/>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lang="ko-KR" altLang="en-US" sz="1700" b="1" dirty="0">
                <a:solidFill>
                  <a:schemeClr val="bg1"/>
                </a:solidFill>
                <a:latin typeface="+mn-ea"/>
                <a:cs typeface="+mj-cs"/>
              </a:rPr>
              <a:t>유즈케이스</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grpSp>
        <p:nvGrpSpPr>
          <p:cNvPr id="119" name="그룹 118">
            <a:extLst>
              <a:ext uri="{FF2B5EF4-FFF2-40B4-BE49-F238E27FC236}">
                <a16:creationId xmlns:a16="http://schemas.microsoft.com/office/drawing/2014/main" id="{FF0A084F-E015-4052-9446-F013D578F643}"/>
              </a:ext>
            </a:extLst>
          </p:cNvPr>
          <p:cNvGrpSpPr/>
          <p:nvPr/>
        </p:nvGrpSpPr>
        <p:grpSpPr>
          <a:xfrm>
            <a:off x="-580369" y="-508659"/>
            <a:ext cx="12772369" cy="1500979"/>
            <a:chOff x="-580369" y="-568340"/>
            <a:chExt cx="12772369" cy="1693084"/>
          </a:xfrm>
        </p:grpSpPr>
        <p:grpSp>
          <p:nvGrpSpPr>
            <p:cNvPr id="120" name="그룹 119">
              <a:extLst>
                <a:ext uri="{FF2B5EF4-FFF2-40B4-BE49-F238E27FC236}">
                  <a16:creationId xmlns:a16="http://schemas.microsoft.com/office/drawing/2014/main" id="{C316ECD1-BEEC-4CBC-9C30-AEFD3FD7EF29}"/>
                </a:ext>
              </a:extLst>
            </p:cNvPr>
            <p:cNvGrpSpPr/>
            <p:nvPr/>
          </p:nvGrpSpPr>
          <p:grpSpPr>
            <a:xfrm>
              <a:off x="3208" y="0"/>
              <a:ext cx="12188792" cy="1124744"/>
              <a:chOff x="107504" y="0"/>
              <a:chExt cx="9023912" cy="1124744"/>
            </a:xfrm>
          </p:grpSpPr>
          <p:cxnSp>
            <p:nvCxnSpPr>
              <p:cNvPr id="122" name="직선 연결선 121">
                <a:extLst>
                  <a:ext uri="{FF2B5EF4-FFF2-40B4-BE49-F238E27FC236}">
                    <a16:creationId xmlns:a16="http://schemas.microsoft.com/office/drawing/2014/main" id="{98CB8CE1-B08A-4C81-9841-E11AD00E3D86}"/>
                  </a:ext>
                </a:extLst>
              </p:cNvPr>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grpSp>
            <p:nvGrpSpPr>
              <p:cNvPr id="123" name="그룹 122">
                <a:extLst>
                  <a:ext uri="{FF2B5EF4-FFF2-40B4-BE49-F238E27FC236}">
                    <a16:creationId xmlns:a16="http://schemas.microsoft.com/office/drawing/2014/main" id="{780DC01E-A71F-4EAE-82CB-D80631F0082D}"/>
                  </a:ext>
                </a:extLst>
              </p:cNvPr>
              <p:cNvGrpSpPr/>
              <p:nvPr/>
            </p:nvGrpSpPr>
            <p:grpSpPr>
              <a:xfrm>
                <a:off x="107504" y="0"/>
                <a:ext cx="3096344" cy="1124744"/>
                <a:chOff x="107504" y="0"/>
                <a:chExt cx="3096344" cy="1124744"/>
              </a:xfrm>
            </p:grpSpPr>
            <p:sp>
              <p:nvSpPr>
                <p:cNvPr id="126" name="직사각형 125">
                  <a:extLst>
                    <a:ext uri="{FF2B5EF4-FFF2-40B4-BE49-F238E27FC236}">
                      <a16:creationId xmlns:a16="http://schemas.microsoft.com/office/drawing/2014/main" id="{A563F043-BBA0-46BE-9CC0-77227AB24BBA}"/>
                    </a:ext>
                  </a:extLst>
                </p:cNvPr>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7" name="직선 연결선 126">
                  <a:extLst>
                    <a:ext uri="{FF2B5EF4-FFF2-40B4-BE49-F238E27FC236}">
                      <a16:creationId xmlns:a16="http://schemas.microsoft.com/office/drawing/2014/main" id="{E994868D-3EA0-433E-81E6-2601CAAFCA68}"/>
                    </a:ext>
                  </a:extLst>
                </p:cNvPr>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제목 12">
                  <a:extLst>
                    <a:ext uri="{FF2B5EF4-FFF2-40B4-BE49-F238E27FC236}">
                      <a16:creationId xmlns:a16="http://schemas.microsoft.com/office/drawing/2014/main" id="{AE8B5D78-D522-4B76-9533-3ACF42DE137F}"/>
                    </a:ext>
                  </a:extLst>
                </p:cNvPr>
                <p:cNvSpPr txBox="1">
                  <a:spLocks/>
                </p:cNvSpPr>
                <p:nvPr/>
              </p:nvSpPr>
              <p:spPr>
                <a:xfrm>
                  <a:off x="323528" y="692696"/>
                  <a:ext cx="2808312"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grpSp>
          <p:pic>
            <p:nvPicPr>
              <p:cNvPr id="124" name="Picture 6">
                <a:extLst>
                  <a:ext uri="{FF2B5EF4-FFF2-40B4-BE49-F238E27FC236}">
                    <a16:creationId xmlns:a16="http://schemas.microsoft.com/office/drawing/2014/main" id="{05ECCC47-DEE4-4295-923A-64790334B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424" y="78041"/>
                <a:ext cx="677336" cy="39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 name="Picture 2">
                <a:extLst>
                  <a:ext uri="{FF2B5EF4-FFF2-40B4-BE49-F238E27FC236}">
                    <a16:creationId xmlns:a16="http://schemas.microsoft.com/office/drawing/2014/main" id="{C4E386DB-7134-4244-BC6E-C52035A810F0}"/>
                  </a:ext>
                </a:extLst>
              </p:cNvPr>
              <p:cNvPicPr>
                <a:picLocks noChangeAspect="1" noChangeArrowheads="1"/>
              </p:cNvPicPr>
              <p:nvPr/>
            </p:nvPicPr>
            <p:blipFill>
              <a:blip r:embed="rId3" cstate="print"/>
              <a:srcRect/>
              <a:stretch>
                <a:fillRect/>
              </a:stretch>
            </p:blipFill>
            <p:spPr bwMode="auto">
              <a:xfrm>
                <a:off x="8676456" y="476671"/>
                <a:ext cx="454960" cy="158965"/>
              </a:xfrm>
              <a:prstGeom prst="rect">
                <a:avLst/>
              </a:prstGeom>
              <a:noFill/>
              <a:ln w="9525">
                <a:noFill/>
                <a:miter lim="800000"/>
                <a:headEnd/>
                <a:tailEnd/>
              </a:ln>
            </p:spPr>
          </p:pic>
        </p:grpSp>
        <p:sp>
          <p:nvSpPr>
            <p:cNvPr id="121" name="막힌 원호 120">
              <a:extLst>
                <a:ext uri="{FF2B5EF4-FFF2-40B4-BE49-F238E27FC236}">
                  <a16:creationId xmlns:a16="http://schemas.microsoft.com/office/drawing/2014/main" id="{B450BBFB-7B6B-49AD-B97F-00CE9D3A95B1}"/>
                </a:ext>
              </a:extLst>
            </p:cNvPr>
            <p:cNvSpPr/>
            <p:nvPr/>
          </p:nvSpPr>
          <p:spPr>
            <a:xfrm flipV="1">
              <a:off x="-580369" y="-568340"/>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제목 12">
            <a:extLst>
              <a:ext uri="{FF2B5EF4-FFF2-40B4-BE49-F238E27FC236}">
                <a16:creationId xmlns:a16="http://schemas.microsoft.com/office/drawing/2014/main" id="{0A84E819-0629-4259-A232-931F14D51BFC}"/>
              </a:ext>
            </a:extLst>
          </p:cNvPr>
          <p:cNvSpPr txBox="1">
            <a:spLocks/>
          </p:cNvSpPr>
          <p:nvPr/>
        </p:nvSpPr>
        <p:spPr>
          <a:xfrm>
            <a:off x="440812" y="516412"/>
            <a:ext cx="3233720" cy="144000"/>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1700" b="1" i="0" u="none" strike="noStrike" kern="1200" cap="none" spc="0" normalizeH="0" baseline="0" noProof="0" dirty="0">
                <a:ln>
                  <a:noFill/>
                </a:ln>
                <a:solidFill>
                  <a:schemeClr val="bg1"/>
                </a:solidFill>
                <a:effectLst/>
                <a:uLnTx/>
                <a:uFillTx/>
                <a:latin typeface="+mn-ea"/>
                <a:cs typeface="+mj-cs"/>
              </a:rPr>
              <a:t>| </a:t>
            </a:r>
            <a:r>
              <a:rPr kumimoji="0" lang="ko-KR" altLang="en-US" sz="1700" b="1" i="0" u="none" strike="noStrike" kern="1200" cap="none" spc="0" normalizeH="0" baseline="0" noProof="0" dirty="0">
                <a:ln>
                  <a:noFill/>
                </a:ln>
                <a:solidFill>
                  <a:schemeClr val="bg1"/>
                </a:solidFill>
                <a:effectLst/>
                <a:uLnTx/>
                <a:uFillTx/>
                <a:latin typeface="+mn-ea"/>
                <a:cs typeface="+mj-cs"/>
              </a:rPr>
              <a:t>핵심 소스코드</a:t>
            </a:r>
            <a:endParaRPr kumimoji="0" lang="ko-KR" altLang="en-US" sz="1700" b="0" i="0" u="none" strike="noStrike" kern="1200" cap="none" spc="-50" normalizeH="0" baseline="0" noProof="0" dirty="0">
              <a:ln>
                <a:noFill/>
              </a:ln>
              <a:solidFill>
                <a:schemeClr val="bg1"/>
              </a:solidFill>
              <a:effectLst/>
              <a:uLnTx/>
              <a:uFillTx/>
              <a:latin typeface="+mn-ea"/>
              <a:cs typeface="+mj-cs"/>
            </a:endParaRPr>
          </a:p>
        </p:txBody>
      </p:sp>
      <p:sp>
        <p:nvSpPr>
          <p:cNvPr id="4" name="직사각형 3">
            <a:extLst>
              <a:ext uri="{FF2B5EF4-FFF2-40B4-BE49-F238E27FC236}">
                <a16:creationId xmlns:a16="http://schemas.microsoft.com/office/drawing/2014/main" id="{59357052-7484-44B1-ACF4-643A00E87193}"/>
              </a:ext>
            </a:extLst>
          </p:cNvPr>
          <p:cNvSpPr/>
          <p:nvPr/>
        </p:nvSpPr>
        <p:spPr>
          <a:xfrm>
            <a:off x="101949" y="1126630"/>
            <a:ext cx="11649239" cy="5313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4" name="그룹 23">
            <a:extLst>
              <a:ext uri="{FF2B5EF4-FFF2-40B4-BE49-F238E27FC236}">
                <a16:creationId xmlns:a16="http://schemas.microsoft.com/office/drawing/2014/main" id="{128CBFC4-2853-4767-9C6C-6BA566D3F6ED}"/>
              </a:ext>
            </a:extLst>
          </p:cNvPr>
          <p:cNvGrpSpPr/>
          <p:nvPr/>
        </p:nvGrpSpPr>
        <p:grpSpPr>
          <a:xfrm>
            <a:off x="5702189" y="1367889"/>
            <a:ext cx="644172" cy="4892347"/>
            <a:chOff x="5283200" y="1461403"/>
            <a:chExt cx="483976" cy="3751832"/>
          </a:xfrm>
        </p:grpSpPr>
        <p:cxnSp>
          <p:nvCxnSpPr>
            <p:cNvPr id="25" name="연결선: 꺾임 24">
              <a:extLst>
                <a:ext uri="{FF2B5EF4-FFF2-40B4-BE49-F238E27FC236}">
                  <a16:creationId xmlns:a16="http://schemas.microsoft.com/office/drawing/2014/main" id="{5DC0ACD2-64C4-4A2E-A403-F3C98E3D62E1}"/>
                </a:ext>
              </a:extLst>
            </p:cNvPr>
            <p:cNvCxnSpPr>
              <a:cxnSpLocks/>
            </p:cNvCxnSpPr>
            <p:nvPr/>
          </p:nvCxnSpPr>
          <p:spPr>
            <a:xfrm rot="5400000" flipH="1" flipV="1">
              <a:off x="3759116" y="3205175"/>
              <a:ext cx="3751831" cy="264288"/>
            </a:xfrm>
            <a:prstGeom prst="bentConnector3">
              <a:avLst>
                <a:gd name="adj1" fmla="val 104106"/>
              </a:avLst>
            </a:prstGeom>
            <a:ln w="12700">
              <a:solidFill>
                <a:srgbClr val="FF996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83A40063-C39E-400C-808A-C6E18E0BC1FF}"/>
                </a:ext>
              </a:extLst>
            </p:cNvPr>
            <p:cNvCxnSpPr>
              <a:cxnSpLocks/>
            </p:cNvCxnSpPr>
            <p:nvPr/>
          </p:nvCxnSpPr>
          <p:spPr>
            <a:xfrm flipH="1">
              <a:off x="5283200" y="5213235"/>
              <a:ext cx="219688"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grpSp>
      <p:sp>
        <p:nvSpPr>
          <p:cNvPr id="2" name="슬라이드 번호 개체 틀 1"/>
          <p:cNvSpPr>
            <a:spLocks noGrp="1"/>
          </p:cNvSpPr>
          <p:nvPr>
            <p:ph type="sldNum" sz="quarter" idx="12"/>
          </p:nvPr>
        </p:nvSpPr>
        <p:spPr/>
        <p:txBody>
          <a:bodyPr/>
          <a:lstStyle/>
          <a:p>
            <a:fld id="{C8B1308B-619C-4750-878A-85E35834BA81}" type="slidenum">
              <a:rPr lang="ko-KR" altLang="en-US" smtClean="0"/>
              <a:t>99</a:t>
            </a:fld>
            <a:endParaRPr lang="ko-KR" altLang="en-US"/>
          </a:p>
        </p:txBody>
      </p:sp>
      <p:sp>
        <p:nvSpPr>
          <p:cNvPr id="31" name="TextBox 30">
            <a:extLst>
              <a:ext uri="{FF2B5EF4-FFF2-40B4-BE49-F238E27FC236}">
                <a16:creationId xmlns:a16="http://schemas.microsoft.com/office/drawing/2014/main" id="{540D206F-BC5A-40DA-8A25-126D199CDFF6}"/>
              </a:ext>
            </a:extLst>
          </p:cNvPr>
          <p:cNvSpPr txBox="1"/>
          <p:nvPr/>
        </p:nvSpPr>
        <p:spPr>
          <a:xfrm>
            <a:off x="6299739" y="1508940"/>
            <a:ext cx="6136104" cy="1200329"/>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for </a:t>
            </a:r>
            <a:r>
              <a:rPr lang="en-US" altLang="ko-KR" sz="1200" kern="0" dirty="0">
                <a:solidFill>
                  <a:srgbClr val="000000"/>
                </a:solidFill>
                <a:effectLst/>
                <a:latin typeface="맑은 고딕" panose="020B0503020000020004" pitchFamily="50" charset="-127"/>
                <a:cs typeface="굴림체" panose="020B0609000101010101" pitchFamily="49" charset="-127"/>
              </a:rPr>
              <a:t>num </a:t>
            </a:r>
            <a:r>
              <a:rPr lang="en-US" altLang="ko-KR" sz="1200" b="1" kern="0" dirty="0">
                <a:solidFill>
                  <a:srgbClr val="000080"/>
                </a:solidFill>
                <a:effectLst/>
                <a:latin typeface="맑은 고딕" panose="020B0503020000020004" pitchFamily="50" charset="-127"/>
                <a:cs typeface="굴림체" panose="020B0609000101010101" pitchFamily="49" charset="-127"/>
              </a:rPr>
              <a:t>in </a:t>
            </a:r>
            <a:r>
              <a:rPr lang="en-US" altLang="ko-KR" sz="1200" kern="0" dirty="0">
                <a:solidFill>
                  <a:srgbClr val="000000"/>
                </a:solidFill>
                <a:effectLst/>
                <a:latin typeface="맑은 고딕" panose="020B0503020000020004" pitchFamily="50" charset="-127"/>
                <a:cs typeface="굴림체" panose="020B0609000101010101" pitchFamily="49" charset="-127"/>
              </a:rPr>
              <a:t>order:</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bn = </a:t>
            </a:r>
            <a:r>
              <a:rPr lang="en-US" altLang="ko-KR" sz="1200" kern="0" dirty="0" err="1">
                <a:solidFill>
                  <a:srgbClr val="000000"/>
                </a:solidFill>
                <a:effectLst/>
                <a:latin typeface="맑은 고딕" panose="020B0503020000020004" pitchFamily="50" charset="-127"/>
                <a:cs typeface="굴림체" panose="020B0609000101010101" pitchFamily="49" charset="-127"/>
              </a:rPr>
              <a:t>Order.objects.get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660099"/>
                </a:solidFill>
                <a:effectLst/>
                <a:latin typeface="맑은 고딕" panose="020B0503020000020004" pitchFamily="50" charset="-127"/>
                <a:cs typeface="굴림체" panose="020B0609000101010101" pitchFamily="49" charset="-127"/>
              </a:rPr>
              <a:t>pk</a:t>
            </a:r>
            <a:r>
              <a:rPr lang="en-US" altLang="ko-KR" sz="1200" kern="0" dirty="0">
                <a:solidFill>
                  <a:srgbClr val="000000"/>
                </a:solidFill>
                <a:effectLst/>
                <a:latin typeface="맑은 고딕" panose="020B0503020000020004" pitchFamily="50" charset="-127"/>
                <a:cs typeface="굴림체" panose="020B0609000101010101" pitchFamily="49" charset="-127"/>
              </a:rPr>
              <a:t>=num)</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bn.no = num</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bn.save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'photo/order_product.html'</a:t>
            </a: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br>
              <a:rPr lang="en-US" altLang="ko-KR" sz="1200" kern="0" dirty="0">
                <a:solidFill>
                  <a:srgbClr val="000000"/>
                </a:solidFill>
                <a:effectLst/>
                <a:latin typeface="맑은 고딕" panose="020B0503020000020004" pitchFamily="50" charset="-127"/>
                <a:cs typeface="굴림체" panose="020B0609000101010101" pitchFamily="49" charset="-127"/>
              </a:rPr>
            </a:br>
            <a:endParaRPr lang="ko-KR" altLang="en-US" sz="1200" dirty="0"/>
          </a:p>
        </p:txBody>
      </p:sp>
      <p:sp>
        <p:nvSpPr>
          <p:cNvPr id="23" name="TextBox 22">
            <a:extLst>
              <a:ext uri="{FF2B5EF4-FFF2-40B4-BE49-F238E27FC236}">
                <a16:creationId xmlns:a16="http://schemas.microsoft.com/office/drawing/2014/main" id="{A512DC05-7BC1-4717-83F2-4875F2E846D9}"/>
              </a:ext>
            </a:extLst>
          </p:cNvPr>
          <p:cNvSpPr txBox="1"/>
          <p:nvPr/>
        </p:nvSpPr>
        <p:spPr>
          <a:xfrm>
            <a:off x="651933" y="2217789"/>
            <a:ext cx="6096000" cy="2308324"/>
          </a:xfrm>
          <a:prstGeom prst="rect">
            <a:avLst/>
          </a:prstGeom>
          <a:noFill/>
        </p:spPr>
        <p:txBody>
          <a:bodyPr wrap="square">
            <a:spAutoFit/>
          </a:bodyPr>
          <a:lstStyle/>
          <a:p>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servo14.fraction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0.25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front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servo_control</a:t>
            </a:r>
            <a:r>
              <a:rPr lang="en-US" altLang="ko-KR" sz="1200" kern="0" dirty="0">
                <a:solidFill>
                  <a:srgbClr val="000000"/>
                </a:solidFill>
                <a:effectLst/>
                <a:latin typeface="맑은 고딕" panose="020B0503020000020004" pitchFamily="50" charset="-127"/>
                <a:cs typeface="굴림체" panose="020B0609000101010101" pitchFamily="49" charset="-127"/>
              </a:rPr>
              <a:t>(count)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servo14.fraction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0.75  </a:t>
            </a:r>
            <a:r>
              <a:rPr lang="en-US" altLang="ko-KR" sz="1200" i="1" kern="0" dirty="0">
                <a:solidFill>
                  <a:srgbClr val="808080"/>
                </a:solidFill>
                <a:effectLst/>
                <a:latin typeface="맑은 고딕" panose="020B0503020000020004" pitchFamily="50" charset="-127"/>
                <a:cs typeface="굴림체" panose="020B0609000101010101" pitchFamily="49" charset="-127"/>
              </a:rPr>
              <a:t># move back</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5</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servo14.fraction</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0.5  </a:t>
            </a:r>
            <a:r>
              <a:rPr lang="en-US" altLang="ko-KR" sz="1200" i="1" kern="0" dirty="0">
                <a:solidFill>
                  <a:srgbClr val="808080"/>
                </a:solidFill>
                <a:effectLst/>
                <a:latin typeface="맑은 고딕" panose="020B0503020000020004" pitchFamily="50" charset="-127"/>
                <a:cs typeface="굴림체" panose="020B0609000101010101" pitchFamily="49" charset="-127"/>
              </a:rPr>
              <a:t># stop</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kern="0" dirty="0" err="1">
                <a:solidFill>
                  <a:srgbClr val="000000"/>
                </a:solidFill>
                <a:effectLst/>
                <a:latin typeface="맑은 고딕" panose="020B0503020000020004" pitchFamily="50" charset="-127"/>
                <a:cs typeface="굴림체" panose="020B0609000101010101" pitchFamily="49" charset="-127"/>
              </a:rPr>
              <a:t>time.sleep</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count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endParaRPr lang="ko-KR" altLang="en-US" sz="1200" dirty="0"/>
          </a:p>
        </p:txBody>
      </p:sp>
      <p:sp>
        <p:nvSpPr>
          <p:cNvPr id="27" name="TextBox 26">
            <a:extLst>
              <a:ext uri="{FF2B5EF4-FFF2-40B4-BE49-F238E27FC236}">
                <a16:creationId xmlns:a16="http://schemas.microsoft.com/office/drawing/2014/main" id="{B00BE524-B434-4689-B122-FC9D3F2D3CA8}"/>
              </a:ext>
            </a:extLst>
          </p:cNvPr>
          <p:cNvSpPr txBox="1"/>
          <p:nvPr/>
        </p:nvSpPr>
        <p:spPr>
          <a:xfrm>
            <a:off x="-193649" y="1094038"/>
            <a:ext cx="6096000" cy="1569660"/>
          </a:xfrm>
          <a:prstGeom prst="rect">
            <a:avLst/>
          </a:prstGeom>
          <a:noFill/>
        </p:spPr>
        <p:txBody>
          <a:bodyPr wrap="square">
            <a:spAutoFit/>
          </a:bodyPr>
          <a:lstStyle/>
          <a:p>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b="1" kern="0" dirty="0" err="1">
                <a:solidFill>
                  <a:srgbClr val="000080"/>
                </a:solidFill>
                <a:effectLst/>
                <a:latin typeface="맑은 고딕" panose="020B0503020000020004" pitchFamily="50" charset="-127"/>
                <a:cs typeface="굴림체" panose="020B0609000101010101" pitchFamily="49" charset="-127"/>
              </a:rPr>
              <a:t>elif</a:t>
            </a:r>
            <a:r>
              <a:rPr lang="en-US" altLang="ko-KR" sz="1200" b="1" kern="0" dirty="0">
                <a:solidFill>
                  <a:srgbClr val="000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i</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c3</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660099"/>
                </a:solidFill>
                <a:effectLst/>
                <a:latin typeface="맑은 고딕" panose="020B0503020000020004" pitchFamily="50" charset="-127"/>
                <a:cs typeface="굴림체" panose="020B0609000101010101" pitchFamily="49" charset="-127"/>
              </a:rPr>
              <a:t>pstore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C3</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c3.release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c3.stock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c3.release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c3.stock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c3.save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endParaRPr lang="ko-KR" altLang="en-US" sz="1200" dirty="0"/>
          </a:p>
        </p:txBody>
      </p:sp>
      <p:sp>
        <p:nvSpPr>
          <p:cNvPr id="28" name="TextBox 27">
            <a:extLst>
              <a:ext uri="{FF2B5EF4-FFF2-40B4-BE49-F238E27FC236}">
                <a16:creationId xmlns:a16="http://schemas.microsoft.com/office/drawing/2014/main" id="{DA950768-A478-4D14-BDCB-AA7EADFF365B}"/>
              </a:ext>
            </a:extLst>
          </p:cNvPr>
          <p:cNvSpPr txBox="1"/>
          <p:nvPr/>
        </p:nvSpPr>
        <p:spPr>
          <a:xfrm>
            <a:off x="254545" y="4431222"/>
            <a:ext cx="6280484" cy="2123658"/>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else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80"/>
                </a:solidFill>
                <a:effectLst/>
                <a:latin typeface="맑은 고딕" panose="020B0503020000020004" pitchFamily="50" charset="-127"/>
                <a:cs typeface="굴림체" panose="020B0609000101010101" pitchFamily="49" charset="-127"/>
              </a:rPr>
              <a:t>print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order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orderResult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system is ended</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19</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relayA</a:t>
            </a:r>
            <a:r>
              <a:rPr lang="en-US" altLang="ko-KR" sz="1200" i="1" kern="0" dirty="0">
                <a:solidFill>
                  <a:srgbClr val="808080"/>
                </a:solidFill>
                <a:effectLst/>
                <a:latin typeface="맑은 고딕" panose="020B0503020000020004" pitchFamily="50" charset="-127"/>
                <a:cs typeface="굴림체" panose="020B0609000101010101" pitchFamily="49" charset="-127"/>
              </a:rPr>
              <a:t> output 0</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16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relayB</a:t>
            </a:r>
            <a:r>
              <a:rPr lang="en-US" altLang="ko-KR" sz="1200" i="1" kern="0" dirty="0">
                <a:solidFill>
                  <a:srgbClr val="808080"/>
                </a:solidFill>
                <a:effectLst/>
                <a:latin typeface="맑은 고딕" panose="020B0503020000020004" pitchFamily="50" charset="-127"/>
                <a:cs typeface="굴림체" panose="020B0609000101010101" pitchFamily="49" charset="-127"/>
              </a:rPr>
              <a:t> output 0</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26</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relayC</a:t>
            </a:r>
            <a:r>
              <a:rPr lang="en-US" altLang="ko-KR" sz="1200" i="1" kern="0" dirty="0">
                <a:solidFill>
                  <a:srgbClr val="808080"/>
                </a:solidFill>
                <a:effectLst/>
                <a:latin typeface="맑은 고딕" panose="020B0503020000020004" pitchFamily="50" charset="-127"/>
                <a:cs typeface="굴림체" panose="020B0609000101010101" pitchFamily="49" charset="-127"/>
              </a:rPr>
              <a:t> output 0</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num1</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wiringpi.digitalWrite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0000FF"/>
                </a:solidFill>
                <a:effectLst/>
                <a:latin typeface="맑은 고딕" panose="020B0503020000020004" pitchFamily="50" charset="-127"/>
                <a:cs typeface="굴림체" panose="020B0609000101010101" pitchFamily="49" charset="-127"/>
              </a:rPr>
              <a:t>21</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i="1" kern="0" dirty="0">
                <a:solidFill>
                  <a:srgbClr val="808080"/>
                </a:solidFill>
                <a:effectLst/>
                <a:latin typeface="맑은 고딕" panose="020B0503020000020004" pitchFamily="50" charset="-127"/>
                <a:cs typeface="굴림체" panose="020B0609000101010101" pitchFamily="49" charset="-127"/>
              </a:rPr>
              <a:t># </a:t>
            </a:r>
            <a:r>
              <a:rPr lang="en-US" altLang="ko-KR" sz="1200" i="1" kern="0" dirty="0" err="1">
                <a:solidFill>
                  <a:srgbClr val="808080"/>
                </a:solidFill>
                <a:effectLst/>
                <a:latin typeface="맑은 고딕" panose="020B0503020000020004" pitchFamily="50" charset="-127"/>
                <a:cs typeface="굴림체" panose="020B0609000101010101" pitchFamily="49" charset="-127"/>
              </a:rPr>
              <a:t>num2</a:t>
            </a:r>
            <a:r>
              <a:rPr lang="en-US" altLang="ko-KR" sz="1200" i="1" kern="0" dirty="0">
                <a:solidFill>
                  <a:srgbClr val="808080"/>
                </a:solidFill>
                <a:effectLst/>
                <a:latin typeface="맑은 고딕" panose="020B0503020000020004" pitchFamily="50" charset="-127"/>
                <a:cs typeface="굴림체" panose="020B0609000101010101" pitchFamily="49" charset="-127"/>
              </a:rPr>
              <a:t>   output</a:t>
            </a:r>
            <a:br>
              <a:rPr lang="en-US" altLang="ko-KR" sz="1200" i="1" kern="0" dirty="0">
                <a:solidFill>
                  <a:srgbClr val="808080"/>
                </a:solidFill>
                <a:effectLst/>
                <a:latin typeface="맑은 고딕" panose="020B0503020000020004" pitchFamily="50" charset="-127"/>
                <a:cs typeface="굴림체" panose="020B0609000101010101" pitchFamily="49" charset="-127"/>
              </a:rPr>
            </a:br>
            <a:r>
              <a:rPr lang="en-US" altLang="ko-KR" sz="1200" i="1" kern="0" dirty="0">
                <a:solidFill>
                  <a:srgbClr val="808080"/>
                </a:solidFill>
                <a:effectLst/>
                <a:latin typeface="맑은 고딕" panose="020B0503020000020004" pitchFamily="50" charset="-127"/>
                <a:cs typeface="굴림체" panose="020B0609000101010101" pitchFamily="49" charset="-127"/>
              </a:rPr>
              <a:t>    ##</a:t>
            </a:r>
            <a:br>
              <a:rPr lang="en-US" altLang="ko-KR" sz="1200" i="1" kern="0" dirty="0">
                <a:solidFill>
                  <a:srgbClr val="808080"/>
                </a:solidFill>
                <a:effectLst/>
                <a:latin typeface="맑은 고딕" panose="020B0503020000020004" pitchFamily="50" charset="-127"/>
                <a:cs typeface="굴림체" panose="020B0609000101010101" pitchFamily="49" charset="-127"/>
              </a:rPr>
            </a:br>
            <a:endParaRPr lang="ko-KR" altLang="en-US" sz="1200" dirty="0"/>
          </a:p>
        </p:txBody>
      </p:sp>
      <p:sp>
        <p:nvSpPr>
          <p:cNvPr id="29" name="TextBox 28">
            <a:extLst>
              <a:ext uri="{FF2B5EF4-FFF2-40B4-BE49-F238E27FC236}">
                <a16:creationId xmlns:a16="http://schemas.microsoft.com/office/drawing/2014/main" id="{605B1063-9790-42EF-B019-706CE726770D}"/>
              </a:ext>
            </a:extLst>
          </p:cNvPr>
          <p:cNvSpPr txBox="1"/>
          <p:nvPr/>
        </p:nvSpPr>
        <p:spPr>
          <a:xfrm>
            <a:off x="6170477" y="2934913"/>
            <a:ext cx="6313250" cy="3385542"/>
          </a:xfrm>
          <a:prstGeom prst="rect">
            <a:avLst/>
          </a:prstGeom>
          <a:noFill/>
        </p:spPr>
        <p:txBody>
          <a:bodyPr wrap="square">
            <a:spAutoFit/>
          </a:bodyPr>
          <a:lstStyle/>
          <a:p>
            <a:r>
              <a:rPr lang="en-US" altLang="ko-KR" sz="1200" b="1" kern="0" dirty="0">
                <a:solidFill>
                  <a:srgbClr val="000080"/>
                </a:solidFill>
                <a:effectLst/>
                <a:latin typeface="맑은 고딕" panose="020B0503020000020004" pitchFamily="50" charset="-127"/>
                <a:cs typeface="굴림체" panose="020B0609000101010101" pitchFamily="49" charset="-127"/>
              </a:rPr>
              <a:t>def </a:t>
            </a:r>
            <a:r>
              <a:rPr lang="en-US" altLang="ko-KR" sz="1200" kern="0" dirty="0" err="1">
                <a:solidFill>
                  <a:srgbClr val="000000"/>
                </a:solidFill>
                <a:effectLst/>
                <a:latin typeface="맑은 고딕" panose="020B0503020000020004" pitchFamily="50" charset="-127"/>
                <a:cs typeface="굴림체" panose="020B0609000101010101" pitchFamily="49" charset="-127"/>
              </a:rPr>
              <a:t>Input_Product</a:t>
            </a:r>
            <a:r>
              <a:rPr lang="en-US" altLang="ko-KR" sz="1200" kern="0" dirty="0">
                <a:solidFill>
                  <a:srgbClr val="000000"/>
                </a:solidFill>
                <a:effectLst/>
                <a:latin typeface="맑은 고딕" panose="020B0503020000020004" pitchFamily="50" charset="-127"/>
                <a:cs typeface="굴림체" panose="020B0609000101010101" pitchFamily="49" charset="-127"/>
              </a:rPr>
              <a:t>(request):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product_list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Product.objects.all</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context = {</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product_list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product_list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product_id</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request.POST.getlist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b="1" kern="0" dirty="0" err="1">
                <a:solidFill>
                  <a:srgbClr val="008080"/>
                </a:solidFill>
                <a:effectLst/>
                <a:latin typeface="맑은 고딕" panose="020B0503020000020004" pitchFamily="50" charset="-127"/>
                <a:cs typeface="굴림체" panose="020B0609000101010101" pitchFamily="49" charset="-127"/>
              </a:rPr>
              <a:t>idResult</a:t>
            </a:r>
            <a:r>
              <a:rPr lang="en-US" altLang="ko-KR" sz="1200" b="1" kern="0" dirty="0">
                <a:solidFill>
                  <a:srgbClr val="008080"/>
                </a:solidFill>
                <a:effectLst/>
                <a:latin typeface="맑은 고딕" panose="020B0503020000020004" pitchFamily="50" charset="-127"/>
                <a:cs typeface="굴림체" panose="020B0609000101010101" pitchFamily="49" charset="-127"/>
              </a:rPr>
              <a:t>[]'</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now = </a:t>
            </a:r>
            <a:r>
              <a:rPr lang="en-US" altLang="ko-KR" sz="1200" kern="0" dirty="0" err="1">
                <a:solidFill>
                  <a:srgbClr val="000000"/>
                </a:solidFill>
                <a:effectLst/>
                <a:latin typeface="맑은 고딕" panose="020B0503020000020004" pitchFamily="50" charset="-127"/>
                <a:cs typeface="굴림체" panose="020B0609000101010101" pitchFamily="49" charset="-127"/>
              </a:rPr>
              <a:t>datetime.datetime.now</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for </a:t>
            </a:r>
            <a:r>
              <a:rPr lang="en-US" altLang="ko-KR" sz="1200" kern="0" dirty="0" err="1">
                <a:solidFill>
                  <a:srgbClr val="000000"/>
                </a:solidFill>
                <a:effectLst/>
                <a:latin typeface="맑은 고딕" panose="020B0503020000020004" pitchFamily="50" charset="-127"/>
                <a:cs typeface="굴림체" panose="020B0609000101010101" pitchFamily="49" charset="-127"/>
              </a:rPr>
              <a:t>ip</a:t>
            </a: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in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product_id</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pro = </a:t>
            </a:r>
            <a:r>
              <a:rPr lang="en-US" altLang="ko-KR" sz="1200" kern="0" dirty="0" err="1">
                <a:solidFill>
                  <a:srgbClr val="000000"/>
                </a:solidFill>
                <a:effectLst/>
                <a:latin typeface="맑은 고딕" panose="020B0503020000020004" pitchFamily="50" charset="-127"/>
                <a:cs typeface="굴림체" panose="020B0609000101010101" pitchFamily="49" charset="-127"/>
              </a:rPr>
              <a:t>Product.objects.get</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a:solidFill>
                  <a:srgbClr val="660099"/>
                </a:solidFill>
                <a:effectLst/>
                <a:latin typeface="맑은 고딕" panose="020B0503020000020004" pitchFamily="50" charset="-127"/>
                <a:cs typeface="굴림체" panose="020B0609000101010101" pitchFamily="49" charset="-127"/>
              </a:rPr>
              <a:t>pk</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ip</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if </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kern="0" dirty="0" err="1">
                <a:solidFill>
                  <a:srgbClr val="000000"/>
                </a:solidFill>
                <a:effectLst/>
                <a:latin typeface="맑은 고딕" panose="020B0503020000020004" pitchFamily="50" charset="-127"/>
                <a:cs typeface="굴림체" panose="020B0609000101010101" pitchFamily="49" charset="-127"/>
              </a:rPr>
              <a:t>pro.put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 </a:t>
            </a:r>
            <a:r>
              <a:rPr lang="en-US" altLang="ko-KR" sz="1200" b="1" kern="0" dirty="0">
                <a:solidFill>
                  <a:srgbClr val="000080"/>
                </a:solidFill>
                <a:effectLst/>
                <a:latin typeface="맑은 고딕" panose="020B0503020000020004" pitchFamily="50" charset="-127"/>
                <a:cs typeface="굴림체" panose="020B0609000101010101" pitchFamily="49" charset="-127"/>
              </a:rPr>
              <a:t>and </a:t>
            </a:r>
            <a:r>
              <a:rPr lang="en-US" altLang="ko-KR" sz="1200" kern="0" dirty="0" err="1">
                <a:solidFill>
                  <a:srgbClr val="000000"/>
                </a:solidFill>
                <a:effectLst/>
                <a:latin typeface="맑은 고딕" panose="020B0503020000020004" pitchFamily="50" charset="-127"/>
                <a:cs typeface="굴림체" panose="020B0609000101010101" pitchFamily="49" charset="-127"/>
              </a:rPr>
              <a:t>pro.stock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0</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pro.put</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pro.stock</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a:solidFill>
                  <a:srgbClr val="0000FF"/>
                </a:solidFill>
                <a:effectLst/>
                <a:latin typeface="맑은 고딕" panose="020B0503020000020004" pitchFamily="50" charset="-127"/>
                <a:cs typeface="굴림체" panose="020B0609000101010101" pitchFamily="49" charset="-127"/>
              </a:rPr>
              <a:t>1</a:t>
            </a:r>
            <a:br>
              <a:rPr lang="en-US" altLang="ko-KR" sz="1200" kern="0" dirty="0">
                <a:solidFill>
                  <a:srgbClr val="0000FF"/>
                </a:solidFill>
                <a:effectLst/>
                <a:latin typeface="맑은 고딕" panose="020B0503020000020004" pitchFamily="50" charset="-127"/>
                <a:cs typeface="굴림체" panose="020B0609000101010101" pitchFamily="49" charset="-127"/>
              </a:rPr>
            </a:br>
            <a:r>
              <a:rPr lang="en-US" altLang="ko-KR" sz="1200" kern="0" dirty="0">
                <a:solidFill>
                  <a:srgbClr val="0000FF"/>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pro.putdate</a:t>
            </a:r>
            <a:r>
              <a:rPr lang="en-US" altLang="ko-KR" sz="1200" kern="0" dirty="0">
                <a:solidFill>
                  <a:srgbClr val="000000"/>
                </a:solidFill>
                <a:effectLst/>
                <a:latin typeface="맑은 고딕" panose="020B0503020000020004" pitchFamily="50" charset="-127"/>
                <a:cs typeface="굴림체" panose="020B0609000101010101" pitchFamily="49" charset="-127"/>
              </a:rPr>
              <a:t> = </a:t>
            </a:r>
            <a:r>
              <a:rPr lang="en-US" altLang="ko-KR" sz="1200" kern="0" dirty="0" err="1">
                <a:solidFill>
                  <a:srgbClr val="000000"/>
                </a:solidFill>
                <a:effectLst/>
                <a:latin typeface="맑은 고딕" panose="020B0503020000020004" pitchFamily="50" charset="-127"/>
                <a:cs typeface="굴림체" panose="020B0609000101010101" pitchFamily="49" charset="-127"/>
              </a:rPr>
              <a:t>now.strftime</a:t>
            </a:r>
            <a:r>
              <a:rPr lang="en-US" altLang="ko-KR" sz="1200" kern="0" dirty="0">
                <a:solidFill>
                  <a:srgbClr val="000000"/>
                </a:solidFill>
                <a:effectLst/>
                <a:latin typeface="맑은 고딕" panose="020B0503020000020004" pitchFamily="50" charset="-127"/>
                <a:cs typeface="굴림체" panose="020B0609000101010101" pitchFamily="49" charset="-127"/>
              </a:rPr>
              <a:t>(</a:t>
            </a:r>
            <a:r>
              <a:rPr lang="en-US" altLang="ko-KR" sz="1200" b="1" kern="0" dirty="0">
                <a:solidFill>
                  <a:srgbClr val="008080"/>
                </a:solidFill>
                <a:effectLst/>
                <a:latin typeface="맑은 고딕" panose="020B0503020000020004" pitchFamily="50" charset="-127"/>
                <a:cs typeface="굴림체" panose="020B0609000101010101" pitchFamily="49" charset="-127"/>
              </a:rPr>
              <a:t>'%Y-%m-%d %H:%M'</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kern="0" dirty="0" err="1">
                <a:solidFill>
                  <a:srgbClr val="000000"/>
                </a:solidFill>
                <a:effectLst/>
                <a:latin typeface="맑은 고딕" panose="020B0503020000020004" pitchFamily="50" charset="-127"/>
                <a:cs typeface="굴림체" panose="020B0609000101010101" pitchFamily="49" charset="-127"/>
              </a:rPr>
              <a:t>pro.save</a:t>
            </a:r>
            <a:r>
              <a:rPr lang="en-US" altLang="ko-KR" sz="1200" kern="0" dirty="0">
                <a:solidFill>
                  <a:srgbClr val="000000"/>
                </a:solidFill>
                <a:effectLst/>
                <a:latin typeface="맑은 고딕" panose="020B0503020000020004" pitchFamily="50" charset="-127"/>
                <a:cs typeface="굴림체" panose="020B0609000101010101" pitchFamily="49" charset="-127"/>
              </a:rPr>
              <a:t>()</a:t>
            </a:r>
            <a:br>
              <a:rPr lang="en-US" altLang="ko-KR" sz="1200" kern="0" dirty="0">
                <a:solidFill>
                  <a:srgbClr val="000000"/>
                </a:solidFill>
                <a:effectLst/>
                <a:latin typeface="맑은 고딕" panose="020B0503020000020004" pitchFamily="50" charset="-127"/>
                <a:cs typeface="굴림체" panose="020B0609000101010101" pitchFamily="49" charset="-127"/>
              </a:rPr>
            </a:br>
            <a:br>
              <a:rPr lang="en-US" altLang="ko-KR" sz="1200" kern="0" dirty="0">
                <a:solidFill>
                  <a:srgbClr val="000000"/>
                </a:solidFill>
                <a:effectLst/>
                <a:latin typeface="맑은 고딕" panose="020B0503020000020004" pitchFamily="50" charset="-127"/>
                <a:cs typeface="굴림체" panose="020B0609000101010101" pitchFamily="49" charset="-127"/>
              </a:rPr>
            </a:br>
            <a:r>
              <a:rPr lang="en-US" altLang="ko-KR" sz="1200" kern="0" dirty="0">
                <a:solidFill>
                  <a:srgbClr val="000000"/>
                </a:solidFill>
                <a:effectLst/>
                <a:latin typeface="맑은 고딕" panose="020B0503020000020004" pitchFamily="50" charset="-127"/>
                <a:cs typeface="굴림체" panose="020B0609000101010101" pitchFamily="49" charset="-127"/>
              </a:rPr>
              <a:t>    </a:t>
            </a:r>
            <a:r>
              <a:rPr lang="en-US" altLang="ko-KR" sz="1200" b="1" kern="0" dirty="0">
                <a:solidFill>
                  <a:srgbClr val="000080"/>
                </a:solidFill>
                <a:effectLst/>
                <a:latin typeface="맑은 고딕" panose="020B0503020000020004" pitchFamily="50" charset="-127"/>
                <a:cs typeface="굴림체" panose="020B0609000101010101" pitchFamily="49" charset="-127"/>
              </a:rPr>
              <a:t>return </a:t>
            </a:r>
            <a:r>
              <a:rPr lang="en-US" altLang="ko-KR" sz="1200" kern="0" dirty="0">
                <a:solidFill>
                  <a:srgbClr val="000000"/>
                </a:solidFill>
                <a:effectLst/>
                <a:latin typeface="맑은 고딕" panose="020B0503020000020004" pitchFamily="50" charset="-127"/>
                <a:cs typeface="굴림체" panose="020B0609000101010101" pitchFamily="49" charset="-127"/>
              </a:rPr>
              <a:t>render(request, </a:t>
            </a:r>
            <a:r>
              <a:rPr lang="en-US" altLang="ko-KR" sz="1200" b="1" kern="0" dirty="0">
                <a:solidFill>
                  <a:srgbClr val="008080"/>
                </a:solidFill>
                <a:effectLst/>
                <a:latin typeface="맑은 고딕" panose="020B0503020000020004" pitchFamily="50" charset="-127"/>
                <a:cs typeface="굴림체" panose="020B0609000101010101" pitchFamily="49" charset="-127"/>
              </a:rPr>
              <a:t>'photo/input_product.html'</a:t>
            </a:r>
            <a:r>
              <a:rPr lang="en-US" altLang="ko-KR" sz="1200" kern="0" dirty="0">
                <a:solidFill>
                  <a:srgbClr val="000000"/>
                </a:solidFill>
                <a:effectLst/>
                <a:latin typeface="맑은 고딕" panose="020B0503020000020004" pitchFamily="50" charset="-127"/>
                <a:cs typeface="굴림체" panose="020B0609000101010101" pitchFamily="49" charset="-127"/>
              </a:rPr>
              <a:t>, context</a:t>
            </a:r>
            <a:r>
              <a:rPr lang="en-US" altLang="ko-KR" sz="800" kern="0" dirty="0">
                <a:solidFill>
                  <a:srgbClr val="000000"/>
                </a:solidFill>
                <a:effectLst/>
                <a:latin typeface="맑은 고딕" panose="020B0503020000020004" pitchFamily="50" charset="-127"/>
                <a:cs typeface="굴림체" panose="020B0609000101010101" pitchFamily="49" charset="-127"/>
              </a:rPr>
              <a:t>)</a:t>
            </a:r>
            <a:br>
              <a:rPr lang="en-US" altLang="ko-KR" sz="800" kern="0" dirty="0">
                <a:solidFill>
                  <a:srgbClr val="000000"/>
                </a:solidFill>
                <a:effectLst/>
                <a:latin typeface="맑은 고딕" panose="020B0503020000020004" pitchFamily="50" charset="-127"/>
                <a:cs typeface="굴림체" panose="020B0609000101010101" pitchFamily="49" charset="-127"/>
              </a:rPr>
            </a:br>
            <a:br>
              <a:rPr lang="en-US" altLang="ko-KR" sz="800" kern="0" dirty="0">
                <a:solidFill>
                  <a:srgbClr val="000000"/>
                </a:solidFill>
                <a:effectLst/>
                <a:latin typeface="맑은 고딕" panose="020B0503020000020004" pitchFamily="50" charset="-127"/>
                <a:cs typeface="굴림체" panose="020B0609000101010101" pitchFamily="49" charset="-127"/>
              </a:rPr>
            </a:br>
            <a:br>
              <a:rPr lang="en-US" altLang="ko-KR" sz="800" kern="0" dirty="0">
                <a:solidFill>
                  <a:srgbClr val="000000"/>
                </a:solidFill>
                <a:effectLst/>
                <a:latin typeface="맑은 고딕" panose="020B0503020000020004" pitchFamily="50" charset="-127"/>
                <a:cs typeface="굴림체" panose="020B0609000101010101" pitchFamily="49" charset="-127"/>
              </a:rPr>
            </a:br>
            <a:endParaRPr lang="ko-KR" altLang="en-US" dirty="0"/>
          </a:p>
        </p:txBody>
      </p:sp>
    </p:spTree>
    <p:extLst>
      <p:ext uri="{BB962C8B-B14F-4D97-AF65-F5344CB8AC3E}">
        <p14:creationId xmlns:p14="http://schemas.microsoft.com/office/powerpoint/2010/main" val="24832902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17504</Words>
  <Application>Microsoft Office PowerPoint</Application>
  <PresentationFormat>와이드스크린</PresentationFormat>
  <Paragraphs>2575</Paragraphs>
  <Slides>138</Slides>
  <Notes>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138</vt:i4>
      </vt:variant>
    </vt:vector>
  </HeadingPairs>
  <TitlesOfParts>
    <vt:vector size="146" baseType="lpstr">
      <vt:lpstr>Arial Unicode MS</vt:lpstr>
      <vt:lpstr>JetBrains Mono</vt:lpstr>
      <vt:lpstr>굴림체</vt:lpstr>
      <vt:lpstr>맑은 고딕</vt:lpstr>
      <vt:lpstr>Arial</vt:lpstr>
      <vt:lpstr>Calibri</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권 지현</dc:creator>
  <cp:lastModifiedBy>지학 이</cp:lastModifiedBy>
  <cp:revision>181</cp:revision>
  <dcterms:created xsi:type="dcterms:W3CDTF">2020-09-09T09:36:57Z</dcterms:created>
  <dcterms:modified xsi:type="dcterms:W3CDTF">2020-11-12T09:11:13Z</dcterms:modified>
  <cp:version/>
</cp:coreProperties>
</file>